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658" r:id="rId2"/>
    <p:sldId id="2408" r:id="rId3"/>
    <p:sldId id="2397" r:id="rId4"/>
    <p:sldId id="2398" r:id="rId5"/>
    <p:sldId id="2400" r:id="rId6"/>
    <p:sldId id="2399" r:id="rId7"/>
    <p:sldId id="2401" r:id="rId8"/>
    <p:sldId id="2442" r:id="rId9"/>
    <p:sldId id="2441" r:id="rId10"/>
    <p:sldId id="2256" r:id="rId11"/>
    <p:sldId id="2444" r:id="rId12"/>
    <p:sldId id="2443" r:id="rId13"/>
    <p:sldId id="2445" r:id="rId14"/>
    <p:sldId id="2460" r:id="rId15"/>
    <p:sldId id="2402" r:id="rId16"/>
    <p:sldId id="2407" r:id="rId17"/>
    <p:sldId id="2446" r:id="rId18"/>
    <p:sldId id="2447" r:id="rId19"/>
    <p:sldId id="2448" r:id="rId20"/>
    <p:sldId id="2449" r:id="rId21"/>
    <p:sldId id="2450" r:id="rId22"/>
    <p:sldId id="2451" r:id="rId23"/>
    <p:sldId id="2452" r:id="rId24"/>
    <p:sldId id="2344" r:id="rId25"/>
    <p:sldId id="2237" r:id="rId26"/>
    <p:sldId id="2396" r:id="rId27"/>
    <p:sldId id="2238" r:id="rId28"/>
    <p:sldId id="2240" r:id="rId29"/>
    <p:sldId id="2241" r:id="rId30"/>
    <p:sldId id="2243" r:id="rId31"/>
    <p:sldId id="2433" r:id="rId32"/>
    <p:sldId id="2244" r:id="rId33"/>
    <p:sldId id="2245" r:id="rId34"/>
    <p:sldId id="2246" r:id="rId35"/>
    <p:sldId id="2247" r:id="rId36"/>
    <p:sldId id="2248" r:id="rId37"/>
    <p:sldId id="2270" r:id="rId38"/>
    <p:sldId id="2272" r:id="rId39"/>
    <p:sldId id="2273" r:id="rId40"/>
    <p:sldId id="2274" r:id="rId41"/>
    <p:sldId id="2439" r:id="rId42"/>
    <p:sldId id="2269" r:id="rId43"/>
    <p:sldId id="2282" r:id="rId44"/>
    <p:sldId id="2289" r:id="rId45"/>
    <p:sldId id="2291" r:id="rId46"/>
    <p:sldId id="2293" r:id="rId47"/>
    <p:sldId id="2294" r:id="rId48"/>
    <p:sldId id="2295" r:id="rId49"/>
    <p:sldId id="2296" r:id="rId50"/>
    <p:sldId id="2391" r:id="rId51"/>
    <p:sldId id="2297" r:id="rId52"/>
    <p:sldId id="2298" r:id="rId53"/>
    <p:sldId id="2381" r:id="rId54"/>
    <p:sldId id="2299" r:id="rId55"/>
    <p:sldId id="2300" r:id="rId56"/>
    <p:sldId id="2301" r:id="rId57"/>
    <p:sldId id="2302" r:id="rId58"/>
    <p:sldId id="2303" r:id="rId59"/>
    <p:sldId id="2304" r:id="rId60"/>
    <p:sldId id="2305" r:id="rId61"/>
    <p:sldId id="2458" r:id="rId62"/>
    <p:sldId id="2308" r:id="rId63"/>
    <p:sldId id="2309" r:id="rId64"/>
    <p:sldId id="2310" r:id="rId65"/>
    <p:sldId id="2311" r:id="rId66"/>
    <p:sldId id="2314" r:id="rId67"/>
    <p:sldId id="2315" r:id="rId68"/>
    <p:sldId id="2317" r:id="rId69"/>
    <p:sldId id="2318" r:id="rId70"/>
    <p:sldId id="2345" r:id="rId71"/>
    <p:sldId id="2415" r:id="rId72"/>
    <p:sldId id="2392" r:id="rId73"/>
    <p:sldId id="2351" r:id="rId74"/>
    <p:sldId id="1592" r:id="rId75"/>
  </p:sldIdLst>
  <p:sldSz cx="9144000" cy="6858000" type="screen4x3"/>
  <p:notesSz cx="6770688" cy="9902825"/>
  <p:defaultTextStyle>
    <a:defPPr>
      <a:defRPr lang="ja-JP"/>
    </a:defPPr>
    <a:lvl1pPr algn="ctr" rtl="0" fontAlgn="base">
      <a:spcBef>
        <a:spcPct val="50000"/>
      </a:spcBef>
      <a:spcAft>
        <a:spcPct val="0"/>
      </a:spcAft>
      <a:buClr>
        <a:srgbClr val="008000"/>
      </a:buClr>
      <a:buSzPct val="90000"/>
      <a:buFont typeface="Monotype Sorts" pitchFamily="2" charset="2"/>
      <a:defRPr kumimoji="1" sz="2800" kern="1200">
        <a:solidFill>
          <a:schemeClr val="tx1"/>
        </a:solidFill>
        <a:latin typeface="HGP明朝B" panose="02020800000000000000" pitchFamily="18" charset="-128"/>
        <a:ea typeface="HGP明朝B" panose="02020800000000000000" pitchFamily="18" charset="-128"/>
        <a:cs typeface="+mn-cs"/>
      </a:defRPr>
    </a:lvl1pPr>
    <a:lvl2pPr marL="457200" algn="ctr" rtl="0" fontAlgn="base">
      <a:spcBef>
        <a:spcPct val="50000"/>
      </a:spcBef>
      <a:spcAft>
        <a:spcPct val="0"/>
      </a:spcAft>
      <a:buClr>
        <a:srgbClr val="008000"/>
      </a:buClr>
      <a:buSzPct val="90000"/>
      <a:buFont typeface="Monotype Sorts" pitchFamily="2" charset="2"/>
      <a:defRPr kumimoji="1" sz="2800" kern="1200">
        <a:solidFill>
          <a:schemeClr val="tx1"/>
        </a:solidFill>
        <a:latin typeface="HGP明朝B" panose="02020800000000000000" pitchFamily="18" charset="-128"/>
        <a:ea typeface="HGP明朝B" panose="02020800000000000000" pitchFamily="18" charset="-128"/>
        <a:cs typeface="+mn-cs"/>
      </a:defRPr>
    </a:lvl2pPr>
    <a:lvl3pPr marL="914400" algn="ctr" rtl="0" fontAlgn="base">
      <a:spcBef>
        <a:spcPct val="50000"/>
      </a:spcBef>
      <a:spcAft>
        <a:spcPct val="0"/>
      </a:spcAft>
      <a:buClr>
        <a:srgbClr val="008000"/>
      </a:buClr>
      <a:buSzPct val="90000"/>
      <a:buFont typeface="Monotype Sorts" pitchFamily="2" charset="2"/>
      <a:defRPr kumimoji="1" sz="2800" kern="1200">
        <a:solidFill>
          <a:schemeClr val="tx1"/>
        </a:solidFill>
        <a:latin typeface="HGP明朝B" panose="02020800000000000000" pitchFamily="18" charset="-128"/>
        <a:ea typeface="HGP明朝B" panose="02020800000000000000" pitchFamily="18" charset="-128"/>
        <a:cs typeface="+mn-cs"/>
      </a:defRPr>
    </a:lvl3pPr>
    <a:lvl4pPr marL="1371600" algn="ctr" rtl="0" fontAlgn="base">
      <a:spcBef>
        <a:spcPct val="50000"/>
      </a:spcBef>
      <a:spcAft>
        <a:spcPct val="0"/>
      </a:spcAft>
      <a:buClr>
        <a:srgbClr val="008000"/>
      </a:buClr>
      <a:buSzPct val="90000"/>
      <a:buFont typeface="Monotype Sorts" pitchFamily="2" charset="2"/>
      <a:defRPr kumimoji="1" sz="2800" kern="1200">
        <a:solidFill>
          <a:schemeClr val="tx1"/>
        </a:solidFill>
        <a:latin typeface="HGP明朝B" panose="02020800000000000000" pitchFamily="18" charset="-128"/>
        <a:ea typeface="HGP明朝B" panose="02020800000000000000" pitchFamily="18" charset="-128"/>
        <a:cs typeface="+mn-cs"/>
      </a:defRPr>
    </a:lvl4pPr>
    <a:lvl5pPr marL="1828800" algn="ctr" rtl="0" fontAlgn="base">
      <a:spcBef>
        <a:spcPct val="50000"/>
      </a:spcBef>
      <a:spcAft>
        <a:spcPct val="0"/>
      </a:spcAft>
      <a:buClr>
        <a:srgbClr val="008000"/>
      </a:buClr>
      <a:buSzPct val="90000"/>
      <a:buFont typeface="Monotype Sorts" pitchFamily="2" charset="2"/>
      <a:defRPr kumimoji="1" sz="2800" kern="1200">
        <a:solidFill>
          <a:schemeClr val="tx1"/>
        </a:solidFill>
        <a:latin typeface="HGP明朝B" panose="02020800000000000000" pitchFamily="18" charset="-128"/>
        <a:ea typeface="HGP明朝B" panose="02020800000000000000" pitchFamily="18" charset="-128"/>
        <a:cs typeface="+mn-cs"/>
      </a:defRPr>
    </a:lvl5pPr>
    <a:lvl6pPr marL="2286000" algn="l" defTabSz="914400" rtl="0" eaLnBrk="1" latinLnBrk="0" hangingPunct="1">
      <a:defRPr kumimoji="1" sz="2800" kern="1200">
        <a:solidFill>
          <a:schemeClr val="tx1"/>
        </a:solidFill>
        <a:latin typeface="HGP明朝B" panose="02020800000000000000" pitchFamily="18" charset="-128"/>
        <a:ea typeface="HGP明朝B" panose="02020800000000000000" pitchFamily="18" charset="-128"/>
        <a:cs typeface="+mn-cs"/>
      </a:defRPr>
    </a:lvl6pPr>
    <a:lvl7pPr marL="2743200" algn="l" defTabSz="914400" rtl="0" eaLnBrk="1" latinLnBrk="0" hangingPunct="1">
      <a:defRPr kumimoji="1" sz="2800" kern="1200">
        <a:solidFill>
          <a:schemeClr val="tx1"/>
        </a:solidFill>
        <a:latin typeface="HGP明朝B" panose="02020800000000000000" pitchFamily="18" charset="-128"/>
        <a:ea typeface="HGP明朝B" panose="02020800000000000000" pitchFamily="18" charset="-128"/>
        <a:cs typeface="+mn-cs"/>
      </a:defRPr>
    </a:lvl7pPr>
    <a:lvl8pPr marL="3200400" algn="l" defTabSz="914400" rtl="0" eaLnBrk="1" latinLnBrk="0" hangingPunct="1">
      <a:defRPr kumimoji="1" sz="2800" kern="1200">
        <a:solidFill>
          <a:schemeClr val="tx1"/>
        </a:solidFill>
        <a:latin typeface="HGP明朝B" panose="02020800000000000000" pitchFamily="18" charset="-128"/>
        <a:ea typeface="HGP明朝B" panose="02020800000000000000" pitchFamily="18" charset="-128"/>
        <a:cs typeface="+mn-cs"/>
      </a:defRPr>
    </a:lvl8pPr>
    <a:lvl9pPr marL="3657600" algn="l" defTabSz="914400" rtl="0" eaLnBrk="1" latinLnBrk="0" hangingPunct="1">
      <a:defRPr kumimoji="1" sz="2800" kern="1200">
        <a:solidFill>
          <a:schemeClr val="tx1"/>
        </a:solidFill>
        <a:latin typeface="HGP明朝B" panose="02020800000000000000" pitchFamily="18" charset="-128"/>
        <a:ea typeface="HGP明朝B" panose="02020800000000000000" pitchFamily="1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1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FFFBAD"/>
    <a:srgbClr val="FFFFCC"/>
    <a:srgbClr val="FFCCFF"/>
    <a:srgbClr val="FFCC66"/>
    <a:srgbClr val="FFE1EB"/>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94148" autoAdjust="0"/>
  </p:normalViewPr>
  <p:slideViewPr>
    <p:cSldViewPr snapToObjects="1">
      <p:cViewPr varScale="1">
        <p:scale>
          <a:sx n="75" d="100"/>
          <a:sy n="75" d="100"/>
        </p:scale>
        <p:origin x="6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32"/>
    </p:cViewPr>
  </p:sorterViewPr>
  <p:notesViewPr>
    <p:cSldViewPr snapToObjects="1">
      <p:cViewPr>
        <p:scale>
          <a:sx n="75" d="100"/>
          <a:sy n="75" d="100"/>
        </p:scale>
        <p:origin x="-792" y="228"/>
      </p:cViewPr>
      <p:guideLst>
        <p:guide orient="horz" pos="3119"/>
        <p:guide pos="21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35288"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algn="l" defTabSz="911225">
              <a:spcBef>
                <a:spcPct val="0"/>
              </a:spcBef>
              <a:defRPr sz="1200">
                <a:latin typeface="Times New Roman" panose="02020603050405020304" pitchFamily="18" charset="0"/>
                <a:ea typeface="ＭＳ Ｐゴシック" panose="020B0600070205080204" pitchFamily="50" charset="-128"/>
              </a:defRPr>
            </a:lvl1pPr>
          </a:lstStyle>
          <a:p>
            <a:endParaRPr lang="en-US" altLang="ja-JP"/>
          </a:p>
        </p:txBody>
      </p:sp>
      <p:sp>
        <p:nvSpPr>
          <p:cNvPr id="433155" name="Rectangle 3"/>
          <p:cNvSpPr>
            <a:spLocks noGrp="1" noChangeArrowheads="1"/>
          </p:cNvSpPr>
          <p:nvPr>
            <p:ph type="dt" sz="quarter" idx="1"/>
          </p:nvPr>
        </p:nvSpPr>
        <p:spPr bwMode="auto">
          <a:xfrm>
            <a:off x="3840163" y="0"/>
            <a:ext cx="2935287"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algn="r" defTabSz="911225">
              <a:spcBef>
                <a:spcPct val="0"/>
              </a:spcBef>
              <a:defRPr sz="1200">
                <a:latin typeface="Times New Roman" panose="02020603050405020304" pitchFamily="18" charset="0"/>
                <a:ea typeface="ＭＳ Ｐゴシック" panose="020B0600070205080204" pitchFamily="50" charset="-128"/>
              </a:defRPr>
            </a:lvl1pPr>
          </a:lstStyle>
          <a:p>
            <a:endParaRPr lang="en-US" altLang="ja-JP"/>
          </a:p>
        </p:txBody>
      </p:sp>
      <p:sp>
        <p:nvSpPr>
          <p:cNvPr id="433156" name="Rectangle 4"/>
          <p:cNvSpPr>
            <a:spLocks noGrp="1" noChangeArrowheads="1"/>
          </p:cNvSpPr>
          <p:nvPr>
            <p:ph type="ftr" sz="quarter" idx="2"/>
          </p:nvPr>
        </p:nvSpPr>
        <p:spPr bwMode="auto">
          <a:xfrm>
            <a:off x="0" y="9402763"/>
            <a:ext cx="2935288"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algn="l" defTabSz="911225">
              <a:spcBef>
                <a:spcPct val="0"/>
              </a:spcBef>
              <a:defRPr sz="1200">
                <a:latin typeface="Times New Roman" panose="02020603050405020304" pitchFamily="18" charset="0"/>
                <a:ea typeface="ＭＳ Ｐゴシック" panose="020B0600070205080204" pitchFamily="50" charset="-128"/>
              </a:defRPr>
            </a:lvl1pPr>
          </a:lstStyle>
          <a:p>
            <a:r>
              <a:rPr lang="en-US" altLang="ja-JP"/>
              <a:t>(c) Copyright TOSIO MOMOTI 2000.All rights reserved.</a:t>
            </a:r>
          </a:p>
        </p:txBody>
      </p:sp>
      <p:sp>
        <p:nvSpPr>
          <p:cNvPr id="433157" name="Rectangle 5"/>
          <p:cNvSpPr>
            <a:spLocks noGrp="1" noChangeArrowheads="1"/>
          </p:cNvSpPr>
          <p:nvPr>
            <p:ph type="sldNum" sz="quarter" idx="3"/>
          </p:nvPr>
        </p:nvSpPr>
        <p:spPr bwMode="auto">
          <a:xfrm>
            <a:off x="3840163" y="9402763"/>
            <a:ext cx="2935287"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algn="r" defTabSz="911225">
              <a:spcBef>
                <a:spcPct val="0"/>
              </a:spcBef>
              <a:defRPr sz="1200">
                <a:latin typeface="Times New Roman" panose="02020603050405020304" pitchFamily="18" charset="0"/>
                <a:ea typeface="ＭＳ Ｐゴシック" panose="020B0600070205080204" pitchFamily="50" charset="-128"/>
              </a:defRPr>
            </a:lvl1pPr>
          </a:lstStyle>
          <a:p>
            <a:fld id="{0DF64F27-B816-493F-99B7-11A8B1B33841}" type="slidenum">
              <a:rPr lang="en-US" altLang="ja-JP"/>
              <a:pPr/>
              <a:t>‹#›</a:t>
            </a:fld>
            <a:endParaRPr lang="en-US" altLang="ja-JP"/>
          </a:p>
        </p:txBody>
      </p:sp>
    </p:spTree>
    <p:extLst>
      <p:ext uri="{BB962C8B-B14F-4D97-AF65-F5344CB8AC3E}">
        <p14:creationId xmlns:p14="http://schemas.microsoft.com/office/powerpoint/2010/main" val="151502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l" defTabSz="911225">
              <a:spcBef>
                <a:spcPct val="0"/>
              </a:spcBef>
              <a:defRPr sz="1200">
                <a:latin typeface="Times New Roman" panose="02020603050405020304" pitchFamily="18" charset="0"/>
                <a:ea typeface="ＭＳ Ｐゴシック" panose="020B0600070205080204" pitchFamily="50" charset="-128"/>
              </a:defRPr>
            </a:lvl1pPr>
          </a:lstStyle>
          <a:p>
            <a:endParaRPr lang="en-US" altLang="ja-JP"/>
          </a:p>
        </p:txBody>
      </p:sp>
      <p:sp>
        <p:nvSpPr>
          <p:cNvPr id="48131" name="Rectangle 3"/>
          <p:cNvSpPr>
            <a:spLocks noGrp="1" noChangeArrowheads="1"/>
          </p:cNvSpPr>
          <p:nvPr>
            <p:ph type="dt" idx="1"/>
          </p:nvPr>
        </p:nvSpPr>
        <p:spPr bwMode="auto">
          <a:xfrm>
            <a:off x="3836988"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r" defTabSz="911225">
              <a:spcBef>
                <a:spcPct val="0"/>
              </a:spcBef>
              <a:defRPr sz="1200">
                <a:latin typeface="Times New Roman" panose="02020603050405020304" pitchFamily="18" charset="0"/>
                <a:ea typeface="ＭＳ Ｐゴシック" panose="020B0600070205080204" pitchFamily="50" charset="-128"/>
              </a:defRPr>
            </a:lvl1pPr>
          </a:lstStyle>
          <a:p>
            <a:endParaRPr lang="en-US" altLang="ja-JP"/>
          </a:p>
        </p:txBody>
      </p:sp>
      <p:sp>
        <p:nvSpPr>
          <p:cNvPr id="48132" name="Rectangle 4"/>
          <p:cNvSpPr>
            <a:spLocks noGrp="1" noRot="1" noChangeAspect="1" noChangeArrowheads="1" noTextEdit="1"/>
          </p:cNvSpPr>
          <p:nvPr>
            <p:ph type="sldImg" idx="2"/>
          </p:nvPr>
        </p:nvSpPr>
        <p:spPr bwMode="auto">
          <a:xfrm>
            <a:off x="911225" y="742950"/>
            <a:ext cx="4951413"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03288" y="4703763"/>
            <a:ext cx="4964112" cy="445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34" name="Rectangle 6"/>
          <p:cNvSpPr>
            <a:spLocks noGrp="1" noChangeArrowheads="1"/>
          </p:cNvSpPr>
          <p:nvPr>
            <p:ph type="ftr" sz="quarter" idx="4"/>
          </p:nvPr>
        </p:nvSpPr>
        <p:spPr bwMode="auto">
          <a:xfrm>
            <a:off x="0" y="9407525"/>
            <a:ext cx="41132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l" defTabSz="911225">
              <a:spcBef>
                <a:spcPct val="0"/>
              </a:spcBef>
              <a:defRPr sz="1200">
                <a:latin typeface="Times New Roman" panose="02020603050405020304" pitchFamily="18" charset="0"/>
                <a:ea typeface="ＭＳ Ｐゴシック" panose="020B0600070205080204" pitchFamily="50" charset="-128"/>
              </a:defRPr>
            </a:lvl1pPr>
          </a:lstStyle>
          <a:p>
            <a:r>
              <a:rPr lang="en-US" altLang="ja-JP"/>
              <a:t>(c) Copyright TOSIO MOMOTI 2000.All rights reserved.</a:t>
            </a:r>
          </a:p>
        </p:txBody>
      </p:sp>
      <p:sp>
        <p:nvSpPr>
          <p:cNvPr id="48135" name="Rectangle 7"/>
          <p:cNvSpPr>
            <a:spLocks noGrp="1" noChangeArrowheads="1"/>
          </p:cNvSpPr>
          <p:nvPr>
            <p:ph type="sldNum" sz="quarter" idx="5"/>
          </p:nvPr>
        </p:nvSpPr>
        <p:spPr bwMode="auto">
          <a:xfrm>
            <a:off x="3836988" y="9407525"/>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r" defTabSz="911225">
              <a:spcBef>
                <a:spcPct val="0"/>
              </a:spcBef>
              <a:defRPr sz="1200">
                <a:latin typeface="Times New Roman" panose="02020603050405020304" pitchFamily="18" charset="0"/>
                <a:ea typeface="ＭＳ Ｐゴシック" panose="020B0600070205080204" pitchFamily="50" charset="-128"/>
              </a:defRPr>
            </a:lvl1pPr>
          </a:lstStyle>
          <a:p>
            <a:fld id="{E0EF1F3C-50F8-4100-9719-186C149A3B53}" type="slidenum">
              <a:rPr lang="en-US" altLang="ja-JP"/>
              <a:pPr/>
              <a:t>‹#›</a:t>
            </a:fld>
            <a:endParaRPr lang="en-US" altLang="ja-JP"/>
          </a:p>
        </p:txBody>
      </p:sp>
    </p:spTree>
    <p:extLst>
      <p:ext uri="{BB962C8B-B14F-4D97-AF65-F5344CB8AC3E}">
        <p14:creationId xmlns:p14="http://schemas.microsoft.com/office/powerpoint/2010/main" val="114111246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C53F701-7640-464E-88F5-3432715F258D}" type="slidenum">
              <a:rPr lang="en-US" altLang="ja-JP"/>
              <a:pPr/>
              <a:t>1</a:t>
            </a:fld>
            <a:endParaRPr lang="en-US" altLang="ja-JP"/>
          </a:p>
        </p:txBody>
      </p:sp>
      <p:sp>
        <p:nvSpPr>
          <p:cNvPr id="984066" name="Text Box 2"/>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5250"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
        <p:nvSpPr>
          <p:cNvPr id="984067" name="Rectangle 3"/>
          <p:cNvSpPr>
            <a:spLocks noGrp="1" noRot="1" noChangeAspect="1" noChangeArrowheads="1" noTextEdit="1"/>
          </p:cNvSpPr>
          <p:nvPr>
            <p:ph type="sldImg"/>
          </p:nvPr>
        </p:nvSpPr>
        <p:spPr bwMode="auto">
          <a:xfrm>
            <a:off x="911225" y="742950"/>
            <a:ext cx="4951413" cy="3713163"/>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2248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CF0C3948-B0FD-42F1-947F-09641654F77F}" type="slidenum">
              <a:rPr lang="en-US" altLang="ja-JP"/>
              <a:pPr/>
              <a:t>10</a:t>
            </a:fld>
            <a:endParaRPr lang="en-US" altLang="ja-JP"/>
          </a:p>
        </p:txBody>
      </p:sp>
      <p:sp>
        <p:nvSpPr>
          <p:cNvPr id="5103618" name="Rectangle 2"/>
          <p:cNvSpPr>
            <a:spLocks noGrp="1" noRot="1" noChangeAspect="1" noChangeArrowheads="1" noTextEdit="1"/>
          </p:cNvSpPr>
          <p:nvPr>
            <p:ph type="sldImg"/>
          </p:nvPr>
        </p:nvSpPr>
        <p:spPr>
          <a:ln/>
        </p:spPr>
      </p:sp>
      <p:sp>
        <p:nvSpPr>
          <p:cNvPr id="510361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69542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152F1151-CE5C-44A3-9D24-4A4373F0675A}" type="slidenum">
              <a:rPr lang="en-US" altLang="ja-JP"/>
              <a:pPr/>
              <a:t>11</a:t>
            </a:fld>
            <a:endParaRPr lang="en-US" altLang="ja-JP"/>
          </a:p>
        </p:txBody>
      </p:sp>
      <p:sp>
        <p:nvSpPr>
          <p:cNvPr id="5494786" name="Rectangle 2"/>
          <p:cNvSpPr>
            <a:spLocks noGrp="1" noRot="1" noChangeAspect="1" noChangeArrowheads="1" noTextEdit="1"/>
          </p:cNvSpPr>
          <p:nvPr>
            <p:ph type="sldImg"/>
          </p:nvPr>
        </p:nvSpPr>
        <p:spPr>
          <a:ln/>
        </p:spPr>
      </p:sp>
      <p:sp>
        <p:nvSpPr>
          <p:cNvPr id="549478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40146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5B5F9D4-3F64-4242-BEAB-5CC98A00FCA0}" type="slidenum">
              <a:rPr lang="en-US" altLang="ja-JP"/>
              <a:pPr/>
              <a:t>12</a:t>
            </a:fld>
            <a:endParaRPr lang="en-US" altLang="ja-JP"/>
          </a:p>
        </p:txBody>
      </p:sp>
      <p:sp>
        <p:nvSpPr>
          <p:cNvPr id="5492738" name="Rectangle 2"/>
          <p:cNvSpPr>
            <a:spLocks noGrp="1" noRot="1" noChangeAspect="1" noChangeArrowheads="1" noTextEdit="1"/>
          </p:cNvSpPr>
          <p:nvPr>
            <p:ph type="sldImg"/>
          </p:nvPr>
        </p:nvSpPr>
        <p:spPr>
          <a:ln/>
        </p:spPr>
      </p:sp>
      <p:sp>
        <p:nvSpPr>
          <p:cNvPr id="549273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75012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E053D557-B69E-4970-9A94-ABD144C5B358}" type="slidenum">
              <a:rPr lang="en-US" altLang="ja-JP"/>
              <a:pPr/>
              <a:t>13</a:t>
            </a:fld>
            <a:endParaRPr lang="en-US" altLang="ja-JP"/>
          </a:p>
        </p:txBody>
      </p:sp>
      <p:sp>
        <p:nvSpPr>
          <p:cNvPr id="5496834" name="Rectangle 2"/>
          <p:cNvSpPr>
            <a:spLocks noGrp="1" noRot="1" noChangeAspect="1" noChangeArrowheads="1" noTextEdit="1"/>
          </p:cNvSpPr>
          <p:nvPr>
            <p:ph type="sldImg"/>
          </p:nvPr>
        </p:nvSpPr>
        <p:spPr>
          <a:ln/>
        </p:spPr>
      </p:sp>
      <p:sp>
        <p:nvSpPr>
          <p:cNvPr id="549683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489639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A93F507C-62ED-4CAA-ACBE-B51B423A2313}" type="slidenum">
              <a:rPr lang="en-US" altLang="ja-JP"/>
              <a:pPr/>
              <a:t>14</a:t>
            </a:fld>
            <a:endParaRPr lang="en-US" altLang="ja-JP"/>
          </a:p>
        </p:txBody>
      </p:sp>
      <p:sp>
        <p:nvSpPr>
          <p:cNvPr id="5527554" name="Rectangle 2"/>
          <p:cNvSpPr>
            <a:spLocks noGrp="1" noRot="1" noChangeAspect="1" noChangeArrowheads="1" noTextEdit="1"/>
          </p:cNvSpPr>
          <p:nvPr>
            <p:ph type="sldImg"/>
          </p:nvPr>
        </p:nvSpPr>
        <p:spPr>
          <a:ln/>
        </p:spPr>
      </p:sp>
      <p:sp>
        <p:nvSpPr>
          <p:cNvPr id="552755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99295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1DCA9D8D-A71F-4344-86B5-D4AFDEF9A2A8}" type="slidenum">
              <a:rPr lang="en-US" altLang="ja-JP"/>
              <a:pPr/>
              <a:t>15</a:t>
            </a:fld>
            <a:endParaRPr lang="en-US" altLang="ja-JP"/>
          </a:p>
        </p:txBody>
      </p:sp>
      <p:sp>
        <p:nvSpPr>
          <p:cNvPr id="5404674" name="Rectangle 2"/>
          <p:cNvSpPr>
            <a:spLocks noGrp="1" noRot="1" noChangeAspect="1" noChangeArrowheads="1" noTextEdit="1"/>
          </p:cNvSpPr>
          <p:nvPr>
            <p:ph type="sldImg"/>
          </p:nvPr>
        </p:nvSpPr>
        <p:spPr>
          <a:ln/>
        </p:spPr>
      </p:sp>
      <p:sp>
        <p:nvSpPr>
          <p:cNvPr id="540467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03474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5C5E6EC9-D48B-4D1F-AD35-9E23ABF6F5E4}" type="slidenum">
              <a:rPr lang="en-US" altLang="ja-JP"/>
              <a:pPr/>
              <a:t>16</a:t>
            </a:fld>
            <a:endParaRPr lang="en-US" altLang="ja-JP"/>
          </a:p>
        </p:txBody>
      </p:sp>
      <p:sp>
        <p:nvSpPr>
          <p:cNvPr id="5414914" name="Rectangle 2"/>
          <p:cNvSpPr>
            <a:spLocks noGrp="1" noRot="1" noChangeAspect="1" noChangeArrowheads="1" noTextEdit="1"/>
          </p:cNvSpPr>
          <p:nvPr>
            <p:ph type="sldImg"/>
          </p:nvPr>
        </p:nvSpPr>
        <p:spPr>
          <a:ln/>
        </p:spPr>
      </p:sp>
      <p:sp>
        <p:nvSpPr>
          <p:cNvPr id="5414915" name="Rectangle 3"/>
          <p:cNvSpPr>
            <a:spLocks noGrp="1" noChangeArrowheads="1"/>
          </p:cNvSpPr>
          <p:nvPr>
            <p:ph type="body" idx="1"/>
          </p:nvPr>
        </p:nvSpPr>
        <p:spPr>
          <a:xfrm>
            <a:off x="931863" y="4551363"/>
            <a:ext cx="4965700" cy="4783137"/>
          </a:xfrm>
        </p:spPr>
        <p:txBody>
          <a:bodyPr/>
          <a:lstStyle/>
          <a:p>
            <a:endParaRPr lang="ja-JP" altLang="ja-JP"/>
          </a:p>
        </p:txBody>
      </p:sp>
    </p:spTree>
    <p:extLst>
      <p:ext uri="{BB962C8B-B14F-4D97-AF65-F5344CB8AC3E}">
        <p14:creationId xmlns:p14="http://schemas.microsoft.com/office/powerpoint/2010/main" val="157160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7" name="Rectangle 7"/>
          <p:cNvSpPr>
            <a:spLocks noGrp="1" noChangeArrowheads="1"/>
          </p:cNvSpPr>
          <p:nvPr>
            <p:ph type="sldNum" sz="quarter" idx="5"/>
          </p:nvPr>
        </p:nvSpPr>
        <p:spPr>
          <a:ln/>
        </p:spPr>
        <p:txBody>
          <a:bodyPr/>
          <a:lstStyle/>
          <a:p>
            <a:fld id="{7AA22C89-3429-4F17-81D7-270C961B39BF}" type="slidenum">
              <a:rPr lang="en-US" altLang="ja-JP"/>
              <a:pPr/>
              <a:t>17</a:t>
            </a:fld>
            <a:endParaRPr lang="en-US" altLang="ja-JP"/>
          </a:p>
        </p:txBody>
      </p:sp>
      <p:sp>
        <p:nvSpPr>
          <p:cNvPr id="5498882" name="Rectangle 2"/>
          <p:cNvSpPr>
            <a:spLocks noGrp="1" noRot="1" noChangeAspect="1" noChangeArrowheads="1" noTextEdit="1"/>
          </p:cNvSpPr>
          <p:nvPr>
            <p:ph type="sldImg"/>
          </p:nvPr>
        </p:nvSpPr>
        <p:spPr>
          <a:ln/>
        </p:spPr>
      </p:sp>
      <p:sp>
        <p:nvSpPr>
          <p:cNvPr id="5498883" name="Rectangle 3"/>
          <p:cNvSpPr>
            <a:spLocks noGrp="1" noChangeArrowheads="1"/>
          </p:cNvSpPr>
          <p:nvPr>
            <p:ph type="body" idx="1"/>
          </p:nvPr>
        </p:nvSpPr>
        <p:spPr/>
        <p:txBody>
          <a:bodyPr/>
          <a:lstStyle/>
          <a:p>
            <a:r>
              <a:rPr lang="ja-JP" altLang="en-US"/>
              <a:t>　　　　　　　　　　　　　　　　　　　　　　　　　　　　　　　　　　　　　　　　　　　　　　　　　　　　　　　　　　　　　　　</a:t>
            </a:r>
          </a:p>
        </p:txBody>
      </p:sp>
      <p:sp>
        <p:nvSpPr>
          <p:cNvPr id="5498884"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68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Tree>
    <p:extLst>
      <p:ext uri="{BB962C8B-B14F-4D97-AF65-F5344CB8AC3E}">
        <p14:creationId xmlns:p14="http://schemas.microsoft.com/office/powerpoint/2010/main" val="210922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3F35E163-BE75-4A7F-91DD-81E943F3C5F3}" type="slidenum">
              <a:rPr lang="en-US" altLang="ja-JP"/>
              <a:pPr/>
              <a:t>18</a:t>
            </a:fld>
            <a:endParaRPr lang="en-US" altLang="ja-JP"/>
          </a:p>
        </p:txBody>
      </p:sp>
      <p:sp>
        <p:nvSpPr>
          <p:cNvPr id="5500930"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290292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427F0C2B-3788-4778-8BC4-0C7B7C762B18}" type="slidenum">
              <a:rPr lang="en-US" altLang="ja-JP"/>
              <a:pPr/>
              <a:t>19</a:t>
            </a:fld>
            <a:endParaRPr lang="en-US" altLang="ja-JP"/>
          </a:p>
        </p:txBody>
      </p:sp>
      <p:sp>
        <p:nvSpPr>
          <p:cNvPr id="5502978" name="Rectangle 2"/>
          <p:cNvSpPr>
            <a:spLocks noGrp="1" noRot="1" noChangeAspect="1" noChangeArrowheads="1" noTextEdit="1"/>
          </p:cNvSpPr>
          <p:nvPr>
            <p:ph type="sldImg"/>
          </p:nvPr>
        </p:nvSpPr>
        <p:spPr>
          <a:ln/>
        </p:spPr>
      </p:sp>
      <p:sp>
        <p:nvSpPr>
          <p:cNvPr id="5502979" name="Rectangle 3"/>
          <p:cNvSpPr>
            <a:spLocks noGrp="1" noChangeArrowheads="1"/>
          </p:cNvSpPr>
          <p:nvPr>
            <p:ph type="body" idx="1"/>
          </p:nvPr>
        </p:nvSpPr>
        <p:spPr>
          <a:xfrm>
            <a:off x="903288" y="4703763"/>
            <a:ext cx="4994275" cy="4706937"/>
          </a:xfrm>
        </p:spPr>
        <p:txBody>
          <a:bodyPr/>
          <a:lstStyle/>
          <a:p>
            <a:endParaRPr lang="ja-JP" altLang="ja-JP" sz="1000"/>
          </a:p>
        </p:txBody>
      </p:sp>
    </p:spTree>
    <p:extLst>
      <p:ext uri="{BB962C8B-B14F-4D97-AF65-F5344CB8AC3E}">
        <p14:creationId xmlns:p14="http://schemas.microsoft.com/office/powerpoint/2010/main" val="207147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7" name="Rectangle 7"/>
          <p:cNvSpPr>
            <a:spLocks noGrp="1" noChangeArrowheads="1"/>
          </p:cNvSpPr>
          <p:nvPr>
            <p:ph type="sldNum" sz="quarter" idx="5"/>
          </p:nvPr>
        </p:nvSpPr>
        <p:spPr>
          <a:ln/>
        </p:spPr>
        <p:txBody>
          <a:bodyPr/>
          <a:lstStyle/>
          <a:p>
            <a:fld id="{4AB61056-97F1-4181-9055-D9ADBB79C2B9}" type="slidenum">
              <a:rPr lang="en-US" altLang="ja-JP"/>
              <a:pPr/>
              <a:t>2</a:t>
            </a:fld>
            <a:endParaRPr lang="en-US" altLang="ja-JP"/>
          </a:p>
        </p:txBody>
      </p:sp>
      <p:sp>
        <p:nvSpPr>
          <p:cNvPr id="5416962" name="Rectangle 2"/>
          <p:cNvSpPr>
            <a:spLocks noGrp="1" noRot="1" noChangeAspect="1" noChangeArrowheads="1" noTextEdit="1"/>
          </p:cNvSpPr>
          <p:nvPr>
            <p:ph type="sldImg"/>
          </p:nvPr>
        </p:nvSpPr>
        <p:spPr>
          <a:ln/>
        </p:spPr>
      </p:sp>
      <p:sp>
        <p:nvSpPr>
          <p:cNvPr id="5416963" name="Rectangle 3"/>
          <p:cNvSpPr>
            <a:spLocks noGrp="1" noChangeArrowheads="1"/>
          </p:cNvSpPr>
          <p:nvPr>
            <p:ph type="body" idx="1"/>
          </p:nvPr>
        </p:nvSpPr>
        <p:spPr/>
        <p:txBody>
          <a:bodyPr/>
          <a:lstStyle/>
          <a:p>
            <a:r>
              <a:rPr lang="ja-JP" altLang="en-US"/>
              <a:t>　　　　　　　　　　　　　　　　　　　　　　　　　　　　　　　　　　　　　　　　　　　　　　　　　　　　　　　　　　　　　　　</a:t>
            </a:r>
          </a:p>
        </p:txBody>
      </p:sp>
      <p:sp>
        <p:nvSpPr>
          <p:cNvPr id="5416964"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68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Tree>
    <p:extLst>
      <p:ext uri="{BB962C8B-B14F-4D97-AF65-F5344CB8AC3E}">
        <p14:creationId xmlns:p14="http://schemas.microsoft.com/office/powerpoint/2010/main" val="285025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1417126-0441-443B-96A3-F85339F86597}" type="slidenum">
              <a:rPr lang="en-US" altLang="ja-JP"/>
              <a:pPr/>
              <a:t>20</a:t>
            </a:fld>
            <a:endParaRPr lang="en-US" altLang="ja-JP"/>
          </a:p>
        </p:txBody>
      </p:sp>
      <p:sp>
        <p:nvSpPr>
          <p:cNvPr id="5505026" name="Rectangle 2"/>
          <p:cNvSpPr>
            <a:spLocks noGrp="1" noRot="1" noChangeAspect="1" noChangeArrowheads="1" noTextEdit="1"/>
          </p:cNvSpPr>
          <p:nvPr>
            <p:ph type="sldImg"/>
          </p:nvPr>
        </p:nvSpPr>
        <p:spPr>
          <a:ln/>
        </p:spPr>
      </p:sp>
      <p:sp>
        <p:nvSpPr>
          <p:cNvPr id="5505027" name="Rectangle 3"/>
          <p:cNvSpPr>
            <a:spLocks noGrp="1" noChangeArrowheads="1"/>
          </p:cNvSpPr>
          <p:nvPr>
            <p:ph type="body" idx="1"/>
          </p:nvPr>
        </p:nvSpPr>
        <p:spPr>
          <a:xfrm>
            <a:off x="903288" y="4703763"/>
            <a:ext cx="5072062" cy="4784725"/>
          </a:xfrm>
        </p:spPr>
        <p:txBody>
          <a:bodyPr/>
          <a:lstStyle/>
          <a:p>
            <a:endParaRPr lang="ja-JP" altLang="ja-JP" sz="1000" dirty="0"/>
          </a:p>
        </p:txBody>
      </p:sp>
    </p:spTree>
    <p:extLst>
      <p:ext uri="{BB962C8B-B14F-4D97-AF65-F5344CB8AC3E}">
        <p14:creationId xmlns:p14="http://schemas.microsoft.com/office/powerpoint/2010/main" val="144423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9990C8A4-F1D2-4950-81B5-1C32AC7AA05F}" type="slidenum">
              <a:rPr lang="en-US" altLang="ja-JP"/>
              <a:pPr/>
              <a:t>21</a:t>
            </a:fld>
            <a:endParaRPr lang="en-US" altLang="ja-JP"/>
          </a:p>
        </p:txBody>
      </p:sp>
      <p:sp>
        <p:nvSpPr>
          <p:cNvPr id="5507074" name="Rectangle 2"/>
          <p:cNvSpPr>
            <a:spLocks noGrp="1" noRot="1" noChangeAspect="1" noChangeArrowheads="1" noTextEdit="1"/>
          </p:cNvSpPr>
          <p:nvPr>
            <p:ph type="sldImg"/>
          </p:nvPr>
        </p:nvSpPr>
        <p:spPr>
          <a:ln/>
        </p:spPr>
      </p:sp>
      <p:sp>
        <p:nvSpPr>
          <p:cNvPr id="5507075"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224791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AB430CD-5C80-496C-8628-9C242B8DE5BE}" type="slidenum">
              <a:rPr lang="en-US" altLang="ja-JP"/>
              <a:pPr/>
              <a:t>22</a:t>
            </a:fld>
            <a:endParaRPr lang="en-US" altLang="ja-JP"/>
          </a:p>
        </p:txBody>
      </p:sp>
      <p:sp>
        <p:nvSpPr>
          <p:cNvPr id="5509122" name="Rectangle 2"/>
          <p:cNvSpPr>
            <a:spLocks noGrp="1" noRot="1" noChangeAspect="1" noChangeArrowheads="1" noTextEdit="1"/>
          </p:cNvSpPr>
          <p:nvPr>
            <p:ph type="sldImg"/>
          </p:nvPr>
        </p:nvSpPr>
        <p:spPr>
          <a:ln/>
        </p:spPr>
      </p:sp>
      <p:sp>
        <p:nvSpPr>
          <p:cNvPr id="5509123"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36290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4320886F-C242-454F-BB9B-82A8B218A545}" type="slidenum">
              <a:rPr lang="en-US" altLang="ja-JP"/>
              <a:pPr/>
              <a:t>23</a:t>
            </a:fld>
            <a:endParaRPr lang="en-US" altLang="ja-JP"/>
          </a:p>
        </p:txBody>
      </p:sp>
      <p:sp>
        <p:nvSpPr>
          <p:cNvPr id="5511170" name="Rectangle 2"/>
          <p:cNvSpPr>
            <a:spLocks noGrp="1" noRot="1" noChangeAspect="1" noChangeArrowheads="1" noTextEdit="1"/>
          </p:cNvSpPr>
          <p:nvPr>
            <p:ph type="sldImg"/>
          </p:nvPr>
        </p:nvSpPr>
        <p:spPr>
          <a:ln/>
        </p:spPr>
      </p:sp>
      <p:sp>
        <p:nvSpPr>
          <p:cNvPr id="5511171"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2517948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7" name="Rectangle 7"/>
          <p:cNvSpPr>
            <a:spLocks noGrp="1" noChangeArrowheads="1"/>
          </p:cNvSpPr>
          <p:nvPr>
            <p:ph type="sldNum" sz="quarter" idx="5"/>
          </p:nvPr>
        </p:nvSpPr>
        <p:spPr>
          <a:ln/>
        </p:spPr>
        <p:txBody>
          <a:bodyPr/>
          <a:lstStyle/>
          <a:p>
            <a:fld id="{DE09BAE1-4942-44D6-997F-A377F6C7203D}" type="slidenum">
              <a:rPr lang="en-US" altLang="ja-JP"/>
              <a:pPr/>
              <a:t>24</a:t>
            </a:fld>
            <a:endParaRPr lang="en-US" altLang="ja-JP"/>
          </a:p>
        </p:txBody>
      </p:sp>
      <p:sp>
        <p:nvSpPr>
          <p:cNvPr id="5281794" name="Rectangle 2"/>
          <p:cNvSpPr>
            <a:spLocks noGrp="1" noRot="1" noChangeAspect="1" noChangeArrowheads="1" noTextEdit="1"/>
          </p:cNvSpPr>
          <p:nvPr>
            <p:ph type="sldImg"/>
          </p:nvPr>
        </p:nvSpPr>
        <p:spPr>
          <a:ln/>
        </p:spPr>
      </p:sp>
      <p:sp>
        <p:nvSpPr>
          <p:cNvPr id="5281795" name="Rectangle 3"/>
          <p:cNvSpPr>
            <a:spLocks noGrp="1" noChangeArrowheads="1"/>
          </p:cNvSpPr>
          <p:nvPr>
            <p:ph type="body" idx="1"/>
          </p:nvPr>
        </p:nvSpPr>
        <p:spPr/>
        <p:txBody>
          <a:bodyPr/>
          <a:lstStyle/>
          <a:p>
            <a:r>
              <a:rPr lang="ja-JP" altLang="en-US"/>
              <a:t>　　　　　　　　　　　　　　　　　　　　　　　　　　　　　　　　　　　　　　　　　　　　　　　　　　　　　　　　　　　　　　　</a:t>
            </a:r>
          </a:p>
        </p:txBody>
      </p:sp>
      <p:sp>
        <p:nvSpPr>
          <p:cNvPr id="5281796"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68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Tree>
    <p:extLst>
      <p:ext uri="{BB962C8B-B14F-4D97-AF65-F5344CB8AC3E}">
        <p14:creationId xmlns:p14="http://schemas.microsoft.com/office/powerpoint/2010/main" val="135916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6E9D255B-56EB-4029-AADE-C2B08034461F}" type="slidenum">
              <a:rPr lang="en-US" altLang="ja-JP"/>
              <a:pPr/>
              <a:t>25</a:t>
            </a:fld>
            <a:endParaRPr lang="en-US" altLang="ja-JP"/>
          </a:p>
        </p:txBody>
      </p:sp>
      <p:sp>
        <p:nvSpPr>
          <p:cNvPr id="5064706"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81402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4B3F758-3ECC-4160-92DA-EE06FF75D4DC}" type="slidenum">
              <a:rPr lang="en-US" altLang="ja-JP"/>
              <a:pPr/>
              <a:t>26</a:t>
            </a:fld>
            <a:endParaRPr lang="en-US" altLang="ja-JP"/>
          </a:p>
        </p:txBody>
      </p:sp>
      <p:sp>
        <p:nvSpPr>
          <p:cNvPr id="5392386" name="Rectangle 2"/>
          <p:cNvSpPr>
            <a:spLocks noGrp="1" noRot="1" noChangeAspect="1" noChangeArrowheads="1" noTextEdit="1"/>
          </p:cNvSpPr>
          <p:nvPr>
            <p:ph type="sldImg"/>
          </p:nvPr>
        </p:nvSpPr>
        <p:spPr>
          <a:ln/>
        </p:spPr>
      </p:sp>
      <p:sp>
        <p:nvSpPr>
          <p:cNvPr id="539238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03466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3C20B751-354F-488E-980A-808B56CDE3EC}" type="slidenum">
              <a:rPr lang="en-US" altLang="ja-JP"/>
              <a:pPr/>
              <a:t>27</a:t>
            </a:fld>
            <a:endParaRPr lang="en-US" altLang="ja-JP"/>
          </a:p>
        </p:txBody>
      </p:sp>
      <p:sp>
        <p:nvSpPr>
          <p:cNvPr id="5066754" name="Rectangle 2"/>
          <p:cNvSpPr>
            <a:spLocks noGrp="1" noRot="1" noChangeAspect="1" noChangeArrowheads="1" noTextEdit="1"/>
          </p:cNvSpPr>
          <p:nvPr>
            <p:ph type="sldImg"/>
          </p:nvPr>
        </p:nvSpPr>
        <p:spPr>
          <a:ln/>
        </p:spPr>
      </p:sp>
      <p:sp>
        <p:nvSpPr>
          <p:cNvPr id="506675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10276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4D34B2F9-72F9-4A64-BC89-1301C99C1CBE}" type="slidenum">
              <a:rPr lang="en-US" altLang="ja-JP"/>
              <a:pPr/>
              <a:t>28</a:t>
            </a:fld>
            <a:endParaRPr lang="en-US" altLang="ja-JP"/>
          </a:p>
        </p:txBody>
      </p:sp>
      <p:sp>
        <p:nvSpPr>
          <p:cNvPr id="5070850"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918774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1DA4B75C-0C90-40C3-AD28-2C3A5A62EFF3}" type="slidenum">
              <a:rPr lang="en-US" altLang="ja-JP"/>
              <a:pPr/>
              <a:t>29</a:t>
            </a:fld>
            <a:endParaRPr lang="en-US" altLang="ja-JP"/>
          </a:p>
        </p:txBody>
      </p:sp>
      <p:sp>
        <p:nvSpPr>
          <p:cNvPr id="5072898"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200491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BD43BA1-0AF4-49A6-83D5-26943C7CC61B}" type="slidenum">
              <a:rPr lang="en-US" altLang="ja-JP"/>
              <a:pPr/>
              <a:t>3</a:t>
            </a:fld>
            <a:endParaRPr lang="en-US" altLang="ja-JP"/>
          </a:p>
        </p:txBody>
      </p:sp>
      <p:sp>
        <p:nvSpPr>
          <p:cNvPr id="5394434" name="Rectangle 2"/>
          <p:cNvSpPr>
            <a:spLocks noGrp="1" noRot="1" noChangeAspect="1" noChangeArrowheads="1" noTextEdit="1"/>
          </p:cNvSpPr>
          <p:nvPr>
            <p:ph type="sldImg"/>
          </p:nvPr>
        </p:nvSpPr>
        <p:spPr>
          <a:ln/>
        </p:spPr>
      </p:sp>
      <p:sp>
        <p:nvSpPr>
          <p:cNvPr id="539443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748450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DD1497E8-0522-41DE-ACF0-31EF720F7900}" type="slidenum">
              <a:rPr lang="en-US" altLang="ja-JP"/>
              <a:pPr/>
              <a:t>30</a:t>
            </a:fld>
            <a:endParaRPr lang="en-US" altLang="ja-JP"/>
          </a:p>
        </p:txBody>
      </p:sp>
      <p:sp>
        <p:nvSpPr>
          <p:cNvPr id="5076994"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371707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C0E10FB6-DFFA-41C5-8D08-F008978FABF8}" type="slidenum">
              <a:rPr lang="en-US" altLang="ja-JP"/>
              <a:pPr/>
              <a:t>31</a:t>
            </a:fld>
            <a:endParaRPr lang="en-US" altLang="ja-JP"/>
          </a:p>
        </p:txBody>
      </p:sp>
      <p:sp>
        <p:nvSpPr>
          <p:cNvPr id="5470210" name="Rectangle 2"/>
          <p:cNvSpPr>
            <a:spLocks noGrp="1" noRot="1" noChangeAspect="1" noChangeArrowheads="1" noTextEdit="1"/>
          </p:cNvSpPr>
          <p:nvPr>
            <p:ph type="sldImg"/>
          </p:nvPr>
        </p:nvSpPr>
        <p:spPr>
          <a:ln/>
        </p:spPr>
      </p:sp>
      <p:sp>
        <p:nvSpPr>
          <p:cNvPr id="5470211"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2241585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D97EE03C-DE72-4DC8-AEAE-74E69A8D29BD}" type="slidenum">
              <a:rPr lang="en-US" altLang="ja-JP"/>
              <a:pPr/>
              <a:t>32</a:t>
            </a:fld>
            <a:endParaRPr lang="en-US" altLang="ja-JP"/>
          </a:p>
        </p:txBody>
      </p:sp>
      <p:sp>
        <p:nvSpPr>
          <p:cNvPr id="5079042" name="Rectangle 2"/>
          <p:cNvSpPr>
            <a:spLocks noGrp="1" noRot="1" noChangeAspect="1" noChangeArrowheads="1" noTextEdit="1"/>
          </p:cNvSpPr>
          <p:nvPr>
            <p:ph type="sldImg"/>
          </p:nvPr>
        </p:nvSpPr>
        <p:spPr>
          <a:ln/>
        </p:spPr>
      </p:sp>
      <p:sp>
        <p:nvSpPr>
          <p:cNvPr id="5079043"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171627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0F683F41-9FD2-4B98-8EA5-2731CBF6054C}" type="slidenum">
              <a:rPr lang="en-US" altLang="ja-JP"/>
              <a:pPr/>
              <a:t>33</a:t>
            </a:fld>
            <a:endParaRPr lang="en-US" altLang="ja-JP"/>
          </a:p>
        </p:txBody>
      </p:sp>
      <p:sp>
        <p:nvSpPr>
          <p:cNvPr id="5081090" name="Rectangle 2"/>
          <p:cNvSpPr>
            <a:spLocks noGrp="1" noRot="1" noChangeAspect="1" noChangeArrowheads="1" noTextEdit="1"/>
          </p:cNvSpPr>
          <p:nvPr>
            <p:ph type="sldImg"/>
          </p:nvPr>
        </p:nvSpPr>
        <p:spPr>
          <a:ln/>
        </p:spPr>
      </p:sp>
      <p:sp>
        <p:nvSpPr>
          <p:cNvPr id="5081091"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271695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EE70F2DD-BD47-4008-8054-44312F259EC5}" type="slidenum">
              <a:rPr lang="en-US" altLang="ja-JP"/>
              <a:pPr/>
              <a:t>34</a:t>
            </a:fld>
            <a:endParaRPr lang="en-US" altLang="ja-JP"/>
          </a:p>
        </p:txBody>
      </p:sp>
      <p:sp>
        <p:nvSpPr>
          <p:cNvPr id="5083138" name="Rectangle 2"/>
          <p:cNvSpPr>
            <a:spLocks noGrp="1" noRot="1" noChangeAspect="1" noChangeArrowheads="1" noTextEdit="1"/>
          </p:cNvSpPr>
          <p:nvPr>
            <p:ph type="sldImg"/>
          </p:nvPr>
        </p:nvSpPr>
        <p:spPr>
          <a:ln/>
        </p:spPr>
      </p:sp>
      <p:sp>
        <p:nvSpPr>
          <p:cNvPr id="5083139"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713813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8598A1D-1932-47CF-8C54-26BF7655BE5D}" type="slidenum">
              <a:rPr lang="en-US" altLang="ja-JP"/>
              <a:pPr/>
              <a:t>35</a:t>
            </a:fld>
            <a:endParaRPr lang="en-US" altLang="ja-JP"/>
          </a:p>
        </p:txBody>
      </p:sp>
      <p:sp>
        <p:nvSpPr>
          <p:cNvPr id="5085186" name="Rectangle 2"/>
          <p:cNvSpPr>
            <a:spLocks noGrp="1" noRot="1" noChangeAspect="1" noChangeArrowheads="1" noTextEdit="1"/>
          </p:cNvSpPr>
          <p:nvPr>
            <p:ph type="sldImg"/>
          </p:nvPr>
        </p:nvSpPr>
        <p:spPr>
          <a:ln/>
        </p:spPr>
      </p:sp>
      <p:sp>
        <p:nvSpPr>
          <p:cNvPr id="5085187"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3761610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9E4AFE5-2830-4186-A8F0-24A1F37C5E9C}" type="slidenum">
              <a:rPr lang="en-US" altLang="ja-JP"/>
              <a:pPr/>
              <a:t>36</a:t>
            </a:fld>
            <a:endParaRPr lang="en-US" altLang="ja-JP"/>
          </a:p>
        </p:txBody>
      </p:sp>
      <p:sp>
        <p:nvSpPr>
          <p:cNvPr id="5087234" name="Rectangle 2"/>
          <p:cNvSpPr>
            <a:spLocks noGrp="1" noRot="1" noChangeAspect="1" noChangeArrowheads="1" noTextEdit="1"/>
          </p:cNvSpPr>
          <p:nvPr>
            <p:ph type="sldImg"/>
          </p:nvPr>
        </p:nvSpPr>
        <p:spPr>
          <a:ln/>
        </p:spPr>
      </p:sp>
      <p:sp>
        <p:nvSpPr>
          <p:cNvPr id="508723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704549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4241AA27-5201-4C09-A4DC-6B3D98BEF420}" type="slidenum">
              <a:rPr lang="en-US" altLang="ja-JP"/>
              <a:pPr/>
              <a:t>37</a:t>
            </a:fld>
            <a:endParaRPr lang="en-US" altLang="ja-JP"/>
          </a:p>
        </p:txBody>
      </p:sp>
      <p:sp>
        <p:nvSpPr>
          <p:cNvPr id="5132290"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1610138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0827B59E-1554-4C19-9078-559B0B4C1A22}" type="slidenum">
              <a:rPr lang="en-US" altLang="ja-JP"/>
              <a:pPr/>
              <a:t>38</a:t>
            </a:fld>
            <a:endParaRPr lang="en-US" altLang="ja-JP"/>
          </a:p>
        </p:txBody>
      </p:sp>
      <p:sp>
        <p:nvSpPr>
          <p:cNvPr id="5136386" name="Rectangle 2"/>
          <p:cNvSpPr>
            <a:spLocks noGrp="1" noRot="1" noChangeAspect="1" noChangeArrowheads="1" noTextEdit="1"/>
          </p:cNvSpPr>
          <p:nvPr>
            <p:ph type="sldImg"/>
          </p:nvPr>
        </p:nvSpPr>
        <p:spPr>
          <a:ln/>
        </p:spPr>
      </p:sp>
      <p:sp>
        <p:nvSpPr>
          <p:cNvPr id="5136387" name="Rectangle 3"/>
          <p:cNvSpPr>
            <a:spLocks noGrp="1" noChangeArrowheads="1"/>
          </p:cNvSpPr>
          <p:nvPr>
            <p:ph type="body" idx="1"/>
          </p:nvPr>
        </p:nvSpPr>
        <p:spPr>
          <a:xfrm>
            <a:off x="827088" y="4621213"/>
            <a:ext cx="4992687" cy="4867275"/>
          </a:xfrm>
        </p:spPr>
        <p:txBody>
          <a:bodyPr/>
          <a:lstStyle/>
          <a:p>
            <a:endParaRPr lang="ja-JP" altLang="ja-JP" sz="1000"/>
          </a:p>
        </p:txBody>
      </p:sp>
    </p:spTree>
    <p:extLst>
      <p:ext uri="{BB962C8B-B14F-4D97-AF65-F5344CB8AC3E}">
        <p14:creationId xmlns:p14="http://schemas.microsoft.com/office/powerpoint/2010/main" val="206904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B4EFEBD9-6843-42F4-9170-0C7CBE203880}" type="slidenum">
              <a:rPr lang="en-US" altLang="ja-JP"/>
              <a:pPr/>
              <a:t>39</a:t>
            </a:fld>
            <a:endParaRPr lang="en-US" altLang="ja-JP"/>
          </a:p>
        </p:txBody>
      </p:sp>
      <p:sp>
        <p:nvSpPr>
          <p:cNvPr id="5138434"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386517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05DEBBB-BDC1-491A-BBB7-09A59EEE3B96}" type="slidenum">
              <a:rPr lang="en-US" altLang="ja-JP"/>
              <a:pPr/>
              <a:t>4</a:t>
            </a:fld>
            <a:endParaRPr lang="en-US" altLang="ja-JP"/>
          </a:p>
        </p:txBody>
      </p:sp>
      <p:sp>
        <p:nvSpPr>
          <p:cNvPr id="5396482" name="Rectangle 2"/>
          <p:cNvSpPr>
            <a:spLocks noGrp="1" noRot="1" noChangeAspect="1" noChangeArrowheads="1" noTextEdit="1"/>
          </p:cNvSpPr>
          <p:nvPr>
            <p:ph type="sldImg"/>
          </p:nvPr>
        </p:nvSpPr>
        <p:spPr>
          <a:ln/>
        </p:spPr>
      </p:sp>
      <p:sp>
        <p:nvSpPr>
          <p:cNvPr id="539648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909548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B773A0A-8A20-4EF3-9A7F-181AD8BA98D6}" type="slidenum">
              <a:rPr lang="en-US" altLang="ja-JP"/>
              <a:pPr/>
              <a:t>40</a:t>
            </a:fld>
            <a:endParaRPr lang="en-US" altLang="ja-JP"/>
          </a:p>
        </p:txBody>
      </p:sp>
      <p:sp>
        <p:nvSpPr>
          <p:cNvPr id="5140482" name="Rectangle 2"/>
          <p:cNvSpPr>
            <a:spLocks noGrp="1" noRot="1" noChangeAspect="1" noChangeArrowheads="1" noTextEdit="1"/>
          </p:cNvSpPr>
          <p:nvPr>
            <p:ph type="sldImg"/>
          </p:nvPr>
        </p:nvSpPr>
        <p:spPr>
          <a:ln/>
        </p:spPr>
      </p:sp>
      <p:sp>
        <p:nvSpPr>
          <p:cNvPr id="514048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825877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AE113AB1-F70B-4F45-9719-1A5DC32B03DC}" type="slidenum">
              <a:rPr lang="en-US" altLang="ja-JP"/>
              <a:pPr/>
              <a:t>41</a:t>
            </a:fld>
            <a:endParaRPr lang="en-US" altLang="ja-JP"/>
          </a:p>
        </p:txBody>
      </p:sp>
      <p:sp>
        <p:nvSpPr>
          <p:cNvPr id="5484546"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2059658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1252E3DE-E7B0-4F32-AB9F-63C4433E3603}" type="slidenum">
              <a:rPr lang="en-US" altLang="ja-JP"/>
              <a:pPr/>
              <a:t>42</a:t>
            </a:fld>
            <a:endParaRPr lang="en-US" altLang="ja-JP"/>
          </a:p>
        </p:txBody>
      </p:sp>
      <p:sp>
        <p:nvSpPr>
          <p:cNvPr id="5130242" name="Rectangle 2"/>
          <p:cNvSpPr>
            <a:spLocks noGrp="1" noRot="1" noChangeAspect="1" noChangeArrowheads="1" noTextEdit="1"/>
          </p:cNvSpPr>
          <p:nvPr>
            <p:ph type="sldImg"/>
          </p:nvPr>
        </p:nvSpPr>
        <p:spPr>
          <a:ln/>
        </p:spPr>
      </p:sp>
      <p:sp>
        <p:nvSpPr>
          <p:cNvPr id="5130243" name="Rectangle 3"/>
          <p:cNvSpPr>
            <a:spLocks noGrp="1" noChangeArrowheads="1"/>
          </p:cNvSpPr>
          <p:nvPr>
            <p:ph type="body" idx="1"/>
          </p:nvPr>
        </p:nvSpPr>
        <p:spPr>
          <a:xfrm>
            <a:off x="903288" y="4703763"/>
            <a:ext cx="5072062" cy="4784725"/>
          </a:xfrm>
        </p:spPr>
        <p:txBody>
          <a:bodyPr/>
          <a:lstStyle/>
          <a:p>
            <a:endParaRPr lang="ja-JP" altLang="ja-JP" sz="1000"/>
          </a:p>
        </p:txBody>
      </p:sp>
    </p:spTree>
    <p:extLst>
      <p:ext uri="{BB962C8B-B14F-4D97-AF65-F5344CB8AC3E}">
        <p14:creationId xmlns:p14="http://schemas.microsoft.com/office/powerpoint/2010/main" val="1635993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F44D05E-C9F6-42E5-8CE1-71995F1F0208}" type="slidenum">
              <a:rPr lang="en-US" altLang="ja-JP"/>
              <a:pPr/>
              <a:t>43</a:t>
            </a:fld>
            <a:endParaRPr lang="en-US" altLang="ja-JP"/>
          </a:p>
        </p:txBody>
      </p:sp>
      <p:sp>
        <p:nvSpPr>
          <p:cNvPr id="5155842" name="Rectangle 2"/>
          <p:cNvSpPr>
            <a:spLocks noGrp="1" noRot="1" noChangeAspect="1" noChangeArrowheads="1" noTextEdit="1"/>
          </p:cNvSpPr>
          <p:nvPr>
            <p:ph type="sldImg"/>
          </p:nvPr>
        </p:nvSpPr>
        <p:spPr>
          <a:ln/>
        </p:spPr>
      </p:sp>
      <p:sp>
        <p:nvSpPr>
          <p:cNvPr id="515584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774990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7" name="Rectangle 7"/>
          <p:cNvSpPr>
            <a:spLocks noGrp="1" noChangeArrowheads="1"/>
          </p:cNvSpPr>
          <p:nvPr>
            <p:ph type="sldNum" sz="quarter" idx="5"/>
          </p:nvPr>
        </p:nvSpPr>
        <p:spPr>
          <a:ln/>
        </p:spPr>
        <p:txBody>
          <a:bodyPr/>
          <a:lstStyle/>
          <a:p>
            <a:fld id="{78253F8F-8011-4BF6-A3C8-8BDACEB0E7EF}" type="slidenum">
              <a:rPr lang="en-US" altLang="ja-JP"/>
              <a:pPr/>
              <a:t>44</a:t>
            </a:fld>
            <a:endParaRPr lang="en-US" altLang="ja-JP"/>
          </a:p>
        </p:txBody>
      </p:sp>
      <p:sp>
        <p:nvSpPr>
          <p:cNvPr id="5169154" name="Rectangle 2"/>
          <p:cNvSpPr>
            <a:spLocks noGrp="1" noRot="1" noChangeAspect="1" noChangeArrowheads="1" noTextEdit="1"/>
          </p:cNvSpPr>
          <p:nvPr>
            <p:ph type="sldImg"/>
          </p:nvPr>
        </p:nvSpPr>
        <p:spPr>
          <a:ln/>
        </p:spPr>
      </p:sp>
      <p:sp>
        <p:nvSpPr>
          <p:cNvPr id="5169155" name="Rectangle 3"/>
          <p:cNvSpPr>
            <a:spLocks noGrp="1" noChangeArrowheads="1"/>
          </p:cNvSpPr>
          <p:nvPr>
            <p:ph type="body" idx="1"/>
          </p:nvPr>
        </p:nvSpPr>
        <p:spPr/>
        <p:txBody>
          <a:bodyPr/>
          <a:lstStyle/>
          <a:p>
            <a:r>
              <a:rPr lang="ja-JP" altLang="en-US"/>
              <a:t>　　　　　　　　　　　　　　　　　　　　　　　　　　　　　　　　　　　　　　　　　　　　　　　　　　　　　　　　　　　　　　　</a:t>
            </a:r>
          </a:p>
        </p:txBody>
      </p:sp>
      <p:sp>
        <p:nvSpPr>
          <p:cNvPr id="5169156"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68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Tree>
    <p:extLst>
      <p:ext uri="{BB962C8B-B14F-4D97-AF65-F5344CB8AC3E}">
        <p14:creationId xmlns:p14="http://schemas.microsoft.com/office/powerpoint/2010/main" val="1175892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B0B299D6-E120-40E3-B9DD-AFE2DB930761}" type="slidenum">
              <a:rPr lang="en-US" altLang="ja-JP"/>
              <a:pPr/>
              <a:t>45</a:t>
            </a:fld>
            <a:endParaRPr lang="en-US" altLang="ja-JP"/>
          </a:p>
        </p:txBody>
      </p:sp>
      <p:sp>
        <p:nvSpPr>
          <p:cNvPr id="5173250"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973901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7704900-514A-4875-99DE-07B4B2EB825C}" type="slidenum">
              <a:rPr lang="en-US" altLang="ja-JP"/>
              <a:pPr/>
              <a:t>46</a:t>
            </a:fld>
            <a:endParaRPr lang="en-US" altLang="ja-JP"/>
          </a:p>
        </p:txBody>
      </p:sp>
      <p:sp>
        <p:nvSpPr>
          <p:cNvPr id="5177346" name="Rectangle 2"/>
          <p:cNvSpPr>
            <a:spLocks noGrp="1" noRot="1" noChangeAspect="1" noChangeArrowheads="1" noTextEdit="1"/>
          </p:cNvSpPr>
          <p:nvPr>
            <p:ph type="sldImg"/>
          </p:nvPr>
        </p:nvSpPr>
        <p:spPr>
          <a:ln/>
        </p:spPr>
      </p:sp>
      <p:sp>
        <p:nvSpPr>
          <p:cNvPr id="517734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908594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9296AD0-0425-424A-8DF6-3384E07C3648}" type="slidenum">
              <a:rPr lang="en-US" altLang="ja-JP"/>
              <a:pPr/>
              <a:t>47</a:t>
            </a:fld>
            <a:endParaRPr lang="en-US" altLang="ja-JP"/>
          </a:p>
        </p:txBody>
      </p:sp>
      <p:sp>
        <p:nvSpPr>
          <p:cNvPr id="5179394" name="Rectangle 2"/>
          <p:cNvSpPr>
            <a:spLocks noGrp="1" noRot="1" noChangeAspect="1" noChangeArrowheads="1" noTextEdit="1"/>
          </p:cNvSpPr>
          <p:nvPr>
            <p:ph type="sldImg"/>
          </p:nvPr>
        </p:nvSpPr>
        <p:spPr>
          <a:ln/>
        </p:spPr>
      </p:sp>
      <p:sp>
        <p:nvSpPr>
          <p:cNvPr id="517939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041553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193EA4CC-5D6F-4EE8-8501-AE493C0E981B}" type="slidenum">
              <a:rPr lang="en-US" altLang="ja-JP"/>
              <a:pPr/>
              <a:t>48</a:t>
            </a:fld>
            <a:endParaRPr lang="en-US" altLang="ja-JP"/>
          </a:p>
        </p:txBody>
      </p:sp>
      <p:sp>
        <p:nvSpPr>
          <p:cNvPr id="5181442" name="Rectangle 2"/>
          <p:cNvSpPr>
            <a:spLocks noGrp="1" noRot="1" noChangeAspect="1" noChangeArrowheads="1" noTextEdit="1"/>
          </p:cNvSpPr>
          <p:nvPr>
            <p:ph type="sldImg"/>
          </p:nvPr>
        </p:nvSpPr>
        <p:spPr>
          <a:ln/>
        </p:spPr>
      </p:sp>
      <p:sp>
        <p:nvSpPr>
          <p:cNvPr id="518144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391486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F03F69B-1F66-4C5A-9BF5-76B0F707E5F5}" type="slidenum">
              <a:rPr lang="en-US" altLang="ja-JP"/>
              <a:pPr/>
              <a:t>49</a:t>
            </a:fld>
            <a:endParaRPr lang="en-US" altLang="ja-JP"/>
          </a:p>
        </p:txBody>
      </p:sp>
      <p:sp>
        <p:nvSpPr>
          <p:cNvPr id="5183490" name="Rectangle 2"/>
          <p:cNvSpPr>
            <a:spLocks noGrp="1" noRot="1" noChangeAspect="1" noChangeArrowheads="1" noTextEdit="1"/>
          </p:cNvSpPr>
          <p:nvPr>
            <p:ph type="sldImg"/>
          </p:nvPr>
        </p:nvSpPr>
        <p:spPr>
          <a:ln/>
        </p:spPr>
      </p:sp>
      <p:sp>
        <p:nvSpPr>
          <p:cNvPr id="5183491"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99282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4E85BD68-59FB-4F0A-9881-37EC6FCE5439}" type="slidenum">
              <a:rPr lang="en-US" altLang="ja-JP"/>
              <a:pPr/>
              <a:t>5</a:t>
            </a:fld>
            <a:endParaRPr lang="en-US" altLang="ja-JP"/>
          </a:p>
        </p:txBody>
      </p:sp>
      <p:sp>
        <p:nvSpPr>
          <p:cNvPr id="5400578" name="Rectangle 2"/>
          <p:cNvSpPr>
            <a:spLocks noGrp="1" noRot="1" noChangeAspect="1" noChangeArrowheads="1" noTextEdit="1"/>
          </p:cNvSpPr>
          <p:nvPr>
            <p:ph type="sldImg"/>
          </p:nvPr>
        </p:nvSpPr>
        <p:spPr>
          <a:ln/>
        </p:spPr>
      </p:sp>
      <p:sp>
        <p:nvSpPr>
          <p:cNvPr id="540057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847800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EF10CD85-877D-48FE-80B4-3536CA686D4C}" type="slidenum">
              <a:rPr lang="en-US" altLang="ja-JP"/>
              <a:pPr/>
              <a:t>50</a:t>
            </a:fld>
            <a:endParaRPr lang="en-US" altLang="ja-JP"/>
          </a:p>
        </p:txBody>
      </p:sp>
      <p:sp>
        <p:nvSpPr>
          <p:cNvPr id="5381122" name="Rectangle 2"/>
          <p:cNvSpPr>
            <a:spLocks noGrp="1" noRot="1" noChangeAspect="1" noChangeArrowheads="1" noTextEdit="1"/>
          </p:cNvSpPr>
          <p:nvPr>
            <p:ph type="sldImg"/>
          </p:nvPr>
        </p:nvSpPr>
        <p:spPr>
          <a:ln/>
        </p:spPr>
      </p:sp>
      <p:sp>
        <p:nvSpPr>
          <p:cNvPr id="538112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012740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004E8F6B-0C1A-4C02-9035-489FBCCB8DDF}" type="slidenum">
              <a:rPr lang="en-US" altLang="ja-JP"/>
              <a:pPr/>
              <a:t>51</a:t>
            </a:fld>
            <a:endParaRPr lang="en-US" altLang="ja-JP"/>
          </a:p>
        </p:txBody>
      </p:sp>
      <p:sp>
        <p:nvSpPr>
          <p:cNvPr id="5185538" name="Rectangle 2"/>
          <p:cNvSpPr>
            <a:spLocks noGrp="1" noRot="1" noChangeAspect="1" noChangeArrowheads="1" noTextEdit="1"/>
          </p:cNvSpPr>
          <p:nvPr>
            <p:ph type="sldImg"/>
          </p:nvPr>
        </p:nvSpPr>
        <p:spPr>
          <a:ln/>
        </p:spPr>
      </p:sp>
      <p:sp>
        <p:nvSpPr>
          <p:cNvPr id="518553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503725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ADEA2912-02BF-4B3E-B949-3E33476D6F94}" type="slidenum">
              <a:rPr lang="en-US" altLang="ja-JP"/>
              <a:pPr/>
              <a:t>52</a:t>
            </a:fld>
            <a:endParaRPr lang="en-US" altLang="ja-JP"/>
          </a:p>
        </p:txBody>
      </p:sp>
      <p:sp>
        <p:nvSpPr>
          <p:cNvPr id="5187586" name="Rectangle 2"/>
          <p:cNvSpPr>
            <a:spLocks noGrp="1" noRot="1" noChangeAspect="1" noChangeArrowheads="1" noTextEdit="1"/>
          </p:cNvSpPr>
          <p:nvPr>
            <p:ph type="sldImg"/>
          </p:nvPr>
        </p:nvSpPr>
        <p:spPr>
          <a:ln/>
        </p:spPr>
      </p:sp>
      <p:sp>
        <p:nvSpPr>
          <p:cNvPr id="518758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002418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C99A14B3-54CE-4F7B-AE8C-14AFCC95A453}" type="slidenum">
              <a:rPr lang="en-US" altLang="ja-JP"/>
              <a:pPr/>
              <a:t>53</a:t>
            </a:fld>
            <a:endParaRPr lang="en-US" altLang="ja-JP"/>
          </a:p>
        </p:txBody>
      </p:sp>
      <p:sp>
        <p:nvSpPr>
          <p:cNvPr id="5361666" name="Rectangle 2"/>
          <p:cNvSpPr>
            <a:spLocks noGrp="1" noRot="1" noChangeAspect="1" noChangeArrowheads="1" noTextEdit="1"/>
          </p:cNvSpPr>
          <p:nvPr>
            <p:ph type="sldImg"/>
          </p:nvPr>
        </p:nvSpPr>
        <p:spPr>
          <a:ln/>
        </p:spPr>
      </p:sp>
      <p:sp>
        <p:nvSpPr>
          <p:cNvPr id="536166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367882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A15BCA92-1404-4D07-8029-7F3C89628C9E}" type="slidenum">
              <a:rPr lang="en-US" altLang="ja-JP"/>
              <a:pPr/>
              <a:t>54</a:t>
            </a:fld>
            <a:endParaRPr lang="en-US" altLang="ja-JP"/>
          </a:p>
        </p:txBody>
      </p:sp>
      <p:sp>
        <p:nvSpPr>
          <p:cNvPr id="5189634" name="Rectangle 2"/>
          <p:cNvSpPr>
            <a:spLocks noGrp="1" noRot="1" noChangeAspect="1" noChangeArrowheads="1" noTextEdit="1"/>
          </p:cNvSpPr>
          <p:nvPr>
            <p:ph type="sldImg"/>
          </p:nvPr>
        </p:nvSpPr>
        <p:spPr>
          <a:ln/>
        </p:spPr>
      </p:sp>
      <p:sp>
        <p:nvSpPr>
          <p:cNvPr id="518963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883604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CDB93569-79C5-47EF-B593-E1F7554C7C18}" type="slidenum">
              <a:rPr lang="en-US" altLang="ja-JP"/>
              <a:pPr/>
              <a:t>55</a:t>
            </a:fld>
            <a:endParaRPr lang="en-US" altLang="ja-JP"/>
          </a:p>
        </p:txBody>
      </p:sp>
      <p:sp>
        <p:nvSpPr>
          <p:cNvPr id="5191682" name="Rectangle 2"/>
          <p:cNvSpPr>
            <a:spLocks noGrp="1" noRot="1" noChangeAspect="1" noChangeArrowheads="1" noTextEdit="1"/>
          </p:cNvSpPr>
          <p:nvPr>
            <p:ph type="sldImg"/>
          </p:nvPr>
        </p:nvSpPr>
        <p:spPr>
          <a:ln/>
        </p:spPr>
      </p:sp>
      <p:sp>
        <p:nvSpPr>
          <p:cNvPr id="519168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32216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BB243283-B95C-4124-A36A-BBCE06A97190}" type="slidenum">
              <a:rPr lang="en-US" altLang="ja-JP"/>
              <a:pPr/>
              <a:t>56</a:t>
            </a:fld>
            <a:endParaRPr lang="en-US" altLang="ja-JP"/>
          </a:p>
        </p:txBody>
      </p:sp>
      <p:sp>
        <p:nvSpPr>
          <p:cNvPr id="5193730" name="Rectangle 2"/>
          <p:cNvSpPr>
            <a:spLocks noGrp="1" noRot="1" noChangeAspect="1" noChangeArrowheads="1" noTextEdit="1"/>
          </p:cNvSpPr>
          <p:nvPr>
            <p:ph type="sldImg"/>
          </p:nvPr>
        </p:nvSpPr>
        <p:spPr>
          <a:ln/>
        </p:spPr>
      </p:sp>
      <p:sp>
        <p:nvSpPr>
          <p:cNvPr id="5193731"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818709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3CD36D31-957A-4B89-B5AD-F1992595DFCC}" type="slidenum">
              <a:rPr lang="en-US" altLang="ja-JP"/>
              <a:pPr/>
              <a:t>57</a:t>
            </a:fld>
            <a:endParaRPr lang="en-US" altLang="ja-JP"/>
          </a:p>
        </p:txBody>
      </p:sp>
      <p:sp>
        <p:nvSpPr>
          <p:cNvPr id="5195778" name="Rectangle 2"/>
          <p:cNvSpPr>
            <a:spLocks noGrp="1" noRot="1" noChangeAspect="1" noChangeArrowheads="1" noTextEdit="1"/>
          </p:cNvSpPr>
          <p:nvPr>
            <p:ph type="sldImg"/>
          </p:nvPr>
        </p:nvSpPr>
        <p:spPr>
          <a:ln/>
        </p:spPr>
      </p:sp>
      <p:sp>
        <p:nvSpPr>
          <p:cNvPr id="519577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005113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ECBFDDA-3A54-4239-AD0A-812352E47ED9}" type="slidenum">
              <a:rPr lang="en-US" altLang="ja-JP"/>
              <a:pPr/>
              <a:t>58</a:t>
            </a:fld>
            <a:endParaRPr lang="en-US" altLang="ja-JP"/>
          </a:p>
        </p:txBody>
      </p:sp>
      <p:sp>
        <p:nvSpPr>
          <p:cNvPr id="5197826" name="Rectangle 2"/>
          <p:cNvSpPr>
            <a:spLocks noGrp="1" noRot="1" noChangeAspect="1" noChangeArrowheads="1" noTextEdit="1"/>
          </p:cNvSpPr>
          <p:nvPr>
            <p:ph type="sldImg"/>
          </p:nvPr>
        </p:nvSpPr>
        <p:spPr>
          <a:ln/>
        </p:spPr>
      </p:sp>
      <p:sp>
        <p:nvSpPr>
          <p:cNvPr id="519782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5694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1D6CA2FB-99F8-4E6F-8945-07284DC25CC3}" type="slidenum">
              <a:rPr lang="en-US" altLang="ja-JP"/>
              <a:pPr/>
              <a:t>59</a:t>
            </a:fld>
            <a:endParaRPr lang="en-US" altLang="ja-JP"/>
          </a:p>
        </p:txBody>
      </p:sp>
      <p:sp>
        <p:nvSpPr>
          <p:cNvPr id="5199874" name="Rectangle 2"/>
          <p:cNvSpPr>
            <a:spLocks noGrp="1" noRot="1" noChangeAspect="1" noChangeArrowheads="1" noTextEdit="1"/>
          </p:cNvSpPr>
          <p:nvPr>
            <p:ph type="sldImg"/>
          </p:nvPr>
        </p:nvSpPr>
        <p:spPr>
          <a:ln/>
        </p:spPr>
      </p:sp>
      <p:sp>
        <p:nvSpPr>
          <p:cNvPr id="519987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30000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FD0B964-66BE-41E3-96C2-BE07D0FAEABD}" type="slidenum">
              <a:rPr lang="en-US" altLang="ja-JP"/>
              <a:pPr/>
              <a:t>6</a:t>
            </a:fld>
            <a:endParaRPr lang="en-US" altLang="ja-JP"/>
          </a:p>
        </p:txBody>
      </p:sp>
      <p:sp>
        <p:nvSpPr>
          <p:cNvPr id="5398530" name="Rectangle 2"/>
          <p:cNvSpPr>
            <a:spLocks noGrp="1" noRot="1" noChangeAspect="1" noChangeArrowheads="1" noTextEdit="1"/>
          </p:cNvSpPr>
          <p:nvPr>
            <p:ph type="sldImg"/>
          </p:nvPr>
        </p:nvSpPr>
        <p:spPr>
          <a:ln/>
        </p:spPr>
      </p:sp>
      <p:sp>
        <p:nvSpPr>
          <p:cNvPr id="5398531"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452278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27FB74E4-3574-45C5-9EB2-34B0883CA50A}" type="slidenum">
              <a:rPr lang="en-US" altLang="ja-JP"/>
              <a:pPr/>
              <a:t>60</a:t>
            </a:fld>
            <a:endParaRPr lang="en-US" altLang="ja-JP"/>
          </a:p>
        </p:txBody>
      </p:sp>
      <p:sp>
        <p:nvSpPr>
          <p:cNvPr id="5201922" name="Rectangle 2"/>
          <p:cNvSpPr>
            <a:spLocks noGrp="1" noRot="1" noChangeAspect="1" noChangeArrowheads="1" noTextEdit="1"/>
          </p:cNvSpPr>
          <p:nvPr>
            <p:ph type="sldImg"/>
          </p:nvPr>
        </p:nvSpPr>
        <p:spPr>
          <a:ln/>
        </p:spPr>
      </p:sp>
      <p:sp>
        <p:nvSpPr>
          <p:cNvPr id="520192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1947443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5" name="Rectangle 7"/>
          <p:cNvSpPr>
            <a:spLocks noGrp="1" noChangeArrowheads="1"/>
          </p:cNvSpPr>
          <p:nvPr>
            <p:ph type="sldNum" sz="quarter" idx="5"/>
          </p:nvPr>
        </p:nvSpPr>
        <p:spPr>
          <a:ln/>
        </p:spPr>
        <p:txBody>
          <a:bodyPr/>
          <a:lstStyle/>
          <a:p>
            <a:fld id="{553D60D3-1EAD-4124-A677-347D0F6C5193}" type="slidenum">
              <a:rPr lang="en-US" altLang="ja-JP"/>
              <a:pPr/>
              <a:t>61</a:t>
            </a:fld>
            <a:endParaRPr lang="en-US" altLang="ja-JP"/>
          </a:p>
        </p:txBody>
      </p:sp>
      <p:sp>
        <p:nvSpPr>
          <p:cNvPr id="5523458" name="Rectangle 2"/>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747938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B9198F1E-7578-4116-A6B6-E3BC47A07C9F}" type="slidenum">
              <a:rPr lang="en-US" altLang="ja-JP"/>
              <a:pPr/>
              <a:t>62</a:t>
            </a:fld>
            <a:endParaRPr lang="en-US" altLang="ja-JP"/>
          </a:p>
        </p:txBody>
      </p:sp>
      <p:sp>
        <p:nvSpPr>
          <p:cNvPr id="5208066" name="Rectangle 2"/>
          <p:cNvSpPr>
            <a:spLocks noGrp="1" noRot="1" noChangeAspect="1" noChangeArrowheads="1" noTextEdit="1"/>
          </p:cNvSpPr>
          <p:nvPr>
            <p:ph type="sldImg"/>
          </p:nvPr>
        </p:nvSpPr>
        <p:spPr>
          <a:ln/>
        </p:spPr>
      </p:sp>
      <p:sp>
        <p:nvSpPr>
          <p:cNvPr id="520806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055676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6758640F-BE85-48DA-9070-47CE9E9FD9E8}" type="slidenum">
              <a:rPr lang="en-US" altLang="ja-JP"/>
              <a:pPr/>
              <a:t>63</a:t>
            </a:fld>
            <a:endParaRPr lang="en-US" altLang="ja-JP"/>
          </a:p>
        </p:txBody>
      </p:sp>
      <p:sp>
        <p:nvSpPr>
          <p:cNvPr id="5210114" name="Rectangle 2"/>
          <p:cNvSpPr>
            <a:spLocks noGrp="1" noRot="1" noChangeAspect="1" noChangeArrowheads="1" noTextEdit="1"/>
          </p:cNvSpPr>
          <p:nvPr>
            <p:ph type="sldImg"/>
          </p:nvPr>
        </p:nvSpPr>
        <p:spPr>
          <a:ln/>
        </p:spPr>
      </p:sp>
      <p:sp>
        <p:nvSpPr>
          <p:cNvPr id="521011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383718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C770B03-BF97-4D3D-8ABE-8A5A5ED388CD}" type="slidenum">
              <a:rPr lang="en-US" altLang="ja-JP"/>
              <a:pPr/>
              <a:t>64</a:t>
            </a:fld>
            <a:endParaRPr lang="en-US" altLang="ja-JP"/>
          </a:p>
        </p:txBody>
      </p:sp>
      <p:sp>
        <p:nvSpPr>
          <p:cNvPr id="5212162" name="Rectangle 2"/>
          <p:cNvSpPr>
            <a:spLocks noGrp="1" noRot="1" noChangeAspect="1" noChangeArrowheads="1" noTextEdit="1"/>
          </p:cNvSpPr>
          <p:nvPr>
            <p:ph type="sldImg"/>
          </p:nvPr>
        </p:nvSpPr>
        <p:spPr>
          <a:ln/>
        </p:spPr>
      </p:sp>
      <p:sp>
        <p:nvSpPr>
          <p:cNvPr id="521216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425735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C9F5703B-BD51-4A81-A032-8E1117612FEB}" type="slidenum">
              <a:rPr lang="en-US" altLang="ja-JP"/>
              <a:pPr/>
              <a:t>65</a:t>
            </a:fld>
            <a:endParaRPr lang="en-US" altLang="ja-JP"/>
          </a:p>
        </p:txBody>
      </p:sp>
      <p:sp>
        <p:nvSpPr>
          <p:cNvPr id="5214210" name="Rectangle 2"/>
          <p:cNvSpPr>
            <a:spLocks noGrp="1" noRot="1" noChangeAspect="1" noChangeArrowheads="1" noTextEdit="1"/>
          </p:cNvSpPr>
          <p:nvPr>
            <p:ph type="sldImg"/>
          </p:nvPr>
        </p:nvSpPr>
        <p:spPr>
          <a:ln/>
        </p:spPr>
      </p:sp>
      <p:sp>
        <p:nvSpPr>
          <p:cNvPr id="5214211"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8346096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AE0619E-8110-4A67-84CA-773AE297AEAE}" type="slidenum">
              <a:rPr lang="en-US" altLang="ja-JP"/>
              <a:pPr/>
              <a:t>66</a:t>
            </a:fld>
            <a:endParaRPr lang="en-US" altLang="ja-JP"/>
          </a:p>
        </p:txBody>
      </p:sp>
      <p:sp>
        <p:nvSpPr>
          <p:cNvPr id="5220354" name="Rectangle 2"/>
          <p:cNvSpPr>
            <a:spLocks noGrp="1" noRot="1" noChangeAspect="1" noChangeArrowheads="1" noTextEdit="1"/>
          </p:cNvSpPr>
          <p:nvPr>
            <p:ph type="sldImg"/>
          </p:nvPr>
        </p:nvSpPr>
        <p:spPr>
          <a:ln/>
        </p:spPr>
      </p:sp>
      <p:sp>
        <p:nvSpPr>
          <p:cNvPr id="5220355"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441757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8D85BDFB-2B74-4B45-ACAC-1CEE3BDC8787}" type="slidenum">
              <a:rPr lang="en-US" altLang="ja-JP"/>
              <a:pPr/>
              <a:t>67</a:t>
            </a:fld>
            <a:endParaRPr lang="en-US" altLang="ja-JP"/>
          </a:p>
        </p:txBody>
      </p:sp>
      <p:sp>
        <p:nvSpPr>
          <p:cNvPr id="5222402" name="Rectangle 2"/>
          <p:cNvSpPr>
            <a:spLocks noGrp="1" noRot="1" noChangeAspect="1" noChangeArrowheads="1" noTextEdit="1"/>
          </p:cNvSpPr>
          <p:nvPr>
            <p:ph type="sldImg"/>
          </p:nvPr>
        </p:nvSpPr>
        <p:spPr>
          <a:ln/>
        </p:spPr>
      </p:sp>
      <p:sp>
        <p:nvSpPr>
          <p:cNvPr id="522240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6937660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3AF14100-E165-4B17-91FE-41DE0606B9E0}" type="slidenum">
              <a:rPr lang="en-US" altLang="ja-JP"/>
              <a:pPr/>
              <a:t>68</a:t>
            </a:fld>
            <a:endParaRPr lang="en-US" altLang="ja-JP"/>
          </a:p>
        </p:txBody>
      </p:sp>
      <p:sp>
        <p:nvSpPr>
          <p:cNvPr id="5226498" name="Rectangle 2"/>
          <p:cNvSpPr>
            <a:spLocks noGrp="1" noRot="1" noChangeAspect="1" noChangeArrowheads="1" noTextEdit="1"/>
          </p:cNvSpPr>
          <p:nvPr>
            <p:ph type="sldImg"/>
          </p:nvPr>
        </p:nvSpPr>
        <p:spPr>
          <a:ln/>
        </p:spPr>
      </p:sp>
      <p:sp>
        <p:nvSpPr>
          <p:cNvPr id="5226499"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1066824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E30DB671-5AF3-47BA-AAB0-03C06347C90E}" type="slidenum">
              <a:rPr lang="en-US" altLang="ja-JP"/>
              <a:pPr/>
              <a:t>69</a:t>
            </a:fld>
            <a:endParaRPr lang="en-US" altLang="ja-JP"/>
          </a:p>
        </p:txBody>
      </p:sp>
      <p:sp>
        <p:nvSpPr>
          <p:cNvPr id="5228546" name="Rectangle 2"/>
          <p:cNvSpPr>
            <a:spLocks noGrp="1" noRot="1" noChangeAspect="1" noChangeArrowheads="1" noTextEdit="1"/>
          </p:cNvSpPr>
          <p:nvPr>
            <p:ph type="sldImg"/>
          </p:nvPr>
        </p:nvSpPr>
        <p:spPr>
          <a:ln/>
        </p:spPr>
      </p:sp>
      <p:sp>
        <p:nvSpPr>
          <p:cNvPr id="522854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35273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F7B0C42-BF52-4E3C-8CF8-F9D94D663DC5}" type="slidenum">
              <a:rPr lang="en-US" altLang="ja-JP"/>
              <a:pPr/>
              <a:t>7</a:t>
            </a:fld>
            <a:endParaRPr lang="en-US" altLang="ja-JP"/>
          </a:p>
        </p:txBody>
      </p:sp>
      <p:sp>
        <p:nvSpPr>
          <p:cNvPr id="5402626" name="Rectangle 2"/>
          <p:cNvSpPr>
            <a:spLocks noGrp="1" noRot="1" noChangeAspect="1" noChangeArrowheads="1" noTextEdit="1"/>
          </p:cNvSpPr>
          <p:nvPr>
            <p:ph type="sldImg"/>
          </p:nvPr>
        </p:nvSpPr>
        <p:spPr>
          <a:ln/>
        </p:spPr>
      </p:sp>
      <p:sp>
        <p:nvSpPr>
          <p:cNvPr id="5402627"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828864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792BD2A1-3125-44A4-9EA6-C4E51E3E23F6}" type="slidenum">
              <a:rPr lang="en-US" altLang="ja-JP"/>
              <a:pPr/>
              <a:t>70</a:t>
            </a:fld>
            <a:endParaRPr lang="en-US" altLang="ja-JP"/>
          </a:p>
        </p:txBody>
      </p:sp>
      <p:sp>
        <p:nvSpPr>
          <p:cNvPr id="5283842" name="Rectangle 2"/>
          <p:cNvSpPr>
            <a:spLocks noGrp="1" noRot="1" noChangeAspect="1" noChangeArrowheads="1" noTextEdit="1"/>
          </p:cNvSpPr>
          <p:nvPr>
            <p:ph type="sldImg"/>
          </p:nvPr>
        </p:nvSpPr>
        <p:spPr>
          <a:ln/>
        </p:spPr>
      </p:sp>
      <p:sp>
        <p:nvSpPr>
          <p:cNvPr id="5283843" name="Rectangle 3"/>
          <p:cNvSpPr>
            <a:spLocks noGrp="1" noChangeArrowheads="1"/>
          </p:cNvSpPr>
          <p:nvPr>
            <p:ph type="body" idx="1"/>
          </p:nvPr>
        </p:nvSpPr>
        <p:spPr>
          <a:xfrm>
            <a:off x="903288" y="4703763"/>
            <a:ext cx="4994275" cy="4784725"/>
          </a:xfrm>
          <a:ln/>
        </p:spPr>
        <p:txBody>
          <a:bodyPr/>
          <a:lstStyle/>
          <a:p>
            <a:r>
              <a:rPr lang="ja-JP" altLang="en-US" sz="1000"/>
              <a:t>　</a:t>
            </a:r>
            <a:endParaRPr lang="ja-JP" altLang="en-US"/>
          </a:p>
        </p:txBody>
      </p:sp>
    </p:spTree>
    <p:extLst>
      <p:ext uri="{BB962C8B-B14F-4D97-AF65-F5344CB8AC3E}">
        <p14:creationId xmlns:p14="http://schemas.microsoft.com/office/powerpoint/2010/main" val="40175689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D5968CE-2A21-4B54-B31F-B8A60207B2EA}" type="slidenum">
              <a:rPr lang="en-US" altLang="ja-JP"/>
              <a:pPr/>
              <a:t>71</a:t>
            </a:fld>
            <a:endParaRPr lang="en-US" altLang="ja-JP"/>
          </a:p>
        </p:txBody>
      </p:sp>
      <p:sp>
        <p:nvSpPr>
          <p:cNvPr id="5431298" name="Rectangle 2"/>
          <p:cNvSpPr>
            <a:spLocks noGrp="1" noRot="1" noChangeAspect="1" noChangeArrowheads="1" noTextEdit="1"/>
          </p:cNvSpPr>
          <p:nvPr>
            <p:ph type="sldImg"/>
          </p:nvPr>
        </p:nvSpPr>
        <p:spPr>
          <a:xfrm>
            <a:off x="985838" y="660400"/>
            <a:ext cx="4951412" cy="3713163"/>
          </a:xfrm>
          <a:ln/>
        </p:spPr>
      </p:sp>
      <p:sp>
        <p:nvSpPr>
          <p:cNvPr id="5431299" name="Rectangle 3"/>
          <p:cNvSpPr>
            <a:spLocks noGrp="1" noChangeArrowheads="1"/>
          </p:cNvSpPr>
          <p:nvPr>
            <p:ph type="body" idx="1"/>
          </p:nvPr>
        </p:nvSpPr>
        <p:spPr/>
        <p:txBody>
          <a:bodyPr/>
          <a:lstStyle/>
          <a:p>
            <a:pPr>
              <a:lnSpc>
                <a:spcPct val="80000"/>
              </a:lnSpc>
            </a:pPr>
            <a:endParaRPr lang="ja-JP" altLang="ja-JP" sz="800"/>
          </a:p>
        </p:txBody>
      </p:sp>
    </p:spTree>
    <p:extLst>
      <p:ext uri="{BB962C8B-B14F-4D97-AF65-F5344CB8AC3E}">
        <p14:creationId xmlns:p14="http://schemas.microsoft.com/office/powerpoint/2010/main" val="2992106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D8FABE9E-A629-4D7B-B9FA-3F0B6A75EDFF}" type="slidenum">
              <a:rPr lang="en-US" altLang="ja-JP"/>
              <a:pPr/>
              <a:t>72</a:t>
            </a:fld>
            <a:endParaRPr lang="en-US" altLang="ja-JP"/>
          </a:p>
        </p:txBody>
      </p:sp>
      <p:sp>
        <p:nvSpPr>
          <p:cNvPr id="5383170" name="Rectangle 2"/>
          <p:cNvSpPr>
            <a:spLocks noGrp="1" noRot="1" noChangeAspect="1" noChangeArrowheads="1" noTextEdit="1"/>
          </p:cNvSpPr>
          <p:nvPr>
            <p:ph type="sldImg"/>
          </p:nvPr>
        </p:nvSpPr>
        <p:spPr>
          <a:ln/>
        </p:spPr>
      </p:sp>
      <p:sp>
        <p:nvSpPr>
          <p:cNvPr id="5383171" name="Rectangle 3"/>
          <p:cNvSpPr>
            <a:spLocks noGrp="1" noChangeArrowheads="1"/>
          </p:cNvSpPr>
          <p:nvPr>
            <p:ph type="body" idx="1"/>
          </p:nvPr>
        </p:nvSpPr>
        <p:spPr>
          <a:xfrm>
            <a:off x="903288" y="4703763"/>
            <a:ext cx="4994275" cy="4784725"/>
          </a:xfrm>
          <a:ln/>
        </p:spPr>
        <p:txBody>
          <a:bodyPr/>
          <a:lstStyle/>
          <a:p>
            <a:r>
              <a:rPr lang="ja-JP" altLang="en-US" sz="1000"/>
              <a:t>　</a:t>
            </a:r>
            <a:endParaRPr lang="ja-JP" altLang="en-US"/>
          </a:p>
        </p:txBody>
      </p:sp>
    </p:spTree>
    <p:extLst>
      <p:ext uri="{BB962C8B-B14F-4D97-AF65-F5344CB8AC3E}">
        <p14:creationId xmlns:p14="http://schemas.microsoft.com/office/powerpoint/2010/main" val="697170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455B1E60-1EBA-422C-9ED8-91D933B30587}" type="slidenum">
              <a:rPr lang="en-US" altLang="ja-JP"/>
              <a:pPr/>
              <a:t>73</a:t>
            </a:fld>
            <a:endParaRPr lang="en-US" altLang="ja-JP"/>
          </a:p>
        </p:txBody>
      </p:sp>
      <p:sp>
        <p:nvSpPr>
          <p:cNvPr id="5298178" name="Rectangle 2"/>
          <p:cNvSpPr>
            <a:spLocks noGrp="1" noRot="1" noChangeAspect="1" noChangeArrowheads="1" noTextEdit="1"/>
          </p:cNvSpPr>
          <p:nvPr>
            <p:ph type="sldImg"/>
          </p:nvPr>
        </p:nvSpPr>
        <p:spPr>
          <a:ln/>
        </p:spPr>
      </p:sp>
      <p:sp>
        <p:nvSpPr>
          <p:cNvPr id="5298179" name="Rectangle 3"/>
          <p:cNvSpPr>
            <a:spLocks noGrp="1" noChangeArrowheads="1"/>
          </p:cNvSpPr>
          <p:nvPr>
            <p:ph type="body" idx="1"/>
          </p:nvPr>
        </p:nvSpPr>
        <p:spPr>
          <a:xfrm>
            <a:off x="903288" y="4703763"/>
            <a:ext cx="4994275" cy="4784725"/>
          </a:xfrm>
          <a:ln/>
        </p:spPr>
        <p:txBody>
          <a:bodyPr/>
          <a:lstStyle/>
          <a:p>
            <a:r>
              <a:rPr lang="ja-JP" altLang="en-US" sz="1000"/>
              <a:t>　</a:t>
            </a:r>
            <a:endParaRPr lang="ja-JP" altLang="en-US"/>
          </a:p>
        </p:txBody>
      </p:sp>
    </p:spTree>
    <p:extLst>
      <p:ext uri="{BB962C8B-B14F-4D97-AF65-F5344CB8AC3E}">
        <p14:creationId xmlns:p14="http://schemas.microsoft.com/office/powerpoint/2010/main" val="1150667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7" name="Rectangle 7"/>
          <p:cNvSpPr>
            <a:spLocks noGrp="1" noChangeArrowheads="1"/>
          </p:cNvSpPr>
          <p:nvPr>
            <p:ph type="sldNum" sz="quarter" idx="5"/>
          </p:nvPr>
        </p:nvSpPr>
        <p:spPr>
          <a:ln/>
        </p:spPr>
        <p:txBody>
          <a:bodyPr/>
          <a:lstStyle/>
          <a:p>
            <a:fld id="{E0B53AE0-0178-44D4-87F0-8F3147DD5533}" type="slidenum">
              <a:rPr lang="en-US" altLang="ja-JP"/>
              <a:pPr/>
              <a:t>74</a:t>
            </a:fld>
            <a:endParaRPr lang="en-US" altLang="ja-JP"/>
          </a:p>
        </p:txBody>
      </p:sp>
      <p:sp>
        <p:nvSpPr>
          <p:cNvPr id="3543042" name="Rectangle 2"/>
          <p:cNvSpPr>
            <a:spLocks noGrp="1" noRot="1" noChangeAspect="1" noChangeArrowheads="1" noTextEdit="1"/>
          </p:cNvSpPr>
          <p:nvPr>
            <p:ph type="sldImg"/>
          </p:nvPr>
        </p:nvSpPr>
        <p:spPr>
          <a:ln/>
        </p:spPr>
      </p:sp>
      <p:sp>
        <p:nvSpPr>
          <p:cNvPr id="3543043" name="Rectangle 3"/>
          <p:cNvSpPr>
            <a:spLocks noGrp="1" noChangeArrowheads="1"/>
          </p:cNvSpPr>
          <p:nvPr>
            <p:ph type="body" idx="1"/>
          </p:nvPr>
        </p:nvSpPr>
        <p:spPr/>
        <p:txBody>
          <a:bodyPr lIns="92784" tIns="46392" rIns="92784" bIns="46392"/>
          <a:lstStyle/>
          <a:p>
            <a:r>
              <a:rPr lang="ja-JP" altLang="en-US"/>
              <a:t>　　　　　　　　　　　　　　　　　　　　　　　　　　　　　　　　　　　　　　　　　　　　　　　　　　　　　　　　　　　　　　　</a:t>
            </a:r>
          </a:p>
        </p:txBody>
      </p:sp>
      <p:sp>
        <p:nvSpPr>
          <p:cNvPr id="3543044"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55613"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911225"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3668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24038" algn="l" defTabSz="91122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endParaRPr lang="en-US" altLang="ja-JP" sz="1400"/>
          </a:p>
          <a:p>
            <a:pPr algn="ctr">
              <a:spcBef>
                <a:spcPct val="50000"/>
              </a:spcBef>
            </a:pPr>
            <a:endParaRPr lang="en-US" altLang="ja-JP" sz="2200"/>
          </a:p>
        </p:txBody>
      </p:sp>
    </p:spTree>
    <p:extLst>
      <p:ext uri="{BB962C8B-B14F-4D97-AF65-F5344CB8AC3E}">
        <p14:creationId xmlns:p14="http://schemas.microsoft.com/office/powerpoint/2010/main" val="7389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AAE8BE01-3745-4E9A-A37E-A6D37C09D110}" type="slidenum">
              <a:rPr lang="en-US" altLang="ja-JP"/>
              <a:pPr/>
              <a:t>8</a:t>
            </a:fld>
            <a:endParaRPr lang="en-US" altLang="ja-JP"/>
          </a:p>
        </p:txBody>
      </p:sp>
      <p:sp>
        <p:nvSpPr>
          <p:cNvPr id="5490690" name="Rectangle 2"/>
          <p:cNvSpPr>
            <a:spLocks noGrp="1" noRot="1" noChangeAspect="1" noChangeArrowheads="1" noTextEdit="1"/>
          </p:cNvSpPr>
          <p:nvPr>
            <p:ph type="sldImg"/>
          </p:nvPr>
        </p:nvSpPr>
        <p:spPr>
          <a:ln/>
        </p:spPr>
      </p:sp>
      <p:sp>
        <p:nvSpPr>
          <p:cNvPr id="5490691"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35742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ltLang="ja-JP"/>
              <a:t>(c) Copyright TOSIO MOMOTI 2000.All rights reserved.</a:t>
            </a:r>
          </a:p>
        </p:txBody>
      </p:sp>
      <p:sp>
        <p:nvSpPr>
          <p:cNvPr id="6" name="Rectangle 7"/>
          <p:cNvSpPr>
            <a:spLocks noGrp="1" noChangeArrowheads="1"/>
          </p:cNvSpPr>
          <p:nvPr>
            <p:ph type="sldNum" sz="quarter" idx="5"/>
          </p:nvPr>
        </p:nvSpPr>
        <p:spPr>
          <a:ln/>
        </p:spPr>
        <p:txBody>
          <a:bodyPr/>
          <a:lstStyle/>
          <a:p>
            <a:fld id="{FEDC2382-FB9B-4F4F-86C4-B056D516EDDF}" type="slidenum">
              <a:rPr lang="en-US" altLang="ja-JP"/>
              <a:pPr/>
              <a:t>9</a:t>
            </a:fld>
            <a:endParaRPr lang="en-US" altLang="ja-JP"/>
          </a:p>
        </p:txBody>
      </p:sp>
      <p:sp>
        <p:nvSpPr>
          <p:cNvPr id="5488642" name="Rectangle 2"/>
          <p:cNvSpPr>
            <a:spLocks noGrp="1" noRot="1" noChangeAspect="1" noChangeArrowheads="1" noTextEdit="1"/>
          </p:cNvSpPr>
          <p:nvPr>
            <p:ph type="sldImg"/>
          </p:nvPr>
        </p:nvSpPr>
        <p:spPr>
          <a:ln/>
        </p:spPr>
      </p:sp>
      <p:sp>
        <p:nvSpPr>
          <p:cNvPr id="5488643" name="Rectangle 3"/>
          <p:cNvSpPr>
            <a:spLocks noGrp="1" noChangeArrowheads="1"/>
          </p:cNvSpPr>
          <p:nvPr>
            <p:ph type="body" idx="1"/>
          </p:nvPr>
        </p:nvSpPr>
        <p:spPr/>
        <p:txBody>
          <a:bodyPr/>
          <a:lstStyle/>
          <a:p>
            <a:endParaRPr lang="ja-JP" altLang="ja-JP" sz="1000"/>
          </a:p>
        </p:txBody>
      </p:sp>
    </p:spTree>
    <p:extLst>
      <p:ext uri="{BB962C8B-B14F-4D97-AF65-F5344CB8AC3E}">
        <p14:creationId xmlns:p14="http://schemas.microsoft.com/office/powerpoint/2010/main" val="271990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1DECFBF-C1F0-49FF-B8A8-8C1F6F28FCBA}" type="slidenum">
              <a:rPr lang="en-US" altLang="ja-JP"/>
              <a:pPr/>
              <a:t>‹#›</a:t>
            </a:fld>
            <a:endParaRPr lang="en-US" altLang="ja-JP"/>
          </a:p>
        </p:txBody>
      </p:sp>
    </p:spTree>
    <p:extLst>
      <p:ext uri="{BB962C8B-B14F-4D97-AF65-F5344CB8AC3E}">
        <p14:creationId xmlns:p14="http://schemas.microsoft.com/office/powerpoint/2010/main" val="573340057"/>
      </p:ext>
    </p:extLst>
  </p:cSld>
  <p:clrMapOvr>
    <a:masterClrMapping/>
  </p:clrMapOvr>
  <p:transition spd="med">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25288BD-8273-4293-89B5-7A3D3AF4A718}" type="slidenum">
              <a:rPr lang="en-US" altLang="ja-JP"/>
              <a:pPr/>
              <a:t>‹#›</a:t>
            </a:fld>
            <a:endParaRPr lang="en-US" altLang="ja-JP"/>
          </a:p>
        </p:txBody>
      </p:sp>
    </p:spTree>
    <p:extLst>
      <p:ext uri="{BB962C8B-B14F-4D97-AF65-F5344CB8AC3E}">
        <p14:creationId xmlns:p14="http://schemas.microsoft.com/office/powerpoint/2010/main" val="3956641806"/>
      </p:ext>
    </p:extLst>
  </p:cSld>
  <p:clrMapOvr>
    <a:masterClrMapping/>
  </p:clrMapOvr>
  <p:transition spd="med">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457200"/>
            <a:ext cx="2124075" cy="52578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457200"/>
            <a:ext cx="6221413" cy="5257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5E41C59-9C2C-4A2C-8A03-AB221CD1A544}" type="slidenum">
              <a:rPr lang="en-US" altLang="ja-JP"/>
              <a:pPr/>
              <a:t>‹#›</a:t>
            </a:fld>
            <a:endParaRPr lang="en-US" altLang="ja-JP"/>
          </a:p>
        </p:txBody>
      </p:sp>
    </p:spTree>
    <p:extLst>
      <p:ext uri="{BB962C8B-B14F-4D97-AF65-F5344CB8AC3E}">
        <p14:creationId xmlns:p14="http://schemas.microsoft.com/office/powerpoint/2010/main" val="463827309"/>
      </p:ext>
    </p:extLst>
  </p:cSld>
  <p:clrMapOvr>
    <a:masterClrMapping/>
  </p:clrMapOvr>
  <p:transition spd="med">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457200"/>
            <a:ext cx="8345488" cy="782638"/>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29150" y="1447800"/>
            <a:ext cx="4097338"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29150" y="3657600"/>
            <a:ext cx="4097338"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692150" y="6253163"/>
            <a:ext cx="1871663" cy="4699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117850" y="6253163"/>
            <a:ext cx="2908300" cy="4699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6580188" y="6253163"/>
            <a:ext cx="1871662" cy="469900"/>
          </a:xfrm>
        </p:spPr>
        <p:txBody>
          <a:bodyPr/>
          <a:lstStyle>
            <a:lvl1pPr>
              <a:defRPr/>
            </a:lvl1pPr>
          </a:lstStyle>
          <a:p>
            <a:fld id="{AE2B96CE-F7C4-4173-8E95-605A90421086}" type="slidenum">
              <a:rPr lang="en-US" altLang="ja-JP"/>
              <a:pPr/>
              <a:t>‹#›</a:t>
            </a:fld>
            <a:endParaRPr lang="en-US" altLang="ja-JP"/>
          </a:p>
        </p:txBody>
      </p:sp>
    </p:spTree>
    <p:extLst>
      <p:ext uri="{BB962C8B-B14F-4D97-AF65-F5344CB8AC3E}">
        <p14:creationId xmlns:p14="http://schemas.microsoft.com/office/powerpoint/2010/main" val="651346577"/>
      </p:ext>
    </p:extLst>
  </p:cSld>
  <p:clrMapOvr>
    <a:masterClrMapping/>
  </p:clrMapOvr>
  <p:transition spd="med">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33400" y="457200"/>
            <a:ext cx="8345488" cy="782638"/>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81000" y="1447800"/>
            <a:ext cx="4095750"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29150" y="1447800"/>
            <a:ext cx="4097338"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81000" y="3657600"/>
            <a:ext cx="4095750"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29150" y="3657600"/>
            <a:ext cx="4097338" cy="2057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692150" y="6253163"/>
            <a:ext cx="1871663" cy="469900"/>
          </a:xfrm>
        </p:spPr>
        <p:txBody>
          <a:bodyPr/>
          <a:lstStyle>
            <a:lvl1pPr>
              <a:defRPr/>
            </a:lvl1pPr>
          </a:lstStyle>
          <a:p>
            <a:endParaRPr lang="en-US" altLang="ja-JP"/>
          </a:p>
        </p:txBody>
      </p:sp>
      <p:sp>
        <p:nvSpPr>
          <p:cNvPr id="8" name="フッター プレースホルダー 7"/>
          <p:cNvSpPr>
            <a:spLocks noGrp="1"/>
          </p:cNvSpPr>
          <p:nvPr>
            <p:ph type="ftr" sz="quarter" idx="11"/>
          </p:nvPr>
        </p:nvSpPr>
        <p:spPr>
          <a:xfrm>
            <a:off x="3117850" y="6253163"/>
            <a:ext cx="2908300" cy="469900"/>
          </a:xfrm>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a:xfrm>
            <a:off x="6580188" y="6253163"/>
            <a:ext cx="1871662" cy="469900"/>
          </a:xfrm>
        </p:spPr>
        <p:txBody>
          <a:bodyPr/>
          <a:lstStyle>
            <a:lvl1pPr>
              <a:defRPr/>
            </a:lvl1pPr>
          </a:lstStyle>
          <a:p>
            <a:fld id="{1826C898-23DE-4F79-BDC3-75475A934584}" type="slidenum">
              <a:rPr lang="en-US" altLang="ja-JP"/>
              <a:pPr/>
              <a:t>‹#›</a:t>
            </a:fld>
            <a:endParaRPr lang="en-US" altLang="ja-JP"/>
          </a:p>
        </p:txBody>
      </p:sp>
    </p:spTree>
    <p:extLst>
      <p:ext uri="{BB962C8B-B14F-4D97-AF65-F5344CB8AC3E}">
        <p14:creationId xmlns:p14="http://schemas.microsoft.com/office/powerpoint/2010/main" val="142226708"/>
      </p:ext>
    </p:extLst>
  </p:cSld>
  <p:clrMapOvr>
    <a:masterClrMapping/>
  </p:clrMapOvr>
  <p:transition spd="med">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81000" y="457200"/>
            <a:ext cx="8497888"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692150" y="6253163"/>
            <a:ext cx="1871663" cy="46990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3117850" y="6253163"/>
            <a:ext cx="2908300" cy="46990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6580188" y="6253163"/>
            <a:ext cx="1871662" cy="469900"/>
          </a:xfrm>
        </p:spPr>
        <p:txBody>
          <a:bodyPr/>
          <a:lstStyle>
            <a:lvl1pPr>
              <a:defRPr/>
            </a:lvl1pPr>
          </a:lstStyle>
          <a:p>
            <a:fld id="{CF0738D4-0E31-4E0C-8281-9A0F2D7F07B7}" type="slidenum">
              <a:rPr lang="en-US" altLang="ja-JP"/>
              <a:pPr/>
              <a:t>‹#›</a:t>
            </a:fld>
            <a:endParaRPr lang="en-US" altLang="ja-JP"/>
          </a:p>
        </p:txBody>
      </p:sp>
    </p:spTree>
    <p:extLst>
      <p:ext uri="{BB962C8B-B14F-4D97-AF65-F5344CB8AC3E}">
        <p14:creationId xmlns:p14="http://schemas.microsoft.com/office/powerpoint/2010/main" val="2256763040"/>
      </p:ext>
    </p:extLst>
  </p:cSld>
  <p:clrMapOvr>
    <a:masterClrMapping/>
  </p:clrMapOvr>
  <p:transition spd="med">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DB80ADC-F68C-437C-957D-5996FA6D652D}" type="slidenum">
              <a:rPr lang="en-US" altLang="ja-JP"/>
              <a:pPr/>
              <a:t>‹#›</a:t>
            </a:fld>
            <a:endParaRPr lang="en-US" altLang="ja-JP"/>
          </a:p>
        </p:txBody>
      </p:sp>
    </p:spTree>
    <p:extLst>
      <p:ext uri="{BB962C8B-B14F-4D97-AF65-F5344CB8AC3E}">
        <p14:creationId xmlns:p14="http://schemas.microsoft.com/office/powerpoint/2010/main" val="2258316862"/>
      </p:ext>
    </p:extLst>
  </p:cSld>
  <p:clrMapOvr>
    <a:masterClrMapping/>
  </p:clrMapOvr>
  <p:transition spd="med">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AB9D9B0-EACB-4ED9-A7E0-AF7F48DFB3F7}" type="slidenum">
              <a:rPr lang="en-US" altLang="ja-JP"/>
              <a:pPr/>
              <a:t>‹#›</a:t>
            </a:fld>
            <a:endParaRPr lang="en-US" altLang="ja-JP"/>
          </a:p>
        </p:txBody>
      </p:sp>
    </p:spTree>
    <p:extLst>
      <p:ext uri="{BB962C8B-B14F-4D97-AF65-F5344CB8AC3E}">
        <p14:creationId xmlns:p14="http://schemas.microsoft.com/office/powerpoint/2010/main" val="2915649493"/>
      </p:ext>
    </p:extLst>
  </p:cSld>
  <p:clrMapOvr>
    <a:masterClrMapping/>
  </p:clrMapOvr>
  <p:transition spd="med">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447800"/>
            <a:ext cx="4097338"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59E367E-3646-4718-B910-812B8D05AEE4}" type="slidenum">
              <a:rPr lang="en-US" altLang="ja-JP"/>
              <a:pPr/>
              <a:t>‹#›</a:t>
            </a:fld>
            <a:endParaRPr lang="en-US" altLang="ja-JP"/>
          </a:p>
        </p:txBody>
      </p:sp>
    </p:spTree>
    <p:extLst>
      <p:ext uri="{BB962C8B-B14F-4D97-AF65-F5344CB8AC3E}">
        <p14:creationId xmlns:p14="http://schemas.microsoft.com/office/powerpoint/2010/main" val="1035139196"/>
      </p:ext>
    </p:extLst>
  </p:cSld>
  <p:clrMapOvr>
    <a:masterClrMapping/>
  </p:clrMapOvr>
  <p:transition spd="med">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60CD8616-DCBA-4D49-B5F1-CA05C5D641A6}" type="slidenum">
              <a:rPr lang="en-US" altLang="ja-JP"/>
              <a:pPr/>
              <a:t>‹#›</a:t>
            </a:fld>
            <a:endParaRPr lang="en-US" altLang="ja-JP"/>
          </a:p>
        </p:txBody>
      </p:sp>
    </p:spTree>
    <p:extLst>
      <p:ext uri="{BB962C8B-B14F-4D97-AF65-F5344CB8AC3E}">
        <p14:creationId xmlns:p14="http://schemas.microsoft.com/office/powerpoint/2010/main" val="1320277112"/>
      </p:ext>
    </p:extLst>
  </p:cSld>
  <p:clrMapOvr>
    <a:masterClrMapping/>
  </p:clrMapOvr>
  <p:transition spd="med">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E3D0B43B-EFDA-4910-8E92-2837774626B4}" type="slidenum">
              <a:rPr lang="en-US" altLang="ja-JP"/>
              <a:pPr/>
              <a:t>‹#›</a:t>
            </a:fld>
            <a:endParaRPr lang="en-US" altLang="ja-JP"/>
          </a:p>
        </p:txBody>
      </p:sp>
    </p:spTree>
    <p:extLst>
      <p:ext uri="{BB962C8B-B14F-4D97-AF65-F5344CB8AC3E}">
        <p14:creationId xmlns:p14="http://schemas.microsoft.com/office/powerpoint/2010/main" val="4191688195"/>
      </p:ext>
    </p:extLst>
  </p:cSld>
  <p:clrMapOvr>
    <a:masterClrMapping/>
  </p:clrMapOvr>
  <p:transition spd="med">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876C183-3917-4622-9159-D2AE18BC3226}" type="slidenum">
              <a:rPr lang="en-US" altLang="ja-JP"/>
              <a:pPr/>
              <a:t>‹#›</a:t>
            </a:fld>
            <a:endParaRPr lang="en-US" altLang="ja-JP"/>
          </a:p>
        </p:txBody>
      </p:sp>
    </p:spTree>
    <p:extLst>
      <p:ext uri="{BB962C8B-B14F-4D97-AF65-F5344CB8AC3E}">
        <p14:creationId xmlns:p14="http://schemas.microsoft.com/office/powerpoint/2010/main" val="3017597939"/>
      </p:ext>
    </p:extLst>
  </p:cSld>
  <p:clrMapOvr>
    <a:masterClrMapping/>
  </p:clrMapOvr>
  <p:transition spd="med">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ADEE836-61E2-4752-AEEB-FF28369A40FD}" type="slidenum">
              <a:rPr lang="en-US" altLang="ja-JP"/>
              <a:pPr/>
              <a:t>‹#›</a:t>
            </a:fld>
            <a:endParaRPr lang="en-US" altLang="ja-JP"/>
          </a:p>
        </p:txBody>
      </p:sp>
    </p:spTree>
    <p:extLst>
      <p:ext uri="{BB962C8B-B14F-4D97-AF65-F5344CB8AC3E}">
        <p14:creationId xmlns:p14="http://schemas.microsoft.com/office/powerpoint/2010/main" val="2875530196"/>
      </p:ext>
    </p:extLst>
  </p:cSld>
  <p:clrMapOvr>
    <a:masterClrMapping/>
  </p:clrMapOvr>
  <p:transition spd="med">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1F68622-1594-4C08-A143-05E15DD8CA24}" type="slidenum">
              <a:rPr lang="en-US" altLang="ja-JP"/>
              <a:pPr/>
              <a:t>‹#›</a:t>
            </a:fld>
            <a:endParaRPr lang="en-US" altLang="ja-JP"/>
          </a:p>
        </p:txBody>
      </p:sp>
    </p:spTree>
    <p:extLst>
      <p:ext uri="{BB962C8B-B14F-4D97-AF65-F5344CB8AC3E}">
        <p14:creationId xmlns:p14="http://schemas.microsoft.com/office/powerpoint/2010/main" val="682705702"/>
      </p:ext>
    </p:extLst>
  </p:cSld>
  <p:clrMapOvr>
    <a:masterClrMapping/>
  </p:clrMapOvr>
  <p:transition spd="med">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chemeClr val="bg1"/>
            </a:gs>
            <a:gs pos="100000">
              <a:srgbClr val="FFDD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57200"/>
            <a:ext cx="8345488"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spcBef>
                <a:spcPct val="0"/>
              </a:spcBef>
              <a:buClrTx/>
              <a:buSzTx/>
              <a:buFontTx/>
              <a:buNone/>
              <a:defRPr sz="1300">
                <a:latin typeface="+mn-lt"/>
                <a:ea typeface="+mn-ea"/>
              </a:defRPr>
            </a:lvl1pPr>
          </a:lstStyle>
          <a:p>
            <a:endParaRPr lang="en-US" altLang="ja-JP"/>
          </a:p>
        </p:txBody>
      </p:sp>
      <p:sp>
        <p:nvSpPr>
          <p:cNvPr id="1029" name="Rectangle 5"/>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spcBef>
                <a:spcPct val="0"/>
              </a:spcBef>
              <a:buClrTx/>
              <a:buSzTx/>
              <a:buFontTx/>
              <a:buNone/>
              <a:defRPr sz="1300">
                <a:latin typeface="+mn-lt"/>
                <a:ea typeface="+mn-ea"/>
              </a:defRPr>
            </a:lvl1pPr>
          </a:lstStyle>
          <a:p>
            <a:endParaRPr lang="en-US" altLang="ja-JP"/>
          </a:p>
        </p:txBody>
      </p:sp>
      <p:sp>
        <p:nvSpPr>
          <p:cNvPr id="1030" name="Rectangle 6"/>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defTabSz="820738">
              <a:spcBef>
                <a:spcPct val="0"/>
              </a:spcBef>
              <a:buClrTx/>
              <a:buSzTx/>
              <a:buFontTx/>
              <a:buNone/>
              <a:defRPr sz="1300">
                <a:latin typeface="+mn-lt"/>
                <a:ea typeface="+mn-ea"/>
              </a:defRPr>
            </a:lvl1pPr>
          </a:lstStyle>
          <a:p>
            <a:fld id="{7FD6D822-2B5E-4EF6-AB39-CF85C8E3A766}" type="slidenum">
              <a:rPr lang="en-US" altLang="ja-JP"/>
              <a:pPr/>
              <a:t>‹#›</a:t>
            </a:fld>
            <a:endParaRPr lang="en-US" altLang="ja-JP"/>
          </a:p>
        </p:txBody>
      </p:sp>
      <p:pic>
        <p:nvPicPr>
          <p:cNvPr id="1031" name="Picture 7" descr="momo-logo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sndAc>
      <p:stSnd>
        <p:snd r:embed="rId16" name="CAMERA.WAV"/>
      </p:stSnd>
    </p:sndAc>
  </p:transition>
  <p:txStyles>
    <p:titleStyle>
      <a:lvl1pPr algn="l" defTabSz="820738" rtl="0" fontAlgn="base">
        <a:spcBef>
          <a:spcPct val="0"/>
        </a:spcBef>
        <a:spcAft>
          <a:spcPct val="0"/>
        </a:spcAft>
        <a:defRPr kumimoji="1" sz="3000" kern="1200">
          <a:solidFill>
            <a:srgbClr val="00004A"/>
          </a:solidFill>
          <a:effectLst>
            <a:outerShdw blurRad="38100" dist="38100" dir="2700000" algn="tl">
              <a:srgbClr val="C0C0C0"/>
            </a:outerShdw>
          </a:effectLst>
          <a:latin typeface="+mj-lt"/>
          <a:ea typeface="+mj-ea"/>
          <a:cs typeface="+mj-cs"/>
        </a:defRPr>
      </a:lvl1pPr>
      <a:lvl2pPr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2pPr>
      <a:lvl3pPr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3pPr>
      <a:lvl4pPr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4pPr>
      <a:lvl5pPr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5pPr>
      <a:lvl6pPr marL="457200"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6pPr>
      <a:lvl7pPr marL="914400"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7pPr>
      <a:lvl8pPr marL="1371600"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8pPr>
      <a:lvl9pPr marL="1828800" algn="l" defTabSz="820738" rtl="0" fontAlgn="base">
        <a:spcBef>
          <a:spcPct val="0"/>
        </a:spcBef>
        <a:spcAft>
          <a:spcPct val="0"/>
        </a:spcAft>
        <a:defRPr kumimoji="1" sz="3000">
          <a:solidFill>
            <a:srgbClr val="00004A"/>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defRPr>
      </a:lvl9pPr>
    </p:titleStyle>
    <p:bodyStyle>
      <a:lvl1pPr marL="307975" indent="-307975" algn="l" defTabSz="820738" rtl="0" fontAlgn="base">
        <a:spcBef>
          <a:spcPct val="20000"/>
        </a:spcBef>
        <a:spcAft>
          <a:spcPct val="0"/>
        </a:spcAft>
        <a:buChar char="•"/>
        <a:defRPr kumimoji="1" sz="2900" kern="1200">
          <a:solidFill>
            <a:schemeClr val="tx1"/>
          </a:solidFill>
          <a:latin typeface="+mn-lt"/>
          <a:ea typeface="+mn-ea"/>
          <a:cs typeface="+mn-cs"/>
        </a:defRPr>
      </a:lvl1pPr>
      <a:lvl2pPr marL="666750" indent="-257175" algn="l" defTabSz="820738" rtl="0" fontAlgn="base">
        <a:spcBef>
          <a:spcPct val="20000"/>
        </a:spcBef>
        <a:spcAft>
          <a:spcPct val="0"/>
        </a:spcAft>
        <a:buChar char="–"/>
        <a:defRPr kumimoji="1" sz="2500" kern="1200">
          <a:solidFill>
            <a:schemeClr val="tx1"/>
          </a:solidFill>
          <a:latin typeface="+mn-lt"/>
          <a:ea typeface="+mn-ea"/>
          <a:cs typeface="+mn-cs"/>
        </a:defRPr>
      </a:lvl2pPr>
      <a:lvl3pPr marL="1025525" indent="-204788" algn="l" defTabSz="820738" rtl="0" fontAlgn="base">
        <a:spcBef>
          <a:spcPct val="20000"/>
        </a:spcBef>
        <a:spcAft>
          <a:spcPct val="0"/>
        </a:spcAft>
        <a:buChar char="•"/>
        <a:defRPr kumimoji="1" sz="2200" kern="1200">
          <a:solidFill>
            <a:schemeClr val="tx1"/>
          </a:solidFill>
          <a:latin typeface="+mn-lt"/>
          <a:ea typeface="+mn-ea"/>
          <a:cs typeface="+mn-cs"/>
        </a:defRPr>
      </a:lvl3pPr>
      <a:lvl4pPr marL="1436688" indent="-206375" algn="l" defTabSz="820738" rtl="0" fontAlgn="base">
        <a:spcBef>
          <a:spcPct val="20000"/>
        </a:spcBef>
        <a:spcAft>
          <a:spcPct val="0"/>
        </a:spcAft>
        <a:buChar char="–"/>
        <a:defRPr kumimoji="1" kern="1200">
          <a:solidFill>
            <a:schemeClr val="tx1"/>
          </a:solidFill>
          <a:latin typeface="+mn-lt"/>
          <a:ea typeface="+mn-ea"/>
          <a:cs typeface="+mn-cs"/>
        </a:defRPr>
      </a:lvl4pPr>
      <a:lvl5pPr marL="1846263" indent="-204788" algn="l" defTabSz="820738" rtl="0" fontAlgn="base">
        <a:spcBef>
          <a:spcPct val="20000"/>
        </a:spcBef>
        <a:spcAft>
          <a:spcPct val="0"/>
        </a:spcAft>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audio" Target="../media/audio1.wav"/><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hyperlink" Target="../030827Miyazaki/EVA%20Animater01.htm"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audio" Target="../media/audio7.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audio" Target="../media/audio7.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19.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gif"/></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4.wmf"/><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audio" Target="../media/audio8.wav"/></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audio" Target="../media/audio9.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audio" Target="../media/audio7.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29.wmf"/><Relationship Id="rId4" Type="http://schemas.openxmlformats.org/officeDocument/2006/relationships/image" Target="../media/image28.wmf"/></Relationships>
</file>

<file path=ppt/slides/_rels/slide5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audio" Target="../media/audio2.wav"/><Relationship Id="rId7" Type="http://schemas.openxmlformats.org/officeDocument/2006/relationships/image" Target="../media/image33.wmf"/><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png"/><Relationship Id="rId4" Type="http://schemas.openxmlformats.org/officeDocument/2006/relationships/image" Target="../media/image30.gif"/><Relationship Id="rId9" Type="http://schemas.openxmlformats.org/officeDocument/2006/relationships/image" Target="../media/image35.wmf"/></Relationships>
</file>

<file path=ppt/slides/_rels/slide5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audio" Target="../media/audio2.wav"/><Relationship Id="rId7" Type="http://schemas.openxmlformats.org/officeDocument/2006/relationships/image" Target="../media/image37.wmf"/><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36.wmf"/><Relationship Id="rId5" Type="http://schemas.openxmlformats.org/officeDocument/2006/relationships/image" Target="../media/image3.png"/><Relationship Id="rId4" Type="http://schemas.openxmlformats.org/officeDocument/2006/relationships/image" Target="../media/image35.wmf"/></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audio" Target="../media/audio8.wav"/></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5.wmf"/><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gif"/></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audio" Target="../media/audio8.wav"/></Relationships>
</file>

<file path=ppt/slides/_rels/slide6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39.gif"/><Relationship Id="rId5" Type="http://schemas.openxmlformats.org/officeDocument/2006/relationships/audio" Target="../media/audio8.wav"/><Relationship Id="rId4" Type="http://schemas.openxmlformats.org/officeDocument/2006/relationships/audio" Target="../media/audio6.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40.wmf"/><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audio" Target="../media/audio1.wav"/><Relationship Id="rId7" Type="http://schemas.openxmlformats.org/officeDocument/2006/relationships/image" Target="../media/image42.wmf"/><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image" Target="../media/image39.gif"/><Relationship Id="rId4" Type="http://schemas.openxmlformats.org/officeDocument/2006/relationships/audio" Target="../media/audio10.wav"/><Relationship Id="rId9" Type="http://schemas.openxmlformats.org/officeDocument/2006/relationships/image" Target="../media/image44.gif"/></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44.gif"/><Relationship Id="rId5" Type="http://schemas.openxmlformats.org/officeDocument/2006/relationships/audio" Target="../media/audio2.wav"/><Relationship Id="rId4" Type="http://schemas.openxmlformats.org/officeDocument/2006/relationships/audio" Target="../media/audio8.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4.gif"/><Relationship Id="rId4" Type="http://schemas.openxmlformats.org/officeDocument/2006/relationships/audio" Target="../media/audio3.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40.wmf"/><Relationship Id="rId5" Type="http://schemas.openxmlformats.org/officeDocument/2006/relationships/image" Target="../media/image3.png"/><Relationship Id="rId4" Type="http://schemas.openxmlformats.org/officeDocument/2006/relationships/audio" Target="../media/audio1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gif"/></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audio" Target="../media/audio7.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7.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audio" Target="../media/audio7.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hyperlink" Target="http://www.momoti.com/" TargetMode="External"/><Relationship Id="rId4" Type="http://schemas.openxmlformats.org/officeDocument/2006/relationships/hyperlink" Target="mailto:pinkhip@dc4.so-net.ne.jp" TargetMode="Externa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asahijobplatz.com/column/?id=25"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43" name="Group 3"/>
          <p:cNvGrpSpPr>
            <a:grpSpLocks/>
          </p:cNvGrpSpPr>
          <p:nvPr/>
        </p:nvGrpSpPr>
        <p:grpSpPr bwMode="auto">
          <a:xfrm>
            <a:off x="2341563" y="2276475"/>
            <a:ext cx="5130800" cy="4537075"/>
            <a:chOff x="394" y="1459"/>
            <a:chExt cx="2300" cy="2195"/>
          </a:xfrm>
        </p:grpSpPr>
        <p:grpSp>
          <p:nvGrpSpPr>
            <p:cNvPr id="983044" name="Group 4"/>
            <p:cNvGrpSpPr>
              <a:grpSpLocks/>
            </p:cNvGrpSpPr>
            <p:nvPr/>
          </p:nvGrpSpPr>
          <p:grpSpPr bwMode="auto">
            <a:xfrm>
              <a:off x="612" y="1569"/>
              <a:ext cx="2082" cy="2085"/>
              <a:chOff x="612" y="1569"/>
              <a:chExt cx="2082" cy="2085"/>
            </a:xfrm>
          </p:grpSpPr>
          <p:sp>
            <p:nvSpPr>
              <p:cNvPr id="983045" name="Freeform 5"/>
              <p:cNvSpPr>
                <a:spLocks/>
              </p:cNvSpPr>
              <p:nvPr/>
            </p:nvSpPr>
            <p:spPr bwMode="gray">
              <a:xfrm>
                <a:off x="1797" y="3106"/>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46" name="Freeform 6"/>
              <p:cNvSpPr>
                <a:spLocks/>
              </p:cNvSpPr>
              <p:nvPr/>
            </p:nvSpPr>
            <p:spPr bwMode="gray">
              <a:xfrm>
                <a:off x="2619" y="3299"/>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47" name="Freeform 7"/>
              <p:cNvSpPr>
                <a:spLocks/>
              </p:cNvSpPr>
              <p:nvPr/>
            </p:nvSpPr>
            <p:spPr bwMode="gray">
              <a:xfrm>
                <a:off x="2142" y="3229"/>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48" name="Freeform 8"/>
              <p:cNvSpPr>
                <a:spLocks/>
              </p:cNvSpPr>
              <p:nvPr/>
            </p:nvSpPr>
            <p:spPr bwMode="gray">
              <a:xfrm>
                <a:off x="2137" y="3248"/>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49" name="Freeform 9"/>
              <p:cNvSpPr>
                <a:spLocks/>
              </p:cNvSpPr>
              <p:nvPr/>
            </p:nvSpPr>
            <p:spPr bwMode="gray">
              <a:xfrm>
                <a:off x="2208" y="2849"/>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0" name="Freeform 10"/>
              <p:cNvSpPr>
                <a:spLocks/>
              </p:cNvSpPr>
              <p:nvPr/>
            </p:nvSpPr>
            <p:spPr bwMode="gray">
              <a:xfrm>
                <a:off x="2601" y="2875"/>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1" name="Freeform 11"/>
              <p:cNvSpPr>
                <a:spLocks/>
              </p:cNvSpPr>
              <p:nvPr/>
            </p:nvSpPr>
            <p:spPr bwMode="gray">
              <a:xfrm>
                <a:off x="2208" y="2860"/>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2" name="Freeform 12"/>
              <p:cNvSpPr>
                <a:spLocks/>
              </p:cNvSpPr>
              <p:nvPr/>
            </p:nvSpPr>
            <p:spPr bwMode="gray">
              <a:xfrm>
                <a:off x="2253" y="2906"/>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3" name="Freeform 13"/>
              <p:cNvSpPr>
                <a:spLocks/>
              </p:cNvSpPr>
              <p:nvPr/>
            </p:nvSpPr>
            <p:spPr bwMode="gray">
              <a:xfrm>
                <a:off x="614" y="1569"/>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4" name="Freeform 14"/>
              <p:cNvSpPr>
                <a:spLocks/>
              </p:cNvSpPr>
              <p:nvPr/>
            </p:nvSpPr>
            <p:spPr bwMode="gray">
              <a:xfrm>
                <a:off x="1411" y="2486"/>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5" name="Freeform 15"/>
              <p:cNvSpPr>
                <a:spLocks/>
              </p:cNvSpPr>
              <p:nvPr/>
            </p:nvSpPr>
            <p:spPr bwMode="gray">
              <a:xfrm>
                <a:off x="612" y="1851"/>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6" name="Freeform 16"/>
              <p:cNvSpPr>
                <a:spLocks/>
              </p:cNvSpPr>
              <p:nvPr/>
            </p:nvSpPr>
            <p:spPr bwMode="gray">
              <a:xfrm>
                <a:off x="1238" y="1621"/>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7" name="Freeform 17"/>
              <p:cNvSpPr>
                <a:spLocks/>
              </p:cNvSpPr>
              <p:nvPr/>
            </p:nvSpPr>
            <p:spPr bwMode="gray">
              <a:xfrm>
                <a:off x="949" y="2376"/>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8" name="Freeform 18"/>
              <p:cNvSpPr>
                <a:spLocks/>
              </p:cNvSpPr>
              <p:nvPr/>
            </p:nvSpPr>
            <p:spPr bwMode="gray">
              <a:xfrm>
                <a:off x="1944" y="3449"/>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59" name="Freeform 19"/>
              <p:cNvSpPr>
                <a:spLocks/>
              </p:cNvSpPr>
              <p:nvPr/>
            </p:nvSpPr>
            <p:spPr bwMode="gray">
              <a:xfrm>
                <a:off x="1709" y="3223"/>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0" name="Freeform 20"/>
              <p:cNvSpPr>
                <a:spLocks/>
              </p:cNvSpPr>
              <p:nvPr/>
            </p:nvSpPr>
            <p:spPr bwMode="gray">
              <a:xfrm>
                <a:off x="1999" y="3301"/>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1" name="Freeform 21"/>
              <p:cNvSpPr>
                <a:spLocks/>
              </p:cNvSpPr>
              <p:nvPr/>
            </p:nvSpPr>
            <p:spPr bwMode="gray">
              <a:xfrm>
                <a:off x="1524" y="3374"/>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2" name="Freeform 22"/>
              <p:cNvSpPr>
                <a:spLocks/>
              </p:cNvSpPr>
              <p:nvPr/>
            </p:nvSpPr>
            <p:spPr bwMode="gray">
              <a:xfrm>
                <a:off x="1565" y="3369"/>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3" name="Freeform 23"/>
              <p:cNvSpPr>
                <a:spLocks/>
              </p:cNvSpPr>
              <p:nvPr/>
            </p:nvSpPr>
            <p:spPr bwMode="gray">
              <a:xfrm>
                <a:off x="1622" y="3248"/>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4" name="Freeform 24"/>
              <p:cNvSpPr>
                <a:spLocks/>
              </p:cNvSpPr>
              <p:nvPr/>
            </p:nvSpPr>
            <p:spPr bwMode="gray">
              <a:xfrm>
                <a:off x="1951" y="3604"/>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5" name="Freeform 25"/>
              <p:cNvSpPr>
                <a:spLocks/>
              </p:cNvSpPr>
              <p:nvPr/>
            </p:nvSpPr>
            <p:spPr bwMode="gray">
              <a:xfrm>
                <a:off x="1617" y="2998"/>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6" name="Freeform 26"/>
              <p:cNvSpPr>
                <a:spLocks/>
              </p:cNvSpPr>
              <p:nvPr/>
            </p:nvSpPr>
            <p:spPr bwMode="gray">
              <a:xfrm>
                <a:off x="1518" y="2970"/>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7" name="Freeform 27"/>
              <p:cNvSpPr>
                <a:spLocks/>
              </p:cNvSpPr>
              <p:nvPr/>
            </p:nvSpPr>
            <p:spPr bwMode="gray">
              <a:xfrm>
                <a:off x="1524" y="2972"/>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8" name="Freeform 28"/>
              <p:cNvSpPr>
                <a:spLocks/>
              </p:cNvSpPr>
              <p:nvPr/>
            </p:nvSpPr>
            <p:spPr bwMode="gray">
              <a:xfrm>
                <a:off x="1551" y="3063"/>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69" name="Freeform 29"/>
              <p:cNvSpPr>
                <a:spLocks/>
              </p:cNvSpPr>
              <p:nvPr/>
            </p:nvSpPr>
            <p:spPr bwMode="gray">
              <a:xfrm>
                <a:off x="1669" y="3025"/>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0" name="Freeform 30"/>
              <p:cNvSpPr>
                <a:spLocks/>
              </p:cNvSpPr>
              <p:nvPr/>
            </p:nvSpPr>
            <p:spPr bwMode="gray">
              <a:xfrm>
                <a:off x="1831" y="3009"/>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1" name="Freeform 31"/>
              <p:cNvSpPr>
                <a:spLocks/>
              </p:cNvSpPr>
              <p:nvPr/>
            </p:nvSpPr>
            <p:spPr bwMode="gray">
              <a:xfrm>
                <a:off x="1886" y="3076"/>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2" name="Freeform 32"/>
              <p:cNvSpPr>
                <a:spLocks/>
              </p:cNvSpPr>
              <p:nvPr/>
            </p:nvSpPr>
            <p:spPr bwMode="gray">
              <a:xfrm>
                <a:off x="1748" y="3124"/>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3" name="Freeform 33"/>
              <p:cNvSpPr>
                <a:spLocks/>
              </p:cNvSpPr>
              <p:nvPr/>
            </p:nvSpPr>
            <p:spPr bwMode="gray">
              <a:xfrm>
                <a:off x="1731" y="3105"/>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4" name="Freeform 34"/>
              <p:cNvSpPr>
                <a:spLocks/>
              </p:cNvSpPr>
              <p:nvPr/>
            </p:nvSpPr>
            <p:spPr bwMode="gray">
              <a:xfrm>
                <a:off x="1617" y="3152"/>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5" name="Freeform 35"/>
              <p:cNvSpPr>
                <a:spLocks/>
              </p:cNvSpPr>
              <p:nvPr/>
            </p:nvSpPr>
            <p:spPr bwMode="gray">
              <a:xfrm>
                <a:off x="1671" y="3363"/>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6" name="Freeform 36"/>
              <p:cNvSpPr>
                <a:spLocks/>
              </p:cNvSpPr>
              <p:nvPr/>
            </p:nvSpPr>
            <p:spPr bwMode="gray">
              <a:xfrm>
                <a:off x="1975" y="3465"/>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7" name="Oval 37"/>
              <p:cNvSpPr>
                <a:spLocks noChangeArrowheads="1"/>
              </p:cNvSpPr>
              <p:nvPr/>
            </p:nvSpPr>
            <p:spPr bwMode="gray">
              <a:xfrm>
                <a:off x="1773" y="3036"/>
                <a:ext cx="31" cy="2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078" name="Freeform 38"/>
              <p:cNvSpPr>
                <a:spLocks/>
              </p:cNvSpPr>
              <p:nvPr/>
            </p:nvSpPr>
            <p:spPr bwMode="gray">
              <a:xfrm>
                <a:off x="1997" y="3605"/>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79" name="Freeform 39"/>
              <p:cNvSpPr>
                <a:spLocks/>
              </p:cNvSpPr>
              <p:nvPr/>
            </p:nvSpPr>
            <p:spPr bwMode="gray">
              <a:xfrm>
                <a:off x="1621" y="3242"/>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0" name="Freeform 40"/>
              <p:cNvSpPr>
                <a:spLocks/>
              </p:cNvSpPr>
              <p:nvPr/>
            </p:nvSpPr>
            <p:spPr bwMode="gray">
              <a:xfrm>
                <a:off x="1654" y="3220"/>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1" name="Freeform 41"/>
              <p:cNvSpPr>
                <a:spLocks/>
              </p:cNvSpPr>
              <p:nvPr/>
            </p:nvSpPr>
            <p:spPr bwMode="gray">
              <a:xfrm>
                <a:off x="1874" y="3460"/>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2" name="Freeform 42"/>
              <p:cNvSpPr>
                <a:spLocks/>
              </p:cNvSpPr>
              <p:nvPr/>
            </p:nvSpPr>
            <p:spPr bwMode="gray">
              <a:xfrm>
                <a:off x="1978" y="3382"/>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3" name="Freeform 43"/>
              <p:cNvSpPr>
                <a:spLocks/>
              </p:cNvSpPr>
              <p:nvPr/>
            </p:nvSpPr>
            <p:spPr bwMode="gray">
              <a:xfrm>
                <a:off x="1905" y="3106"/>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4" name="Freeform 44"/>
              <p:cNvSpPr>
                <a:spLocks/>
              </p:cNvSpPr>
              <p:nvPr/>
            </p:nvSpPr>
            <p:spPr bwMode="gray">
              <a:xfrm>
                <a:off x="1862" y="3278"/>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5" name="Freeform 45"/>
              <p:cNvSpPr>
                <a:spLocks/>
              </p:cNvSpPr>
              <p:nvPr/>
            </p:nvSpPr>
            <p:spPr bwMode="gray">
              <a:xfrm>
                <a:off x="1823" y="3273"/>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6" name="Freeform 46"/>
              <p:cNvSpPr>
                <a:spLocks/>
              </p:cNvSpPr>
              <p:nvPr/>
            </p:nvSpPr>
            <p:spPr bwMode="gray">
              <a:xfrm>
                <a:off x="1841" y="3310"/>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7" name="Freeform 47"/>
              <p:cNvSpPr>
                <a:spLocks/>
              </p:cNvSpPr>
              <p:nvPr/>
            </p:nvSpPr>
            <p:spPr bwMode="gray">
              <a:xfrm>
                <a:off x="2074" y="3175"/>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8" name="Freeform 48"/>
              <p:cNvSpPr>
                <a:spLocks/>
              </p:cNvSpPr>
              <p:nvPr/>
            </p:nvSpPr>
            <p:spPr bwMode="gray">
              <a:xfrm>
                <a:off x="2080" y="3183"/>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89" name="Freeform 49"/>
              <p:cNvSpPr>
                <a:spLocks/>
              </p:cNvSpPr>
              <p:nvPr/>
            </p:nvSpPr>
            <p:spPr bwMode="gray">
              <a:xfrm>
                <a:off x="1946" y="3189"/>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0" name="Freeform 50"/>
              <p:cNvSpPr>
                <a:spLocks/>
              </p:cNvSpPr>
              <p:nvPr/>
            </p:nvSpPr>
            <p:spPr bwMode="gray">
              <a:xfrm>
                <a:off x="2012" y="3310"/>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1" name="Freeform 51"/>
              <p:cNvSpPr>
                <a:spLocks/>
              </p:cNvSpPr>
              <p:nvPr/>
            </p:nvSpPr>
            <p:spPr bwMode="gray">
              <a:xfrm>
                <a:off x="2154" y="3475"/>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2" name="Freeform 52"/>
              <p:cNvSpPr>
                <a:spLocks/>
              </p:cNvSpPr>
              <p:nvPr/>
            </p:nvSpPr>
            <p:spPr bwMode="gray">
              <a:xfrm>
                <a:off x="2133" y="3235"/>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3" name="Freeform 53"/>
              <p:cNvSpPr>
                <a:spLocks/>
              </p:cNvSpPr>
              <p:nvPr/>
            </p:nvSpPr>
            <p:spPr bwMode="gray">
              <a:xfrm>
                <a:off x="1704" y="2467"/>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4" name="Freeform 54"/>
              <p:cNvSpPr>
                <a:spLocks/>
              </p:cNvSpPr>
              <p:nvPr/>
            </p:nvSpPr>
            <p:spPr bwMode="gray">
              <a:xfrm>
                <a:off x="621" y="2116"/>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5" name="Freeform 55"/>
              <p:cNvSpPr>
                <a:spLocks/>
              </p:cNvSpPr>
              <p:nvPr/>
            </p:nvSpPr>
            <p:spPr bwMode="gray">
              <a:xfrm>
                <a:off x="646" y="1942"/>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6" name="Freeform 56"/>
              <p:cNvSpPr>
                <a:spLocks/>
              </p:cNvSpPr>
              <p:nvPr/>
            </p:nvSpPr>
            <p:spPr bwMode="gray">
              <a:xfrm>
                <a:off x="2144" y="3322"/>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7" name="Freeform 57"/>
              <p:cNvSpPr>
                <a:spLocks/>
              </p:cNvSpPr>
              <p:nvPr/>
            </p:nvSpPr>
            <p:spPr bwMode="gray">
              <a:xfrm>
                <a:off x="2521" y="3425"/>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098" name="Line 58"/>
              <p:cNvSpPr>
                <a:spLocks noChangeShapeType="1"/>
              </p:cNvSpPr>
              <p:nvPr/>
            </p:nvSpPr>
            <p:spPr bwMode="gray">
              <a:xfrm>
                <a:off x="1979" y="3464"/>
                <a:ext cx="650" cy="17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099" name="Line 59"/>
              <p:cNvSpPr>
                <a:spLocks noChangeShapeType="1"/>
              </p:cNvSpPr>
              <p:nvPr/>
            </p:nvSpPr>
            <p:spPr bwMode="gray">
              <a:xfrm>
                <a:off x="1993" y="3508"/>
                <a:ext cx="511" cy="136"/>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00" name="Freeform 60"/>
              <p:cNvSpPr>
                <a:spLocks/>
              </p:cNvSpPr>
              <p:nvPr/>
            </p:nvSpPr>
            <p:spPr bwMode="gray">
              <a:xfrm>
                <a:off x="2296" y="2953"/>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1" name="Freeform 61"/>
              <p:cNvSpPr>
                <a:spLocks/>
              </p:cNvSpPr>
              <p:nvPr/>
            </p:nvSpPr>
            <p:spPr bwMode="gray">
              <a:xfrm>
                <a:off x="2296" y="3003"/>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2" name="Freeform 62"/>
              <p:cNvSpPr>
                <a:spLocks/>
              </p:cNvSpPr>
              <p:nvPr/>
            </p:nvSpPr>
            <p:spPr bwMode="gray">
              <a:xfrm>
                <a:off x="2296" y="3058"/>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3" name="Freeform 63"/>
              <p:cNvSpPr>
                <a:spLocks/>
              </p:cNvSpPr>
              <p:nvPr/>
            </p:nvSpPr>
            <p:spPr bwMode="gray">
              <a:xfrm>
                <a:off x="2296" y="3121"/>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104" name="Group 64"/>
            <p:cNvGrpSpPr>
              <a:grpSpLocks/>
            </p:cNvGrpSpPr>
            <p:nvPr/>
          </p:nvGrpSpPr>
          <p:grpSpPr bwMode="auto">
            <a:xfrm>
              <a:off x="394" y="1459"/>
              <a:ext cx="594" cy="529"/>
              <a:chOff x="394" y="1459"/>
              <a:chExt cx="594" cy="529"/>
            </a:xfrm>
          </p:grpSpPr>
          <p:sp>
            <p:nvSpPr>
              <p:cNvPr id="983105" name="Freeform 65"/>
              <p:cNvSpPr>
                <a:spLocks/>
              </p:cNvSpPr>
              <p:nvPr/>
            </p:nvSpPr>
            <p:spPr bwMode="gray">
              <a:xfrm>
                <a:off x="754" y="1883"/>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6" name="Freeform 66"/>
              <p:cNvSpPr>
                <a:spLocks/>
              </p:cNvSpPr>
              <p:nvPr/>
            </p:nvSpPr>
            <p:spPr bwMode="gray">
              <a:xfrm>
                <a:off x="770" y="1874"/>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7" name="Freeform 67"/>
              <p:cNvSpPr>
                <a:spLocks/>
              </p:cNvSpPr>
              <p:nvPr/>
            </p:nvSpPr>
            <p:spPr bwMode="gray">
              <a:xfrm>
                <a:off x="915" y="1864"/>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8" name="Freeform 68"/>
              <p:cNvSpPr>
                <a:spLocks/>
              </p:cNvSpPr>
              <p:nvPr/>
            </p:nvSpPr>
            <p:spPr bwMode="gray">
              <a:xfrm>
                <a:off x="475" y="1573"/>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09" name="Freeform 69"/>
              <p:cNvSpPr>
                <a:spLocks/>
              </p:cNvSpPr>
              <p:nvPr/>
            </p:nvSpPr>
            <p:spPr bwMode="gray">
              <a:xfrm>
                <a:off x="427" y="1716"/>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0" name="Freeform 70"/>
              <p:cNvSpPr>
                <a:spLocks/>
              </p:cNvSpPr>
              <p:nvPr/>
            </p:nvSpPr>
            <p:spPr bwMode="gray">
              <a:xfrm>
                <a:off x="429" y="1711"/>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1" name="Freeform 71"/>
              <p:cNvSpPr>
                <a:spLocks/>
              </p:cNvSpPr>
              <p:nvPr/>
            </p:nvSpPr>
            <p:spPr bwMode="gray">
              <a:xfrm>
                <a:off x="536" y="1745"/>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2" name="Freeform 72"/>
              <p:cNvSpPr>
                <a:spLocks/>
              </p:cNvSpPr>
              <p:nvPr/>
            </p:nvSpPr>
            <p:spPr bwMode="gray">
              <a:xfrm>
                <a:off x="469" y="1574"/>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3" name="Freeform 73"/>
              <p:cNvSpPr>
                <a:spLocks/>
              </p:cNvSpPr>
              <p:nvPr/>
            </p:nvSpPr>
            <p:spPr bwMode="gray">
              <a:xfrm>
                <a:off x="531" y="1566"/>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4" name="Freeform 74"/>
              <p:cNvSpPr>
                <a:spLocks/>
              </p:cNvSpPr>
              <p:nvPr/>
            </p:nvSpPr>
            <p:spPr bwMode="gray">
              <a:xfrm>
                <a:off x="527" y="1574"/>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5" name="Freeform 75"/>
              <p:cNvSpPr>
                <a:spLocks/>
              </p:cNvSpPr>
              <p:nvPr/>
            </p:nvSpPr>
            <p:spPr bwMode="gray">
              <a:xfrm>
                <a:off x="552" y="1573"/>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6" name="Freeform 76"/>
              <p:cNvSpPr>
                <a:spLocks/>
              </p:cNvSpPr>
              <p:nvPr/>
            </p:nvSpPr>
            <p:spPr bwMode="gray">
              <a:xfrm>
                <a:off x="574" y="1594"/>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7" name="Freeform 77"/>
              <p:cNvSpPr>
                <a:spLocks/>
              </p:cNvSpPr>
              <p:nvPr/>
            </p:nvSpPr>
            <p:spPr bwMode="gray">
              <a:xfrm>
                <a:off x="543" y="1766"/>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8" name="Freeform 78"/>
              <p:cNvSpPr>
                <a:spLocks/>
              </p:cNvSpPr>
              <p:nvPr/>
            </p:nvSpPr>
            <p:spPr bwMode="gray">
              <a:xfrm>
                <a:off x="598" y="1775"/>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19" name="Freeform 79"/>
              <p:cNvSpPr>
                <a:spLocks/>
              </p:cNvSpPr>
              <p:nvPr/>
            </p:nvSpPr>
            <p:spPr bwMode="gray">
              <a:xfrm>
                <a:off x="598" y="1795"/>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0" name="Freeform 80"/>
              <p:cNvSpPr>
                <a:spLocks/>
              </p:cNvSpPr>
              <p:nvPr/>
            </p:nvSpPr>
            <p:spPr bwMode="gray">
              <a:xfrm>
                <a:off x="394" y="1745"/>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1" name="Freeform 81"/>
              <p:cNvSpPr>
                <a:spLocks/>
              </p:cNvSpPr>
              <p:nvPr/>
            </p:nvSpPr>
            <p:spPr bwMode="gray">
              <a:xfrm>
                <a:off x="763" y="1711"/>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2" name="Freeform 82"/>
              <p:cNvSpPr>
                <a:spLocks/>
              </p:cNvSpPr>
              <p:nvPr/>
            </p:nvSpPr>
            <p:spPr bwMode="gray">
              <a:xfrm>
                <a:off x="762" y="1718"/>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3" name="Freeform 83"/>
              <p:cNvSpPr>
                <a:spLocks/>
              </p:cNvSpPr>
              <p:nvPr/>
            </p:nvSpPr>
            <p:spPr bwMode="gray">
              <a:xfrm>
                <a:off x="738" y="1703"/>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4" name="Freeform 84"/>
              <p:cNvSpPr>
                <a:spLocks/>
              </p:cNvSpPr>
              <p:nvPr/>
            </p:nvSpPr>
            <p:spPr bwMode="gray">
              <a:xfrm>
                <a:off x="802" y="1507"/>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5" name="Freeform 85"/>
              <p:cNvSpPr>
                <a:spLocks/>
              </p:cNvSpPr>
              <p:nvPr/>
            </p:nvSpPr>
            <p:spPr bwMode="gray">
              <a:xfrm>
                <a:off x="749" y="1675"/>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6" name="Freeform 86"/>
              <p:cNvSpPr>
                <a:spLocks/>
              </p:cNvSpPr>
              <p:nvPr/>
            </p:nvSpPr>
            <p:spPr bwMode="gray">
              <a:xfrm>
                <a:off x="761" y="1459"/>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7" name="Freeform 87"/>
              <p:cNvSpPr>
                <a:spLocks/>
              </p:cNvSpPr>
              <p:nvPr/>
            </p:nvSpPr>
            <p:spPr bwMode="gray">
              <a:xfrm>
                <a:off x="821" y="1667"/>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8" name="Freeform 88"/>
              <p:cNvSpPr>
                <a:spLocks/>
              </p:cNvSpPr>
              <p:nvPr/>
            </p:nvSpPr>
            <p:spPr bwMode="gray">
              <a:xfrm>
                <a:off x="828" y="1546"/>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29" name="Oval 89"/>
              <p:cNvSpPr>
                <a:spLocks noChangeArrowheads="1"/>
              </p:cNvSpPr>
              <p:nvPr/>
            </p:nvSpPr>
            <p:spPr bwMode="gray">
              <a:xfrm>
                <a:off x="828" y="1542"/>
                <a:ext cx="9"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30" name="Oval 90"/>
              <p:cNvSpPr>
                <a:spLocks noChangeArrowheads="1"/>
              </p:cNvSpPr>
              <p:nvPr/>
            </p:nvSpPr>
            <p:spPr bwMode="gray">
              <a:xfrm>
                <a:off x="857" y="1540"/>
                <a:ext cx="10"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31" name="Freeform 91"/>
              <p:cNvSpPr>
                <a:spLocks/>
              </p:cNvSpPr>
              <p:nvPr/>
            </p:nvSpPr>
            <p:spPr bwMode="gray">
              <a:xfrm>
                <a:off x="862" y="1593"/>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2" name="Freeform 92"/>
              <p:cNvSpPr>
                <a:spLocks/>
              </p:cNvSpPr>
              <p:nvPr/>
            </p:nvSpPr>
            <p:spPr bwMode="gray">
              <a:xfrm>
                <a:off x="874" y="1582"/>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3" name="Freeform 93"/>
              <p:cNvSpPr>
                <a:spLocks/>
              </p:cNvSpPr>
              <p:nvPr/>
            </p:nvSpPr>
            <p:spPr bwMode="gray">
              <a:xfrm>
                <a:off x="857" y="1502"/>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4" name="Freeform 94"/>
              <p:cNvSpPr>
                <a:spLocks/>
              </p:cNvSpPr>
              <p:nvPr/>
            </p:nvSpPr>
            <p:spPr bwMode="gray">
              <a:xfrm>
                <a:off x="917" y="1751"/>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5" name="Freeform 95"/>
              <p:cNvSpPr>
                <a:spLocks/>
              </p:cNvSpPr>
              <p:nvPr/>
            </p:nvSpPr>
            <p:spPr bwMode="gray">
              <a:xfrm>
                <a:off x="778" y="1738"/>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6" name="Freeform 96"/>
              <p:cNvSpPr>
                <a:spLocks/>
              </p:cNvSpPr>
              <p:nvPr/>
            </p:nvSpPr>
            <p:spPr bwMode="gray">
              <a:xfrm>
                <a:off x="548" y="1823"/>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37" name="Line 97"/>
              <p:cNvSpPr>
                <a:spLocks noChangeShapeType="1"/>
              </p:cNvSpPr>
              <p:nvPr/>
            </p:nvSpPr>
            <p:spPr bwMode="gray">
              <a:xfrm>
                <a:off x="929" y="1949"/>
                <a:ext cx="11" cy="2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38" name="Line 98"/>
              <p:cNvSpPr>
                <a:spLocks noChangeShapeType="1"/>
              </p:cNvSpPr>
              <p:nvPr/>
            </p:nvSpPr>
            <p:spPr bwMode="gray">
              <a:xfrm>
                <a:off x="949" y="1924"/>
                <a:ext cx="0" cy="5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39" name="Line 99"/>
              <p:cNvSpPr>
                <a:spLocks noChangeShapeType="1"/>
              </p:cNvSpPr>
              <p:nvPr/>
            </p:nvSpPr>
            <p:spPr bwMode="gray">
              <a:xfrm>
                <a:off x="770" y="1906"/>
                <a:ext cx="0" cy="82"/>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40" name="Freeform 100"/>
              <p:cNvSpPr>
                <a:spLocks/>
              </p:cNvSpPr>
              <p:nvPr/>
            </p:nvSpPr>
            <p:spPr bwMode="gray">
              <a:xfrm>
                <a:off x="596" y="1617"/>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1" name="Freeform 101"/>
              <p:cNvSpPr>
                <a:spLocks/>
              </p:cNvSpPr>
              <p:nvPr/>
            </p:nvSpPr>
            <p:spPr bwMode="gray">
              <a:xfrm>
                <a:off x="596" y="1646"/>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2" name="Freeform 102"/>
              <p:cNvSpPr>
                <a:spLocks/>
              </p:cNvSpPr>
              <p:nvPr/>
            </p:nvSpPr>
            <p:spPr bwMode="gray">
              <a:xfrm>
                <a:off x="596" y="1672"/>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3" name="Freeform 103"/>
              <p:cNvSpPr>
                <a:spLocks/>
              </p:cNvSpPr>
              <p:nvPr/>
            </p:nvSpPr>
            <p:spPr bwMode="gray">
              <a:xfrm>
                <a:off x="596" y="1692"/>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144" name="Group 104"/>
            <p:cNvGrpSpPr>
              <a:grpSpLocks/>
            </p:cNvGrpSpPr>
            <p:nvPr/>
          </p:nvGrpSpPr>
          <p:grpSpPr bwMode="auto">
            <a:xfrm>
              <a:off x="1447" y="1496"/>
              <a:ext cx="596" cy="487"/>
              <a:chOff x="1447" y="1496"/>
              <a:chExt cx="596" cy="487"/>
            </a:xfrm>
          </p:grpSpPr>
          <p:sp>
            <p:nvSpPr>
              <p:cNvPr id="983145" name="Freeform 105"/>
              <p:cNvSpPr>
                <a:spLocks/>
              </p:cNvSpPr>
              <p:nvPr/>
            </p:nvSpPr>
            <p:spPr bwMode="gray">
              <a:xfrm>
                <a:off x="1527" y="1654"/>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6" name="Freeform 106"/>
              <p:cNvSpPr>
                <a:spLocks/>
              </p:cNvSpPr>
              <p:nvPr/>
            </p:nvSpPr>
            <p:spPr bwMode="gray">
              <a:xfrm>
                <a:off x="1481" y="1806"/>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7" name="Freeform 107"/>
              <p:cNvSpPr>
                <a:spLocks/>
              </p:cNvSpPr>
              <p:nvPr/>
            </p:nvSpPr>
            <p:spPr bwMode="gray">
              <a:xfrm>
                <a:off x="1482" y="1797"/>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8" name="Freeform 108"/>
              <p:cNvSpPr>
                <a:spLocks/>
              </p:cNvSpPr>
              <p:nvPr/>
            </p:nvSpPr>
            <p:spPr bwMode="gray">
              <a:xfrm>
                <a:off x="1593" y="1826"/>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49" name="Freeform 109"/>
              <p:cNvSpPr>
                <a:spLocks/>
              </p:cNvSpPr>
              <p:nvPr/>
            </p:nvSpPr>
            <p:spPr bwMode="gray">
              <a:xfrm>
                <a:off x="1524" y="1656"/>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0" name="Freeform 110"/>
              <p:cNvSpPr>
                <a:spLocks/>
              </p:cNvSpPr>
              <p:nvPr/>
            </p:nvSpPr>
            <p:spPr bwMode="gray">
              <a:xfrm>
                <a:off x="1584" y="1647"/>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1" name="Freeform 111"/>
              <p:cNvSpPr>
                <a:spLocks/>
              </p:cNvSpPr>
              <p:nvPr/>
            </p:nvSpPr>
            <p:spPr bwMode="gray">
              <a:xfrm>
                <a:off x="1580" y="1656"/>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2" name="Freeform 112"/>
              <p:cNvSpPr>
                <a:spLocks/>
              </p:cNvSpPr>
              <p:nvPr/>
            </p:nvSpPr>
            <p:spPr bwMode="gray">
              <a:xfrm>
                <a:off x="1602" y="1654"/>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3" name="Freeform 113"/>
              <p:cNvSpPr>
                <a:spLocks/>
              </p:cNvSpPr>
              <p:nvPr/>
            </p:nvSpPr>
            <p:spPr bwMode="gray">
              <a:xfrm>
                <a:off x="1631" y="1678"/>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4" name="Freeform 114"/>
              <p:cNvSpPr>
                <a:spLocks/>
              </p:cNvSpPr>
              <p:nvPr/>
            </p:nvSpPr>
            <p:spPr bwMode="gray">
              <a:xfrm>
                <a:off x="1599" y="1851"/>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5" name="Freeform 115"/>
              <p:cNvSpPr>
                <a:spLocks/>
              </p:cNvSpPr>
              <p:nvPr/>
            </p:nvSpPr>
            <p:spPr bwMode="gray">
              <a:xfrm>
                <a:off x="1654" y="1858"/>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6" name="Freeform 116"/>
              <p:cNvSpPr>
                <a:spLocks/>
              </p:cNvSpPr>
              <p:nvPr/>
            </p:nvSpPr>
            <p:spPr bwMode="gray">
              <a:xfrm>
                <a:off x="1652" y="1885"/>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7" name="Freeform 117"/>
              <p:cNvSpPr>
                <a:spLocks/>
              </p:cNvSpPr>
              <p:nvPr/>
            </p:nvSpPr>
            <p:spPr bwMode="gray">
              <a:xfrm>
                <a:off x="1447" y="1826"/>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8" name="Freeform 118"/>
              <p:cNvSpPr>
                <a:spLocks/>
              </p:cNvSpPr>
              <p:nvPr/>
            </p:nvSpPr>
            <p:spPr bwMode="gray">
              <a:xfrm>
                <a:off x="1819" y="1794"/>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59" name="Freeform 119"/>
              <p:cNvSpPr>
                <a:spLocks/>
              </p:cNvSpPr>
              <p:nvPr/>
            </p:nvSpPr>
            <p:spPr bwMode="gray">
              <a:xfrm>
                <a:off x="1816" y="1810"/>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0" name="Freeform 120"/>
              <p:cNvSpPr>
                <a:spLocks/>
              </p:cNvSpPr>
              <p:nvPr/>
            </p:nvSpPr>
            <p:spPr bwMode="gray">
              <a:xfrm>
                <a:off x="1795" y="1784"/>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1" name="Freeform 121"/>
              <p:cNvSpPr>
                <a:spLocks/>
              </p:cNvSpPr>
              <p:nvPr/>
            </p:nvSpPr>
            <p:spPr bwMode="gray">
              <a:xfrm>
                <a:off x="1819" y="1880"/>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2" name="Freeform 122"/>
              <p:cNvSpPr>
                <a:spLocks/>
              </p:cNvSpPr>
              <p:nvPr/>
            </p:nvSpPr>
            <p:spPr bwMode="gray">
              <a:xfrm>
                <a:off x="1945" y="1891"/>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3" name="Freeform 123"/>
              <p:cNvSpPr>
                <a:spLocks/>
              </p:cNvSpPr>
              <p:nvPr/>
            </p:nvSpPr>
            <p:spPr bwMode="gray">
              <a:xfrm>
                <a:off x="1826" y="1672"/>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4" name="Freeform 124"/>
              <p:cNvSpPr>
                <a:spLocks/>
              </p:cNvSpPr>
              <p:nvPr/>
            </p:nvSpPr>
            <p:spPr bwMode="gray">
              <a:xfrm>
                <a:off x="1869" y="1507"/>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5" name="Freeform 125"/>
              <p:cNvSpPr>
                <a:spLocks/>
              </p:cNvSpPr>
              <p:nvPr/>
            </p:nvSpPr>
            <p:spPr bwMode="gray">
              <a:xfrm>
                <a:off x="1878" y="1665"/>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6" name="Freeform 126"/>
              <p:cNvSpPr>
                <a:spLocks/>
              </p:cNvSpPr>
              <p:nvPr/>
            </p:nvSpPr>
            <p:spPr bwMode="gray">
              <a:xfrm>
                <a:off x="1971" y="1594"/>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7" name="Freeform 127"/>
              <p:cNvSpPr>
                <a:spLocks/>
              </p:cNvSpPr>
              <p:nvPr/>
            </p:nvSpPr>
            <p:spPr bwMode="gray">
              <a:xfrm>
                <a:off x="1872" y="1553"/>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68" name="Oval 128"/>
              <p:cNvSpPr>
                <a:spLocks noChangeArrowheads="1"/>
              </p:cNvSpPr>
              <p:nvPr/>
            </p:nvSpPr>
            <p:spPr bwMode="gray">
              <a:xfrm>
                <a:off x="1888" y="1542"/>
                <a:ext cx="11" cy="11"/>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69" name="Oval 129"/>
              <p:cNvSpPr>
                <a:spLocks noChangeArrowheads="1"/>
              </p:cNvSpPr>
              <p:nvPr/>
            </p:nvSpPr>
            <p:spPr bwMode="gray">
              <a:xfrm>
                <a:off x="1911" y="1542"/>
                <a:ext cx="11" cy="16"/>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170" name="Freeform 130"/>
              <p:cNvSpPr>
                <a:spLocks/>
              </p:cNvSpPr>
              <p:nvPr/>
            </p:nvSpPr>
            <p:spPr bwMode="gray">
              <a:xfrm>
                <a:off x="1937" y="1590"/>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1" name="Freeform 131"/>
              <p:cNvSpPr>
                <a:spLocks/>
              </p:cNvSpPr>
              <p:nvPr/>
            </p:nvSpPr>
            <p:spPr bwMode="gray">
              <a:xfrm>
                <a:off x="1929" y="1602"/>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2" name="Freeform 132"/>
              <p:cNvSpPr>
                <a:spLocks/>
              </p:cNvSpPr>
              <p:nvPr/>
            </p:nvSpPr>
            <p:spPr bwMode="gray">
              <a:xfrm>
                <a:off x="1872" y="1593"/>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3" name="Freeform 133"/>
              <p:cNvSpPr>
                <a:spLocks/>
              </p:cNvSpPr>
              <p:nvPr/>
            </p:nvSpPr>
            <p:spPr bwMode="gray">
              <a:xfrm>
                <a:off x="1953" y="1634"/>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4" name="Freeform 134"/>
              <p:cNvSpPr>
                <a:spLocks/>
              </p:cNvSpPr>
              <p:nvPr/>
            </p:nvSpPr>
            <p:spPr bwMode="gray">
              <a:xfrm>
                <a:off x="1907" y="1665"/>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5" name="Freeform 135"/>
              <p:cNvSpPr>
                <a:spLocks/>
              </p:cNvSpPr>
              <p:nvPr/>
            </p:nvSpPr>
            <p:spPr bwMode="gray">
              <a:xfrm>
                <a:off x="1857" y="1671"/>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6" name="Freeform 136"/>
              <p:cNvSpPr>
                <a:spLocks/>
              </p:cNvSpPr>
              <p:nvPr/>
            </p:nvSpPr>
            <p:spPr bwMode="gray">
              <a:xfrm>
                <a:off x="1940" y="1750"/>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7" name="Freeform 137"/>
              <p:cNvSpPr>
                <a:spLocks/>
              </p:cNvSpPr>
              <p:nvPr/>
            </p:nvSpPr>
            <p:spPr bwMode="gray">
              <a:xfrm>
                <a:off x="1872" y="1496"/>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8" name="Freeform 138"/>
              <p:cNvSpPr>
                <a:spLocks/>
              </p:cNvSpPr>
              <p:nvPr/>
            </p:nvSpPr>
            <p:spPr bwMode="gray">
              <a:xfrm>
                <a:off x="1901" y="1681"/>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79" name="Freeform 139"/>
              <p:cNvSpPr>
                <a:spLocks/>
              </p:cNvSpPr>
              <p:nvPr/>
            </p:nvSpPr>
            <p:spPr bwMode="gray">
              <a:xfrm>
                <a:off x="1881" y="1711"/>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0" name="Freeform 140"/>
              <p:cNvSpPr>
                <a:spLocks/>
              </p:cNvSpPr>
              <p:nvPr/>
            </p:nvSpPr>
            <p:spPr bwMode="gray">
              <a:xfrm>
                <a:off x="1839" y="1750"/>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1" name="Freeform 141"/>
              <p:cNvSpPr>
                <a:spLocks/>
              </p:cNvSpPr>
              <p:nvPr/>
            </p:nvSpPr>
            <p:spPr bwMode="gray">
              <a:xfrm>
                <a:off x="1596" y="1909"/>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2" name="Freeform 142"/>
              <p:cNvSpPr>
                <a:spLocks/>
              </p:cNvSpPr>
              <p:nvPr/>
            </p:nvSpPr>
            <p:spPr bwMode="gray">
              <a:xfrm>
                <a:off x="1652" y="1708"/>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3" name="Freeform 143"/>
              <p:cNvSpPr>
                <a:spLocks/>
              </p:cNvSpPr>
              <p:nvPr/>
            </p:nvSpPr>
            <p:spPr bwMode="gray">
              <a:xfrm>
                <a:off x="1652" y="1738"/>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4" name="Freeform 144"/>
              <p:cNvSpPr>
                <a:spLocks/>
              </p:cNvSpPr>
              <p:nvPr/>
            </p:nvSpPr>
            <p:spPr bwMode="gray">
              <a:xfrm>
                <a:off x="1652" y="1758"/>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5" name="Freeform 145"/>
              <p:cNvSpPr>
                <a:spLocks/>
              </p:cNvSpPr>
              <p:nvPr/>
            </p:nvSpPr>
            <p:spPr bwMode="gray">
              <a:xfrm>
                <a:off x="1652" y="1781"/>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186" name="Group 146"/>
            <p:cNvGrpSpPr>
              <a:grpSpLocks/>
            </p:cNvGrpSpPr>
            <p:nvPr/>
          </p:nvGrpSpPr>
          <p:grpSpPr bwMode="auto">
            <a:xfrm>
              <a:off x="638" y="2381"/>
              <a:ext cx="584" cy="430"/>
              <a:chOff x="638" y="2381"/>
              <a:chExt cx="584" cy="430"/>
            </a:xfrm>
          </p:grpSpPr>
          <p:sp>
            <p:nvSpPr>
              <p:cNvPr id="983187" name="Freeform 147"/>
              <p:cNvSpPr>
                <a:spLocks/>
              </p:cNvSpPr>
              <p:nvPr/>
            </p:nvSpPr>
            <p:spPr bwMode="gray">
              <a:xfrm>
                <a:off x="662" y="2700"/>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8" name="Freeform 148"/>
              <p:cNvSpPr>
                <a:spLocks/>
              </p:cNvSpPr>
              <p:nvPr/>
            </p:nvSpPr>
            <p:spPr bwMode="gray">
              <a:xfrm>
                <a:off x="1052" y="2502"/>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89" name="Freeform 149"/>
              <p:cNvSpPr>
                <a:spLocks/>
              </p:cNvSpPr>
              <p:nvPr/>
            </p:nvSpPr>
            <p:spPr bwMode="gray">
              <a:xfrm>
                <a:off x="1051" y="2642"/>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0" name="Freeform 150"/>
              <p:cNvSpPr>
                <a:spLocks/>
              </p:cNvSpPr>
              <p:nvPr/>
            </p:nvSpPr>
            <p:spPr bwMode="gray">
              <a:xfrm>
                <a:off x="859" y="2631"/>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1" name="Freeform 151"/>
              <p:cNvSpPr>
                <a:spLocks/>
              </p:cNvSpPr>
              <p:nvPr/>
            </p:nvSpPr>
            <p:spPr bwMode="gray">
              <a:xfrm>
                <a:off x="857" y="2662"/>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2" name="Freeform 152"/>
              <p:cNvSpPr>
                <a:spLocks/>
              </p:cNvSpPr>
              <p:nvPr/>
            </p:nvSpPr>
            <p:spPr bwMode="gray">
              <a:xfrm>
                <a:off x="1087" y="2504"/>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3" name="Freeform 153"/>
              <p:cNvSpPr>
                <a:spLocks/>
              </p:cNvSpPr>
              <p:nvPr/>
            </p:nvSpPr>
            <p:spPr bwMode="gray">
              <a:xfrm>
                <a:off x="886" y="2493"/>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4" name="Freeform 154"/>
              <p:cNvSpPr>
                <a:spLocks/>
              </p:cNvSpPr>
              <p:nvPr/>
            </p:nvSpPr>
            <p:spPr bwMode="gray">
              <a:xfrm>
                <a:off x="1051" y="2504"/>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5" name="Freeform 155"/>
              <p:cNvSpPr>
                <a:spLocks/>
              </p:cNvSpPr>
              <p:nvPr/>
            </p:nvSpPr>
            <p:spPr bwMode="gray">
              <a:xfrm>
                <a:off x="886" y="2502"/>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6" name="Freeform 156"/>
              <p:cNvSpPr>
                <a:spLocks/>
              </p:cNvSpPr>
              <p:nvPr/>
            </p:nvSpPr>
            <p:spPr bwMode="gray">
              <a:xfrm>
                <a:off x="907" y="2518"/>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7" name="Freeform 157"/>
              <p:cNvSpPr>
                <a:spLocks/>
              </p:cNvSpPr>
              <p:nvPr/>
            </p:nvSpPr>
            <p:spPr bwMode="gray">
              <a:xfrm>
                <a:off x="802" y="2682"/>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8" name="Freeform 158"/>
              <p:cNvSpPr>
                <a:spLocks/>
              </p:cNvSpPr>
              <p:nvPr/>
            </p:nvSpPr>
            <p:spPr bwMode="gray">
              <a:xfrm>
                <a:off x="861" y="2692"/>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199" name="Freeform 159"/>
              <p:cNvSpPr>
                <a:spLocks/>
              </p:cNvSpPr>
              <p:nvPr/>
            </p:nvSpPr>
            <p:spPr bwMode="gray">
              <a:xfrm>
                <a:off x="855" y="2715"/>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0" name="Freeform 160"/>
              <p:cNvSpPr>
                <a:spLocks/>
              </p:cNvSpPr>
              <p:nvPr/>
            </p:nvSpPr>
            <p:spPr bwMode="gray">
              <a:xfrm>
                <a:off x="1188" y="2662"/>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1" name="Freeform 161"/>
              <p:cNvSpPr>
                <a:spLocks/>
              </p:cNvSpPr>
              <p:nvPr/>
            </p:nvSpPr>
            <p:spPr bwMode="gray">
              <a:xfrm>
                <a:off x="813" y="2629"/>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2" name="Freeform 162"/>
              <p:cNvSpPr>
                <a:spLocks/>
              </p:cNvSpPr>
              <p:nvPr/>
            </p:nvSpPr>
            <p:spPr bwMode="gray">
              <a:xfrm>
                <a:off x="820" y="2645"/>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3" name="Freeform 163"/>
              <p:cNvSpPr>
                <a:spLocks/>
              </p:cNvSpPr>
              <p:nvPr/>
            </p:nvSpPr>
            <p:spPr bwMode="gray">
              <a:xfrm>
                <a:off x="864" y="2621"/>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4" name="Freeform 164"/>
              <p:cNvSpPr>
                <a:spLocks/>
              </p:cNvSpPr>
              <p:nvPr/>
            </p:nvSpPr>
            <p:spPr bwMode="gray">
              <a:xfrm>
                <a:off x="654" y="2381"/>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5" name="Freeform 165"/>
              <p:cNvSpPr>
                <a:spLocks/>
              </p:cNvSpPr>
              <p:nvPr/>
            </p:nvSpPr>
            <p:spPr bwMode="gray">
              <a:xfrm>
                <a:off x="668" y="2390"/>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6" name="Freeform 166"/>
              <p:cNvSpPr>
                <a:spLocks/>
              </p:cNvSpPr>
              <p:nvPr/>
            </p:nvSpPr>
            <p:spPr bwMode="gray">
              <a:xfrm>
                <a:off x="725" y="2438"/>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7" name="Freeform 167"/>
              <p:cNvSpPr>
                <a:spLocks/>
              </p:cNvSpPr>
              <p:nvPr/>
            </p:nvSpPr>
            <p:spPr bwMode="gray">
              <a:xfrm>
                <a:off x="685" y="2386"/>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8" name="Freeform 168"/>
              <p:cNvSpPr>
                <a:spLocks/>
              </p:cNvSpPr>
              <p:nvPr/>
            </p:nvSpPr>
            <p:spPr bwMode="gray">
              <a:xfrm>
                <a:off x="708" y="2480"/>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09" name="Oval 169"/>
              <p:cNvSpPr>
                <a:spLocks noChangeArrowheads="1"/>
              </p:cNvSpPr>
              <p:nvPr/>
            </p:nvSpPr>
            <p:spPr bwMode="gray">
              <a:xfrm>
                <a:off x="741" y="2436"/>
                <a:ext cx="10" cy="5"/>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210" name="Oval 170"/>
              <p:cNvSpPr>
                <a:spLocks noChangeArrowheads="1"/>
              </p:cNvSpPr>
              <p:nvPr/>
            </p:nvSpPr>
            <p:spPr bwMode="gray">
              <a:xfrm>
                <a:off x="719" y="2438"/>
                <a:ext cx="8" cy="8"/>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211" name="Freeform 171"/>
              <p:cNvSpPr>
                <a:spLocks/>
              </p:cNvSpPr>
              <p:nvPr/>
            </p:nvSpPr>
            <p:spPr bwMode="gray">
              <a:xfrm>
                <a:off x="638" y="2547"/>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2" name="Freeform 172"/>
              <p:cNvSpPr>
                <a:spLocks/>
              </p:cNvSpPr>
              <p:nvPr/>
            </p:nvSpPr>
            <p:spPr bwMode="gray">
              <a:xfrm>
                <a:off x="684" y="2539"/>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3" name="Freeform 173"/>
              <p:cNvSpPr>
                <a:spLocks/>
              </p:cNvSpPr>
              <p:nvPr/>
            </p:nvSpPr>
            <p:spPr bwMode="gray">
              <a:xfrm>
                <a:off x="666" y="2614"/>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4" name="Freeform 174"/>
              <p:cNvSpPr>
                <a:spLocks/>
              </p:cNvSpPr>
              <p:nvPr/>
            </p:nvSpPr>
            <p:spPr bwMode="gray">
              <a:xfrm>
                <a:off x="719" y="2745"/>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5" name="Freeform 175"/>
              <p:cNvSpPr>
                <a:spLocks/>
              </p:cNvSpPr>
              <p:nvPr/>
            </p:nvSpPr>
            <p:spPr bwMode="gray">
              <a:xfrm>
                <a:off x="811" y="2593"/>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6" name="Freeform 176"/>
              <p:cNvSpPr>
                <a:spLocks/>
              </p:cNvSpPr>
              <p:nvPr/>
            </p:nvSpPr>
            <p:spPr bwMode="gray">
              <a:xfrm>
                <a:off x="772" y="2732"/>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7" name="Freeform 177"/>
              <p:cNvSpPr>
                <a:spLocks/>
              </p:cNvSpPr>
              <p:nvPr/>
            </p:nvSpPr>
            <p:spPr bwMode="gray">
              <a:xfrm>
                <a:off x="1012" y="2745"/>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18" name="Line 178"/>
              <p:cNvSpPr>
                <a:spLocks noChangeShapeType="1"/>
              </p:cNvSpPr>
              <p:nvPr/>
            </p:nvSpPr>
            <p:spPr bwMode="gray">
              <a:xfrm flipH="1">
                <a:off x="664" y="2754"/>
                <a:ext cx="4" cy="4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219" name="Line 179"/>
              <p:cNvSpPr>
                <a:spLocks noChangeShapeType="1"/>
              </p:cNvSpPr>
              <p:nvPr/>
            </p:nvSpPr>
            <p:spPr bwMode="gray">
              <a:xfrm>
                <a:off x="839" y="2759"/>
                <a:ext cx="0" cy="4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220" name="Freeform 180"/>
              <p:cNvSpPr>
                <a:spLocks/>
              </p:cNvSpPr>
              <p:nvPr/>
            </p:nvSpPr>
            <p:spPr bwMode="gray">
              <a:xfrm>
                <a:off x="929" y="2545"/>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21" name="Freeform 181"/>
              <p:cNvSpPr>
                <a:spLocks/>
              </p:cNvSpPr>
              <p:nvPr/>
            </p:nvSpPr>
            <p:spPr bwMode="gray">
              <a:xfrm>
                <a:off x="929" y="2576"/>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22" name="Freeform 182"/>
              <p:cNvSpPr>
                <a:spLocks/>
              </p:cNvSpPr>
              <p:nvPr/>
            </p:nvSpPr>
            <p:spPr bwMode="gray">
              <a:xfrm>
                <a:off x="929" y="2599"/>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223" name="Freeform 183"/>
              <p:cNvSpPr>
                <a:spLocks/>
              </p:cNvSpPr>
              <p:nvPr/>
            </p:nvSpPr>
            <p:spPr bwMode="gray">
              <a:xfrm>
                <a:off x="929" y="2621"/>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983226" name="Rectangle 186"/>
          <p:cNvSpPr>
            <a:spLocks noGrp="1" noChangeArrowheads="1"/>
          </p:cNvSpPr>
          <p:nvPr>
            <p:ph type="title"/>
          </p:nvPr>
        </p:nvSpPr>
        <p:spPr>
          <a:xfrm>
            <a:off x="80337" y="269875"/>
            <a:ext cx="9059863" cy="782638"/>
          </a:xfrm>
        </p:spPr>
        <p:txBody>
          <a:bodyPr/>
          <a:lstStyle/>
          <a:p>
            <a:pPr algn="ctr"/>
            <a:r>
              <a:rPr lang="ja-JP" altLang="en-US" sz="7200" dirty="0" smtClean="0">
                <a:effectLst/>
                <a:latin typeface="Times New Roman" panose="02020603050405020304" pitchFamily="18" charset="0"/>
                <a:ea typeface="HGP創英角ﾎﾟｯﾌﾟ体" panose="040B0A00000000000000" pitchFamily="50" charset="-128"/>
              </a:rPr>
              <a:t>「ミーム論と</a:t>
            </a:r>
            <a:r>
              <a:rPr lang="en-US" altLang="ja-JP" sz="7200" dirty="0" smtClean="0">
                <a:effectLst/>
                <a:latin typeface="Times New Roman" panose="02020603050405020304" pitchFamily="18" charset="0"/>
                <a:ea typeface="HGP創英角ﾎﾟｯﾌﾟ体" panose="040B0A00000000000000" pitchFamily="50" charset="-128"/>
              </a:rPr>
              <a:t>IT</a:t>
            </a:r>
            <a:r>
              <a:rPr lang="ja-JP" altLang="en-US" sz="7200" dirty="0" smtClean="0">
                <a:effectLst/>
                <a:latin typeface="Times New Roman" panose="02020603050405020304" pitchFamily="18" charset="0"/>
                <a:ea typeface="HGP創英角ﾎﾟｯﾌﾟ体" panose="040B0A00000000000000" pitchFamily="50" charset="-128"/>
              </a:rPr>
              <a:t>化」</a:t>
            </a:r>
            <a:endParaRPr lang="ja-JP" altLang="en-US" sz="7200" dirty="0">
              <a:effectLst/>
              <a:latin typeface="Times New Roman" panose="02020603050405020304" pitchFamily="18" charset="0"/>
              <a:ea typeface="HGP創英角ﾎﾟｯﾌﾟ体" panose="040B0A00000000000000" pitchFamily="50" charset="-128"/>
            </a:endParaRPr>
          </a:p>
        </p:txBody>
      </p:sp>
      <p:sp>
        <p:nvSpPr>
          <p:cNvPr id="983229" name="Text Box 189"/>
          <p:cNvSpPr txBox="1">
            <a:spLocks noChangeArrowheads="1"/>
          </p:cNvSpPr>
          <p:nvPr/>
        </p:nvSpPr>
        <p:spPr bwMode="auto">
          <a:xfrm>
            <a:off x="1238250" y="1412875"/>
            <a:ext cx="6429375" cy="585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600" dirty="0">
                <a:latin typeface="HGP明朝E" panose="02020900000000000000" pitchFamily="18" charset="-128"/>
                <a:ea typeface="HGP明朝E" panose="02020900000000000000" pitchFamily="18" charset="-128"/>
              </a:rPr>
              <a:t>ミームを鍛える</a:t>
            </a:r>
            <a:r>
              <a:rPr lang="en-US" altLang="ja-JP" sz="3600" dirty="0">
                <a:latin typeface="HGP明朝E" panose="02020900000000000000" pitchFamily="18" charset="-128"/>
                <a:ea typeface="HGP明朝E" panose="02020900000000000000" pitchFamily="18" charset="-128"/>
              </a:rPr>
              <a:t>IT</a:t>
            </a:r>
            <a:r>
              <a:rPr lang="ja-JP" altLang="en-US" sz="3600" dirty="0">
                <a:latin typeface="HGP明朝E" panose="02020900000000000000" pitchFamily="18" charset="-128"/>
                <a:ea typeface="HGP明朝E" panose="02020900000000000000" pitchFamily="18" charset="-128"/>
              </a:rPr>
              <a:t>化</a:t>
            </a:r>
          </a:p>
        </p:txBody>
      </p:sp>
      <p:sp>
        <p:nvSpPr>
          <p:cNvPr id="983230" name="Text Box 190"/>
          <p:cNvSpPr txBox="1">
            <a:spLocks noChangeArrowheads="1"/>
          </p:cNvSpPr>
          <p:nvPr/>
        </p:nvSpPr>
        <p:spPr bwMode="auto">
          <a:xfrm>
            <a:off x="452438" y="5829300"/>
            <a:ext cx="3263900"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ja-JP" sz="2400" dirty="0" smtClean="0"/>
              <a:t>2015</a:t>
            </a:r>
            <a:r>
              <a:rPr lang="ja-JP" altLang="en-US" sz="2400" dirty="0" smtClean="0"/>
              <a:t>年</a:t>
            </a:r>
            <a:r>
              <a:rPr lang="en-US" altLang="ja-JP" sz="2400" dirty="0" smtClean="0"/>
              <a:t>12</a:t>
            </a:r>
            <a:r>
              <a:rPr lang="ja-JP" altLang="en-US" sz="2400" dirty="0" smtClean="0"/>
              <a:t>月吉日</a:t>
            </a:r>
            <a:endParaRPr lang="ja-JP" altLang="en-US" sz="2400" dirty="0"/>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83226"/>
                                        </p:tgtEl>
                                        <p:attrNameLst>
                                          <p:attrName>style.visibility</p:attrName>
                                        </p:attrNameLst>
                                      </p:cBhvr>
                                      <p:to>
                                        <p:strVal val="visible"/>
                                      </p:to>
                                    </p:set>
                                    <p:anim from="(-#ppt_w/2)" to="(#ppt_x)" calcmode="lin" valueType="num">
                                      <p:cBhvr>
                                        <p:cTn id="7" dur="600" fill="hold">
                                          <p:stCondLst>
                                            <p:cond delay="0"/>
                                          </p:stCondLst>
                                        </p:cTn>
                                        <p:tgtEl>
                                          <p:spTgt spid="983226"/>
                                        </p:tgtEl>
                                        <p:attrNameLst>
                                          <p:attrName>ppt_x</p:attrName>
                                        </p:attrNameLst>
                                      </p:cBhvr>
                                    </p:anim>
                                    <p:anim from="0" to="-1.0" calcmode="lin" valueType="num">
                                      <p:cBhvr>
                                        <p:cTn id="8" dur="200" decel="50000" autoRev="1" fill="hold">
                                          <p:stCondLst>
                                            <p:cond delay="600"/>
                                          </p:stCondLst>
                                        </p:cTn>
                                        <p:tgtEl>
                                          <p:spTgt spid="983226"/>
                                        </p:tgtEl>
                                        <p:attrNameLst>
                                          <p:attrName>xshear</p:attrName>
                                        </p:attrNameLst>
                                      </p:cBhvr>
                                    </p:anim>
                                    <p:animScale>
                                      <p:cBhvr>
                                        <p:cTn id="9" dur="200" decel="100000" autoRev="1" fill="hold">
                                          <p:stCondLst>
                                            <p:cond delay="600"/>
                                          </p:stCondLst>
                                        </p:cTn>
                                        <p:tgtEl>
                                          <p:spTgt spid="983226"/>
                                        </p:tgtEl>
                                      </p:cBhvr>
                                      <p:from x="100000" y="100000"/>
                                      <p:to x="80000" y="100000"/>
                                    </p:animScale>
                                    <p:anim by="(#ppt_h/3+#ppt_w*0.1)" calcmode="lin" valueType="num">
                                      <p:cBhvr additive="sum">
                                        <p:cTn id="10" dur="200" decel="100000" autoRev="1" fill="hold">
                                          <p:stCondLst>
                                            <p:cond delay="600"/>
                                          </p:stCondLst>
                                        </p:cTn>
                                        <p:tgtEl>
                                          <p:spTgt spid="983226"/>
                                        </p:tgtEl>
                                        <p:attrNameLst>
                                          <p:attrName>ppt_x</p:attrName>
                                        </p:attrNameLst>
                                      </p:cBhvr>
                                    </p:anim>
                                  </p:childTnLst>
                                </p:cTn>
                              </p:par>
                              <p:par>
                                <p:cTn id="11" presetID="23" presetClass="entr" presetSubtype="16" fill="hold" grpId="1" nodeType="withEffect">
                                  <p:stCondLst>
                                    <p:cond delay="0"/>
                                  </p:stCondLst>
                                  <p:iterate type="lt">
                                    <p:tmPct val="0"/>
                                  </p:iterate>
                                  <p:childTnLst>
                                    <p:set>
                                      <p:cBhvr>
                                        <p:cTn id="12" dur="1" fill="hold">
                                          <p:stCondLst>
                                            <p:cond delay="0"/>
                                          </p:stCondLst>
                                        </p:cTn>
                                        <p:tgtEl>
                                          <p:spTgt spid="983229"/>
                                        </p:tgtEl>
                                        <p:attrNameLst>
                                          <p:attrName>style.visibility</p:attrName>
                                        </p:attrNameLst>
                                      </p:cBhvr>
                                      <p:to>
                                        <p:strVal val="visible"/>
                                      </p:to>
                                    </p:set>
                                    <p:anim calcmode="lin" valueType="num">
                                      <p:cBhvr>
                                        <p:cTn id="13" dur="500" fill="hold"/>
                                        <p:tgtEl>
                                          <p:spTgt spid="983229"/>
                                        </p:tgtEl>
                                        <p:attrNameLst>
                                          <p:attrName>ppt_w</p:attrName>
                                        </p:attrNameLst>
                                      </p:cBhvr>
                                      <p:tavLst>
                                        <p:tav tm="0">
                                          <p:val>
                                            <p:fltVal val="0"/>
                                          </p:val>
                                        </p:tav>
                                        <p:tav tm="100000">
                                          <p:val>
                                            <p:strVal val="#ppt_w"/>
                                          </p:val>
                                        </p:tav>
                                      </p:tavLst>
                                    </p:anim>
                                    <p:anim calcmode="lin" valueType="num">
                                      <p:cBhvr>
                                        <p:cTn id="14" dur="500" fill="hold"/>
                                        <p:tgtEl>
                                          <p:spTgt spid="983229"/>
                                        </p:tgtEl>
                                        <p:attrNameLst>
                                          <p:attrName>ppt_h</p:attrName>
                                        </p:attrNameLst>
                                      </p:cBhvr>
                                      <p:tavLst>
                                        <p:tav tm="0">
                                          <p:val>
                                            <p:fltVal val="0"/>
                                          </p:val>
                                        </p:tav>
                                        <p:tav tm="100000">
                                          <p:val>
                                            <p:strVal val="#ppt_h"/>
                                          </p:val>
                                        </p:tav>
                                      </p:tavLst>
                                    </p:anim>
                                  </p:childTnLst>
                                </p:cTn>
                              </p:par>
                              <p:par>
                                <p:cTn id="15" presetID="0" presetClass="path" presetSubtype="0" accel="50000" decel="50000" fill="hold" grpId="0" nodeType="withEffect">
                                  <p:stCondLst>
                                    <p:cond delay="0"/>
                                  </p:stCondLst>
                                  <p:iterate type="lt">
                                    <p:tmPct val="0"/>
                                  </p:iterate>
                                  <p:childTnLst>
                                    <p:animMotion origin="layout" path="M 0.25 0.33295 L 8.33333E-7 -3.52601E-6 " pathEditMode="relative" ptsTypes="AA">
                                      <p:cBhvr>
                                        <p:cTn id="16" dur="2000" fill="hold"/>
                                        <p:tgtEl>
                                          <p:spTgt spid="983229"/>
                                        </p:tgtEl>
                                        <p:attrNameLst>
                                          <p:attrName>ppt_x</p:attrName>
                                          <p:attrName>ppt_y</p:attrName>
                                        </p:attrNameLst>
                                      </p:cBhvr>
                                    </p:animMotion>
                                  </p:childTnLst>
                                </p:cTn>
                              </p:par>
                              <p:par>
                                <p:cTn id="17" presetID="26" presetClass="entr" presetSubtype="0" fill="hold" nodeType="withEffect">
                                  <p:stCondLst>
                                    <p:cond delay="0"/>
                                  </p:stCondLst>
                                  <p:childTnLst>
                                    <p:set>
                                      <p:cBhvr>
                                        <p:cTn id="18" dur="1" fill="hold">
                                          <p:stCondLst>
                                            <p:cond delay="0"/>
                                          </p:stCondLst>
                                        </p:cTn>
                                        <p:tgtEl>
                                          <p:spTgt spid="983043"/>
                                        </p:tgtEl>
                                        <p:attrNameLst>
                                          <p:attrName>style.visibility</p:attrName>
                                        </p:attrNameLst>
                                      </p:cBhvr>
                                      <p:to>
                                        <p:strVal val="visible"/>
                                      </p:to>
                                    </p:set>
                                    <p:animEffect transition="in" filter="wipe(down)">
                                      <p:cBhvr>
                                        <p:cTn id="19" dur="580">
                                          <p:stCondLst>
                                            <p:cond delay="0"/>
                                          </p:stCondLst>
                                        </p:cTn>
                                        <p:tgtEl>
                                          <p:spTgt spid="983043"/>
                                        </p:tgtEl>
                                      </p:cBhvr>
                                    </p:animEffect>
                                    <p:anim calcmode="lin" valueType="num">
                                      <p:cBhvr>
                                        <p:cTn id="20" dur="1822" tmFilter="0,0; 0.14,0.36; 0.43,0.73; 0.71,0.91; 1.0,1.0">
                                          <p:stCondLst>
                                            <p:cond delay="0"/>
                                          </p:stCondLst>
                                        </p:cTn>
                                        <p:tgtEl>
                                          <p:spTgt spid="98304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8304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8304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8304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83043"/>
                                        </p:tgtEl>
                                        <p:attrNameLst>
                                          <p:attrName>ppt_y</p:attrName>
                                        </p:attrNameLst>
                                      </p:cBhvr>
                                      <p:tavLst>
                                        <p:tav tm="0" fmla="#ppt_y-sin(pi*$)/81">
                                          <p:val>
                                            <p:fltVal val="0"/>
                                          </p:val>
                                        </p:tav>
                                        <p:tav tm="100000">
                                          <p:val>
                                            <p:fltVal val="1"/>
                                          </p:val>
                                        </p:tav>
                                      </p:tavLst>
                                    </p:anim>
                                    <p:animScale>
                                      <p:cBhvr>
                                        <p:cTn id="25" dur="26">
                                          <p:stCondLst>
                                            <p:cond delay="650"/>
                                          </p:stCondLst>
                                        </p:cTn>
                                        <p:tgtEl>
                                          <p:spTgt spid="983043"/>
                                        </p:tgtEl>
                                      </p:cBhvr>
                                      <p:to x="100000" y="60000"/>
                                    </p:animScale>
                                    <p:animScale>
                                      <p:cBhvr>
                                        <p:cTn id="26" dur="166" decel="50000">
                                          <p:stCondLst>
                                            <p:cond delay="676"/>
                                          </p:stCondLst>
                                        </p:cTn>
                                        <p:tgtEl>
                                          <p:spTgt spid="983043"/>
                                        </p:tgtEl>
                                      </p:cBhvr>
                                      <p:to x="100000" y="100000"/>
                                    </p:animScale>
                                    <p:animScale>
                                      <p:cBhvr>
                                        <p:cTn id="27" dur="26">
                                          <p:stCondLst>
                                            <p:cond delay="1312"/>
                                          </p:stCondLst>
                                        </p:cTn>
                                        <p:tgtEl>
                                          <p:spTgt spid="983043"/>
                                        </p:tgtEl>
                                      </p:cBhvr>
                                      <p:to x="100000" y="80000"/>
                                    </p:animScale>
                                    <p:animScale>
                                      <p:cBhvr>
                                        <p:cTn id="28" dur="166" decel="50000">
                                          <p:stCondLst>
                                            <p:cond delay="1338"/>
                                          </p:stCondLst>
                                        </p:cTn>
                                        <p:tgtEl>
                                          <p:spTgt spid="983043"/>
                                        </p:tgtEl>
                                      </p:cBhvr>
                                      <p:to x="100000" y="100000"/>
                                    </p:animScale>
                                    <p:animScale>
                                      <p:cBhvr>
                                        <p:cTn id="29" dur="26">
                                          <p:stCondLst>
                                            <p:cond delay="1642"/>
                                          </p:stCondLst>
                                        </p:cTn>
                                        <p:tgtEl>
                                          <p:spTgt spid="983043"/>
                                        </p:tgtEl>
                                      </p:cBhvr>
                                      <p:to x="100000" y="90000"/>
                                    </p:animScale>
                                    <p:animScale>
                                      <p:cBhvr>
                                        <p:cTn id="30" dur="166" decel="50000">
                                          <p:stCondLst>
                                            <p:cond delay="1668"/>
                                          </p:stCondLst>
                                        </p:cTn>
                                        <p:tgtEl>
                                          <p:spTgt spid="983043"/>
                                        </p:tgtEl>
                                      </p:cBhvr>
                                      <p:to x="100000" y="100000"/>
                                    </p:animScale>
                                    <p:animScale>
                                      <p:cBhvr>
                                        <p:cTn id="31" dur="26">
                                          <p:stCondLst>
                                            <p:cond delay="1808"/>
                                          </p:stCondLst>
                                        </p:cTn>
                                        <p:tgtEl>
                                          <p:spTgt spid="983043"/>
                                        </p:tgtEl>
                                      </p:cBhvr>
                                      <p:to x="100000" y="95000"/>
                                    </p:animScale>
                                    <p:animScale>
                                      <p:cBhvr>
                                        <p:cTn id="32" dur="166" decel="50000">
                                          <p:stCondLst>
                                            <p:cond delay="1834"/>
                                          </p:stCondLst>
                                        </p:cTn>
                                        <p:tgtEl>
                                          <p:spTgt spid="983043"/>
                                        </p:tgtEl>
                                      </p:cBhvr>
                                      <p:to x="100000" y="100000"/>
                                    </p:animScale>
                                  </p:childTnLst>
                                </p:cTn>
                              </p:par>
                              <p:par>
                                <p:cTn id="33" presetID="23" presetClass="entr" presetSubtype="16" fill="hold" grpId="1" nodeType="withEffect">
                                  <p:stCondLst>
                                    <p:cond delay="0"/>
                                  </p:stCondLst>
                                  <p:iterate type="lt">
                                    <p:tmPct val="0"/>
                                  </p:iterate>
                                  <p:childTnLst>
                                    <p:set>
                                      <p:cBhvr>
                                        <p:cTn id="34" dur="1" fill="hold">
                                          <p:stCondLst>
                                            <p:cond delay="0"/>
                                          </p:stCondLst>
                                        </p:cTn>
                                        <p:tgtEl>
                                          <p:spTgt spid="983230"/>
                                        </p:tgtEl>
                                        <p:attrNameLst>
                                          <p:attrName>style.visibility</p:attrName>
                                        </p:attrNameLst>
                                      </p:cBhvr>
                                      <p:to>
                                        <p:strVal val="visible"/>
                                      </p:to>
                                    </p:set>
                                    <p:anim calcmode="lin" valueType="num">
                                      <p:cBhvr>
                                        <p:cTn id="35" dur="500" fill="hold"/>
                                        <p:tgtEl>
                                          <p:spTgt spid="983230"/>
                                        </p:tgtEl>
                                        <p:attrNameLst>
                                          <p:attrName>ppt_w</p:attrName>
                                        </p:attrNameLst>
                                      </p:cBhvr>
                                      <p:tavLst>
                                        <p:tav tm="0">
                                          <p:val>
                                            <p:fltVal val="0"/>
                                          </p:val>
                                        </p:tav>
                                        <p:tav tm="100000">
                                          <p:val>
                                            <p:strVal val="#ppt_w"/>
                                          </p:val>
                                        </p:tav>
                                      </p:tavLst>
                                    </p:anim>
                                    <p:anim calcmode="lin" valueType="num">
                                      <p:cBhvr>
                                        <p:cTn id="36" dur="500" fill="hold"/>
                                        <p:tgtEl>
                                          <p:spTgt spid="983230"/>
                                        </p:tgtEl>
                                        <p:attrNameLst>
                                          <p:attrName>ppt_h</p:attrName>
                                        </p:attrNameLst>
                                      </p:cBhvr>
                                      <p:tavLst>
                                        <p:tav tm="0">
                                          <p:val>
                                            <p:fltVal val="0"/>
                                          </p:val>
                                        </p:tav>
                                        <p:tav tm="100000">
                                          <p:val>
                                            <p:strVal val="#ppt_h"/>
                                          </p:val>
                                        </p:tav>
                                      </p:tavLst>
                                    </p:anim>
                                  </p:childTnLst>
                                </p:cTn>
                              </p:par>
                              <p:par>
                                <p:cTn id="37" presetID="0" presetClass="path" presetSubtype="0" accel="50000" decel="50000" fill="hold" grpId="0" nodeType="withEffect">
                                  <p:stCondLst>
                                    <p:cond delay="0"/>
                                  </p:stCondLst>
                                  <p:iterate type="lt">
                                    <p:tmPct val="0"/>
                                  </p:iterate>
                                  <p:childTnLst>
                                    <p:animMotion origin="layout" path="M 0.25 0.33295 L 8.33333E-7 -3.52601E-6 " pathEditMode="relative" ptsTypes="AA">
                                      <p:cBhvr>
                                        <p:cTn id="38" dur="2000" fill="hold"/>
                                        <p:tgtEl>
                                          <p:spTgt spid="9832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26" grpId="0"/>
      <p:bldP spid="983229" grpId="0"/>
      <p:bldP spid="983229" grpId="1"/>
      <p:bldP spid="983230" grpId="0"/>
      <p:bldP spid="98323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2594"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現実は</a:t>
            </a:r>
          </a:p>
        </p:txBody>
      </p:sp>
      <p:sp>
        <p:nvSpPr>
          <p:cNvPr id="5102595" name="Rectangle 3"/>
          <p:cNvSpPr>
            <a:spLocks noChangeArrowheads="1"/>
          </p:cNvSpPr>
          <p:nvPr/>
        </p:nvSpPr>
        <p:spPr bwMode="auto">
          <a:xfrm>
            <a:off x="755650" y="1890713"/>
            <a:ext cx="7559675" cy="228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7200">
                <a:latin typeface="HGP創英角ﾎﾟｯﾌﾟ体" panose="040B0A00000000000000" pitchFamily="50" charset="-128"/>
                <a:ea typeface="HGP創英角ﾎﾟｯﾌﾟ体" panose="040B0A00000000000000" pitchFamily="50" charset="-128"/>
              </a:rPr>
              <a:t>現実はクラスターでは説明できない</a:t>
            </a:r>
          </a:p>
        </p:txBody>
      </p:sp>
      <p:pic>
        <p:nvPicPr>
          <p:cNvPr id="5102596"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092950" y="4176713"/>
            <a:ext cx="2117725" cy="2708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02595"/>
                                        </p:tgtEl>
                                        <p:attrNameLst>
                                          <p:attrName>style.visibility</p:attrName>
                                        </p:attrNameLst>
                                      </p:cBhvr>
                                      <p:to>
                                        <p:strVal val="visible"/>
                                      </p:to>
                                    </p:set>
                                    <p:anim calcmode="lin" valueType="num">
                                      <p:cBhvr>
                                        <p:cTn id="7" dur="500" fill="hold"/>
                                        <p:tgtEl>
                                          <p:spTgt spid="510259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02595"/>
                                        </p:tgtEl>
                                        <p:attrNameLst>
                                          <p:attrName>ppt_y</p:attrName>
                                        </p:attrNameLst>
                                      </p:cBhvr>
                                      <p:tavLst>
                                        <p:tav tm="0">
                                          <p:val>
                                            <p:strVal val="#ppt_y"/>
                                          </p:val>
                                        </p:tav>
                                        <p:tav tm="100000">
                                          <p:val>
                                            <p:strVal val="#ppt_y"/>
                                          </p:val>
                                        </p:tav>
                                      </p:tavLst>
                                    </p:anim>
                                    <p:anim calcmode="lin" valueType="num">
                                      <p:cBhvr>
                                        <p:cTn id="9" dur="500" fill="hold"/>
                                        <p:tgtEl>
                                          <p:spTgt spid="510259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0259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02595"/>
                                        </p:tgtEl>
                                      </p:cBhvr>
                                    </p:animEffect>
                                  </p:childTnLst>
                                </p:cTn>
                              </p:par>
                              <p:par>
                                <p:cTn id="12" presetID="26" presetClass="entr" presetSubtype="0" fill="hold" nodeType="withEffect">
                                  <p:stCondLst>
                                    <p:cond delay="0"/>
                                  </p:stCondLst>
                                  <p:childTnLst>
                                    <p:set>
                                      <p:cBhvr>
                                        <p:cTn id="13" dur="1" fill="hold">
                                          <p:stCondLst>
                                            <p:cond delay="0"/>
                                          </p:stCondLst>
                                        </p:cTn>
                                        <p:tgtEl>
                                          <p:spTgt spid="5102596"/>
                                        </p:tgtEl>
                                        <p:attrNameLst>
                                          <p:attrName>style.visibility</p:attrName>
                                        </p:attrNameLst>
                                      </p:cBhvr>
                                      <p:to>
                                        <p:strVal val="visible"/>
                                      </p:to>
                                    </p:set>
                                    <p:animEffect transition="in" filter="wipe(down)">
                                      <p:cBhvr>
                                        <p:cTn id="14" dur="580">
                                          <p:stCondLst>
                                            <p:cond delay="0"/>
                                          </p:stCondLst>
                                        </p:cTn>
                                        <p:tgtEl>
                                          <p:spTgt spid="5102596"/>
                                        </p:tgtEl>
                                      </p:cBhvr>
                                    </p:animEffect>
                                    <p:anim calcmode="lin" valueType="num">
                                      <p:cBhvr>
                                        <p:cTn id="15" dur="1822" tmFilter="0,0; 0.14,0.36; 0.43,0.73; 0.71,0.91; 1.0,1.0">
                                          <p:stCondLst>
                                            <p:cond delay="0"/>
                                          </p:stCondLst>
                                        </p:cTn>
                                        <p:tgtEl>
                                          <p:spTgt spid="510259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10259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10259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10259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102596"/>
                                        </p:tgtEl>
                                        <p:attrNameLst>
                                          <p:attrName>ppt_y</p:attrName>
                                        </p:attrNameLst>
                                      </p:cBhvr>
                                      <p:tavLst>
                                        <p:tav tm="0" fmla="#ppt_y-sin(pi*$)/81">
                                          <p:val>
                                            <p:fltVal val="0"/>
                                          </p:val>
                                        </p:tav>
                                        <p:tav tm="100000">
                                          <p:val>
                                            <p:fltVal val="1"/>
                                          </p:val>
                                        </p:tav>
                                      </p:tavLst>
                                    </p:anim>
                                    <p:animScale>
                                      <p:cBhvr>
                                        <p:cTn id="20" dur="26">
                                          <p:stCondLst>
                                            <p:cond delay="650"/>
                                          </p:stCondLst>
                                        </p:cTn>
                                        <p:tgtEl>
                                          <p:spTgt spid="5102596"/>
                                        </p:tgtEl>
                                      </p:cBhvr>
                                      <p:to x="100000" y="60000"/>
                                    </p:animScale>
                                    <p:animScale>
                                      <p:cBhvr>
                                        <p:cTn id="21" dur="166" decel="50000">
                                          <p:stCondLst>
                                            <p:cond delay="676"/>
                                          </p:stCondLst>
                                        </p:cTn>
                                        <p:tgtEl>
                                          <p:spTgt spid="5102596"/>
                                        </p:tgtEl>
                                      </p:cBhvr>
                                      <p:to x="100000" y="100000"/>
                                    </p:animScale>
                                    <p:animScale>
                                      <p:cBhvr>
                                        <p:cTn id="22" dur="26">
                                          <p:stCondLst>
                                            <p:cond delay="1312"/>
                                          </p:stCondLst>
                                        </p:cTn>
                                        <p:tgtEl>
                                          <p:spTgt spid="5102596"/>
                                        </p:tgtEl>
                                      </p:cBhvr>
                                      <p:to x="100000" y="80000"/>
                                    </p:animScale>
                                    <p:animScale>
                                      <p:cBhvr>
                                        <p:cTn id="23" dur="166" decel="50000">
                                          <p:stCondLst>
                                            <p:cond delay="1338"/>
                                          </p:stCondLst>
                                        </p:cTn>
                                        <p:tgtEl>
                                          <p:spTgt spid="5102596"/>
                                        </p:tgtEl>
                                      </p:cBhvr>
                                      <p:to x="100000" y="100000"/>
                                    </p:animScale>
                                    <p:animScale>
                                      <p:cBhvr>
                                        <p:cTn id="24" dur="26">
                                          <p:stCondLst>
                                            <p:cond delay="1642"/>
                                          </p:stCondLst>
                                        </p:cTn>
                                        <p:tgtEl>
                                          <p:spTgt spid="5102596"/>
                                        </p:tgtEl>
                                      </p:cBhvr>
                                      <p:to x="100000" y="90000"/>
                                    </p:animScale>
                                    <p:animScale>
                                      <p:cBhvr>
                                        <p:cTn id="25" dur="166" decel="50000">
                                          <p:stCondLst>
                                            <p:cond delay="1668"/>
                                          </p:stCondLst>
                                        </p:cTn>
                                        <p:tgtEl>
                                          <p:spTgt spid="5102596"/>
                                        </p:tgtEl>
                                      </p:cBhvr>
                                      <p:to x="100000" y="100000"/>
                                    </p:animScale>
                                    <p:animScale>
                                      <p:cBhvr>
                                        <p:cTn id="26" dur="26">
                                          <p:stCondLst>
                                            <p:cond delay="1808"/>
                                          </p:stCondLst>
                                        </p:cTn>
                                        <p:tgtEl>
                                          <p:spTgt spid="5102596"/>
                                        </p:tgtEl>
                                      </p:cBhvr>
                                      <p:to x="100000" y="95000"/>
                                    </p:animScale>
                                    <p:animScale>
                                      <p:cBhvr>
                                        <p:cTn id="27" dur="166" decel="50000">
                                          <p:stCondLst>
                                            <p:cond delay="1834"/>
                                          </p:stCondLst>
                                        </p:cTn>
                                        <p:tgtEl>
                                          <p:spTgt spid="51025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259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3762"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現実はスケールフリーネットワーク</a:t>
            </a:r>
          </a:p>
        </p:txBody>
      </p:sp>
      <p:pic>
        <p:nvPicPr>
          <p:cNvPr id="5493763" name="Picture 3"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524750" y="4652963"/>
            <a:ext cx="1633538" cy="2089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93765" name="Picture 5" descr="capt00201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782638"/>
            <a:ext cx="4679950" cy="3482975"/>
          </a:xfrm>
          <a:prstGeom prst="rect">
            <a:avLst/>
          </a:prstGeom>
          <a:noFill/>
          <a:extLst>
            <a:ext uri="{909E8E84-426E-40DD-AFC4-6F175D3DCCD1}">
              <a14:hiddenFill xmlns:a14="http://schemas.microsoft.com/office/drawing/2010/main">
                <a:solidFill>
                  <a:srgbClr val="FFFFFF"/>
                </a:solidFill>
              </a14:hiddenFill>
            </a:ext>
          </a:extLst>
        </p:spPr>
      </p:pic>
      <p:pic>
        <p:nvPicPr>
          <p:cNvPr id="5493766" name="Picture 6" descr="capt00202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463" y="4365625"/>
            <a:ext cx="4054475" cy="2289175"/>
          </a:xfrm>
          <a:prstGeom prst="rect">
            <a:avLst/>
          </a:prstGeom>
          <a:noFill/>
          <a:extLst>
            <a:ext uri="{909E8E84-426E-40DD-AFC4-6F175D3DCCD1}">
              <a14:hiddenFill xmlns:a14="http://schemas.microsoft.com/office/drawing/2010/main">
                <a:solidFill>
                  <a:srgbClr val="FFFFFF"/>
                </a:solidFill>
              </a14:hiddenFill>
            </a:ext>
          </a:extLst>
        </p:spPr>
      </p:pic>
      <p:sp>
        <p:nvSpPr>
          <p:cNvPr id="5493767" name="Text Box 7"/>
          <p:cNvSpPr txBox="1">
            <a:spLocks noChangeArrowheads="1"/>
          </p:cNvSpPr>
          <p:nvPr/>
        </p:nvSpPr>
        <p:spPr bwMode="auto">
          <a:xfrm>
            <a:off x="1042988" y="6524625"/>
            <a:ext cx="6913562" cy="27463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a:t>アルバート＝ラズロ・バラバシ，「新ネットワーク思考」，</a:t>
            </a:r>
            <a:r>
              <a:rPr lang="en-US" altLang="ja-JP" sz="1200"/>
              <a:t>p103</a:t>
            </a:r>
            <a:r>
              <a:rPr lang="ja-JP" altLang="en-US" sz="1200"/>
              <a:t>　</a:t>
            </a:r>
            <a:r>
              <a:rPr lang="en-US" altLang="ja-JP" sz="1200"/>
              <a:t>2002</a:t>
            </a:r>
            <a:r>
              <a:rPr lang="ja-JP" altLang="en-US" sz="1200"/>
              <a:t>年</a:t>
            </a:r>
            <a:r>
              <a:rPr lang="en-US" altLang="ja-JP" sz="1200"/>
              <a:t>12</a:t>
            </a:r>
            <a:r>
              <a:rPr lang="ja-JP" altLang="en-US" sz="1200"/>
              <a:t>月</a:t>
            </a:r>
            <a:r>
              <a:rPr lang="en-US" altLang="ja-JP" sz="1200"/>
              <a:t>20</a:t>
            </a:r>
            <a:r>
              <a:rPr lang="ja-JP" altLang="en-US" sz="1200"/>
              <a:t>日　日本放送出版協会</a:t>
            </a:r>
          </a:p>
        </p:txBody>
      </p:sp>
      <p:sp>
        <p:nvSpPr>
          <p:cNvPr id="5493768" name="Text Box 8"/>
          <p:cNvSpPr txBox="1">
            <a:spLocks noChangeArrowheads="1"/>
          </p:cNvSpPr>
          <p:nvPr/>
        </p:nvSpPr>
        <p:spPr bwMode="auto">
          <a:xfrm>
            <a:off x="5651500" y="1412875"/>
            <a:ext cx="2808288" cy="18018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a:t>ベキ法則</a:t>
            </a:r>
          </a:p>
          <a:p>
            <a:pPr algn="l"/>
            <a:r>
              <a:rPr lang="ja-JP" altLang="en-US"/>
              <a:t>＝パレートの法則</a:t>
            </a:r>
          </a:p>
          <a:p>
            <a:pPr algn="l"/>
            <a:r>
              <a:rPr lang="ja-JP" altLang="en-US"/>
              <a:t>＝</a:t>
            </a:r>
            <a:r>
              <a:rPr lang="en-US" altLang="ja-JP"/>
              <a:t>80</a:t>
            </a:r>
            <a:r>
              <a:rPr lang="ja-JP" altLang="en-US"/>
              <a:t>対</a:t>
            </a:r>
            <a:r>
              <a:rPr lang="en-US" altLang="ja-JP"/>
              <a:t>20</a:t>
            </a:r>
            <a:r>
              <a:rPr lang="ja-JP" altLang="en-US"/>
              <a:t>の法則</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493763"/>
                                        </p:tgtEl>
                                        <p:attrNameLst>
                                          <p:attrName>style.visibility</p:attrName>
                                        </p:attrNameLst>
                                      </p:cBhvr>
                                      <p:to>
                                        <p:strVal val="visible"/>
                                      </p:to>
                                    </p:set>
                                    <p:animEffect transition="in" filter="wipe(down)">
                                      <p:cBhvr>
                                        <p:cTn id="7" dur="580">
                                          <p:stCondLst>
                                            <p:cond delay="0"/>
                                          </p:stCondLst>
                                        </p:cTn>
                                        <p:tgtEl>
                                          <p:spTgt spid="5493763"/>
                                        </p:tgtEl>
                                      </p:cBhvr>
                                    </p:animEffect>
                                    <p:anim calcmode="lin" valueType="num">
                                      <p:cBhvr>
                                        <p:cTn id="8" dur="1822" tmFilter="0,0; 0.14,0.36; 0.43,0.73; 0.71,0.91; 1.0,1.0">
                                          <p:stCondLst>
                                            <p:cond delay="0"/>
                                          </p:stCondLst>
                                        </p:cTn>
                                        <p:tgtEl>
                                          <p:spTgt spid="54937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937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937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937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93763"/>
                                        </p:tgtEl>
                                        <p:attrNameLst>
                                          <p:attrName>ppt_y</p:attrName>
                                        </p:attrNameLst>
                                      </p:cBhvr>
                                      <p:tavLst>
                                        <p:tav tm="0" fmla="#ppt_y-sin(pi*$)/81">
                                          <p:val>
                                            <p:fltVal val="0"/>
                                          </p:val>
                                        </p:tav>
                                        <p:tav tm="100000">
                                          <p:val>
                                            <p:fltVal val="1"/>
                                          </p:val>
                                        </p:tav>
                                      </p:tavLst>
                                    </p:anim>
                                    <p:animScale>
                                      <p:cBhvr>
                                        <p:cTn id="13" dur="26">
                                          <p:stCondLst>
                                            <p:cond delay="650"/>
                                          </p:stCondLst>
                                        </p:cTn>
                                        <p:tgtEl>
                                          <p:spTgt spid="5493763"/>
                                        </p:tgtEl>
                                      </p:cBhvr>
                                      <p:to x="100000" y="60000"/>
                                    </p:animScale>
                                    <p:animScale>
                                      <p:cBhvr>
                                        <p:cTn id="14" dur="166" decel="50000">
                                          <p:stCondLst>
                                            <p:cond delay="676"/>
                                          </p:stCondLst>
                                        </p:cTn>
                                        <p:tgtEl>
                                          <p:spTgt spid="5493763"/>
                                        </p:tgtEl>
                                      </p:cBhvr>
                                      <p:to x="100000" y="100000"/>
                                    </p:animScale>
                                    <p:animScale>
                                      <p:cBhvr>
                                        <p:cTn id="15" dur="26">
                                          <p:stCondLst>
                                            <p:cond delay="1312"/>
                                          </p:stCondLst>
                                        </p:cTn>
                                        <p:tgtEl>
                                          <p:spTgt spid="5493763"/>
                                        </p:tgtEl>
                                      </p:cBhvr>
                                      <p:to x="100000" y="80000"/>
                                    </p:animScale>
                                    <p:animScale>
                                      <p:cBhvr>
                                        <p:cTn id="16" dur="166" decel="50000">
                                          <p:stCondLst>
                                            <p:cond delay="1338"/>
                                          </p:stCondLst>
                                        </p:cTn>
                                        <p:tgtEl>
                                          <p:spTgt spid="5493763"/>
                                        </p:tgtEl>
                                      </p:cBhvr>
                                      <p:to x="100000" y="100000"/>
                                    </p:animScale>
                                    <p:animScale>
                                      <p:cBhvr>
                                        <p:cTn id="17" dur="26">
                                          <p:stCondLst>
                                            <p:cond delay="1642"/>
                                          </p:stCondLst>
                                        </p:cTn>
                                        <p:tgtEl>
                                          <p:spTgt spid="5493763"/>
                                        </p:tgtEl>
                                      </p:cBhvr>
                                      <p:to x="100000" y="90000"/>
                                    </p:animScale>
                                    <p:animScale>
                                      <p:cBhvr>
                                        <p:cTn id="18" dur="166" decel="50000">
                                          <p:stCondLst>
                                            <p:cond delay="1668"/>
                                          </p:stCondLst>
                                        </p:cTn>
                                        <p:tgtEl>
                                          <p:spTgt spid="5493763"/>
                                        </p:tgtEl>
                                      </p:cBhvr>
                                      <p:to x="100000" y="100000"/>
                                    </p:animScale>
                                    <p:animScale>
                                      <p:cBhvr>
                                        <p:cTn id="19" dur="26">
                                          <p:stCondLst>
                                            <p:cond delay="1808"/>
                                          </p:stCondLst>
                                        </p:cTn>
                                        <p:tgtEl>
                                          <p:spTgt spid="5493763"/>
                                        </p:tgtEl>
                                      </p:cBhvr>
                                      <p:to x="100000" y="95000"/>
                                    </p:animScale>
                                    <p:animScale>
                                      <p:cBhvr>
                                        <p:cTn id="20" dur="166" decel="50000">
                                          <p:stCondLst>
                                            <p:cond delay="1834"/>
                                          </p:stCondLst>
                                        </p:cTn>
                                        <p:tgtEl>
                                          <p:spTgt spid="54937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1714"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スケールフリー・ネットワーク</a:t>
            </a:r>
          </a:p>
        </p:txBody>
      </p:sp>
      <p:pic>
        <p:nvPicPr>
          <p:cNvPr id="5491717" name="Picture 5" descr="capt002s"/>
          <p:cNvPicPr>
            <a:picLocks noChangeAspect="1" noChangeArrowheads="1"/>
          </p:cNvPicPr>
          <p:nvPr/>
        </p:nvPicPr>
        <p:blipFill>
          <a:blip r:embed="rId4">
            <a:extLst>
              <a:ext uri="{28A0092B-C50C-407E-A947-70E740481C1C}">
                <a14:useLocalDpi xmlns:a14="http://schemas.microsoft.com/office/drawing/2010/main" val="0"/>
              </a:ext>
            </a:extLst>
          </a:blip>
          <a:srcRect r="5327"/>
          <a:stretch>
            <a:fillRect/>
          </a:stretch>
        </p:blipFill>
        <p:spPr bwMode="auto">
          <a:xfrm>
            <a:off x="34925" y="692150"/>
            <a:ext cx="5332413" cy="5741988"/>
          </a:xfrm>
          <a:prstGeom prst="rect">
            <a:avLst/>
          </a:prstGeom>
          <a:noFill/>
          <a:extLst>
            <a:ext uri="{909E8E84-426E-40DD-AFC4-6F175D3DCCD1}">
              <a14:hiddenFill xmlns:a14="http://schemas.microsoft.com/office/drawing/2010/main">
                <a:solidFill>
                  <a:srgbClr val="FFFFFF"/>
                </a:solidFill>
              </a14:hiddenFill>
            </a:ext>
          </a:extLst>
        </p:spPr>
      </p:pic>
      <p:sp>
        <p:nvSpPr>
          <p:cNvPr id="5491720" name="Text Box 8"/>
          <p:cNvSpPr txBox="1">
            <a:spLocks noChangeArrowheads="1"/>
          </p:cNvSpPr>
          <p:nvPr/>
        </p:nvSpPr>
        <p:spPr bwMode="auto">
          <a:xfrm>
            <a:off x="5438775" y="836613"/>
            <a:ext cx="3381375" cy="4479925"/>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ja-JP" altLang="en-US" sz="2400"/>
              <a:t>・成長</a:t>
            </a:r>
          </a:p>
          <a:p>
            <a:pPr algn="l"/>
            <a:r>
              <a:rPr lang="ja-JP" altLang="en-US" sz="2400"/>
              <a:t>・優先的選択</a:t>
            </a:r>
          </a:p>
          <a:p>
            <a:pPr algn="l"/>
            <a:r>
              <a:rPr lang="ja-JP" altLang="en-US" sz="2400"/>
              <a:t>・</a:t>
            </a:r>
            <a:r>
              <a:rPr lang="ja-JP" altLang="en-US" sz="1800"/>
              <a:t>複雑な系の中で行われる競争</a:t>
            </a:r>
          </a:p>
          <a:p>
            <a:pPr algn="l"/>
            <a:r>
              <a:rPr lang="ja-JP" altLang="en-US" sz="1600"/>
              <a:t>→適応度</a:t>
            </a:r>
          </a:p>
          <a:p>
            <a:pPr algn="l"/>
            <a:r>
              <a:rPr lang="ja-JP" altLang="en-US" sz="1600"/>
              <a:t>　 →友人を作る能力</a:t>
            </a:r>
          </a:p>
          <a:p>
            <a:pPr algn="l"/>
            <a:r>
              <a:rPr lang="ja-JP" altLang="en-US" sz="1600"/>
              <a:t>　 →消費者を魅了し、消　　</a:t>
            </a:r>
          </a:p>
          <a:p>
            <a:pPr algn="l"/>
            <a:r>
              <a:rPr lang="ja-JP" altLang="en-US" sz="1600"/>
              <a:t>　　　費者を捕まえる能力</a:t>
            </a:r>
          </a:p>
          <a:p>
            <a:pPr algn="l"/>
            <a:r>
              <a:rPr lang="ja-JP" altLang="en-US" sz="2400"/>
              <a:t>古株が勝者となるわけでもない</a:t>
            </a:r>
          </a:p>
          <a:p>
            <a:pPr algn="l"/>
            <a:endParaRPr lang="en-US" altLang="ja-JP" sz="2400"/>
          </a:p>
        </p:txBody>
      </p:sp>
      <p:sp>
        <p:nvSpPr>
          <p:cNvPr id="5491721" name="AutoShape 9"/>
          <p:cNvSpPr>
            <a:spLocks noChangeArrowheads="1"/>
          </p:cNvSpPr>
          <p:nvPr/>
        </p:nvSpPr>
        <p:spPr bwMode="auto">
          <a:xfrm>
            <a:off x="5724525" y="4508500"/>
            <a:ext cx="2735263" cy="2233613"/>
          </a:xfrm>
          <a:prstGeom prst="wedgeEllipseCallout">
            <a:avLst>
              <a:gd name="adj1" fmla="val 60736"/>
              <a:gd name="adj2" fmla="val -1481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2400">
                <a:latin typeface="HGS創英角ﾎﾟｯﾌﾟ体" panose="040B0A00000000000000" pitchFamily="50" charset="-128"/>
              </a:rPr>
              <a:t>なにが魅力的なのか？</a:t>
            </a:r>
          </a:p>
        </p:txBody>
      </p:sp>
      <p:pic>
        <p:nvPicPr>
          <p:cNvPr id="5491716" name="Picture 4"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667625" y="4868863"/>
            <a:ext cx="1633538" cy="2089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91718" name="Text Box 6"/>
          <p:cNvSpPr txBox="1">
            <a:spLocks noChangeArrowheads="1"/>
          </p:cNvSpPr>
          <p:nvPr/>
        </p:nvSpPr>
        <p:spPr bwMode="auto">
          <a:xfrm>
            <a:off x="684213" y="6524625"/>
            <a:ext cx="6913562" cy="27463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a:t>アルバート＝ラズロ・バラバシ，「新ネットワーク思考」，</a:t>
            </a:r>
            <a:r>
              <a:rPr lang="en-US" altLang="ja-JP" sz="1200"/>
              <a:t>p103</a:t>
            </a:r>
            <a:r>
              <a:rPr lang="ja-JP" altLang="en-US" sz="1200"/>
              <a:t>　</a:t>
            </a:r>
            <a:r>
              <a:rPr lang="en-US" altLang="ja-JP" sz="1200"/>
              <a:t>2002</a:t>
            </a:r>
            <a:r>
              <a:rPr lang="ja-JP" altLang="en-US" sz="1200"/>
              <a:t>年</a:t>
            </a:r>
            <a:r>
              <a:rPr lang="en-US" altLang="ja-JP" sz="1200"/>
              <a:t>12</a:t>
            </a:r>
            <a:r>
              <a:rPr lang="ja-JP" altLang="en-US" sz="1200"/>
              <a:t>月</a:t>
            </a:r>
            <a:r>
              <a:rPr lang="en-US" altLang="ja-JP" sz="1200"/>
              <a:t>20</a:t>
            </a:r>
            <a:r>
              <a:rPr lang="ja-JP" altLang="en-US" sz="1200"/>
              <a:t>日　日本放送出版協会</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491716"/>
                                        </p:tgtEl>
                                        <p:attrNameLst>
                                          <p:attrName>style.visibility</p:attrName>
                                        </p:attrNameLst>
                                      </p:cBhvr>
                                      <p:to>
                                        <p:strVal val="visible"/>
                                      </p:to>
                                    </p:set>
                                    <p:animEffect transition="in" filter="wipe(down)">
                                      <p:cBhvr>
                                        <p:cTn id="7" dur="580">
                                          <p:stCondLst>
                                            <p:cond delay="0"/>
                                          </p:stCondLst>
                                        </p:cTn>
                                        <p:tgtEl>
                                          <p:spTgt spid="5491716"/>
                                        </p:tgtEl>
                                      </p:cBhvr>
                                    </p:animEffect>
                                    <p:anim calcmode="lin" valueType="num">
                                      <p:cBhvr>
                                        <p:cTn id="8" dur="1822" tmFilter="0,0; 0.14,0.36; 0.43,0.73; 0.71,0.91; 1.0,1.0">
                                          <p:stCondLst>
                                            <p:cond delay="0"/>
                                          </p:stCondLst>
                                        </p:cTn>
                                        <p:tgtEl>
                                          <p:spTgt spid="54917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917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917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917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91716"/>
                                        </p:tgtEl>
                                        <p:attrNameLst>
                                          <p:attrName>ppt_y</p:attrName>
                                        </p:attrNameLst>
                                      </p:cBhvr>
                                      <p:tavLst>
                                        <p:tav tm="0" fmla="#ppt_y-sin(pi*$)/81">
                                          <p:val>
                                            <p:fltVal val="0"/>
                                          </p:val>
                                        </p:tav>
                                        <p:tav tm="100000">
                                          <p:val>
                                            <p:fltVal val="1"/>
                                          </p:val>
                                        </p:tav>
                                      </p:tavLst>
                                    </p:anim>
                                    <p:animScale>
                                      <p:cBhvr>
                                        <p:cTn id="13" dur="26">
                                          <p:stCondLst>
                                            <p:cond delay="650"/>
                                          </p:stCondLst>
                                        </p:cTn>
                                        <p:tgtEl>
                                          <p:spTgt spid="5491716"/>
                                        </p:tgtEl>
                                      </p:cBhvr>
                                      <p:to x="100000" y="60000"/>
                                    </p:animScale>
                                    <p:animScale>
                                      <p:cBhvr>
                                        <p:cTn id="14" dur="166" decel="50000">
                                          <p:stCondLst>
                                            <p:cond delay="676"/>
                                          </p:stCondLst>
                                        </p:cTn>
                                        <p:tgtEl>
                                          <p:spTgt spid="5491716"/>
                                        </p:tgtEl>
                                      </p:cBhvr>
                                      <p:to x="100000" y="100000"/>
                                    </p:animScale>
                                    <p:animScale>
                                      <p:cBhvr>
                                        <p:cTn id="15" dur="26">
                                          <p:stCondLst>
                                            <p:cond delay="1312"/>
                                          </p:stCondLst>
                                        </p:cTn>
                                        <p:tgtEl>
                                          <p:spTgt spid="5491716"/>
                                        </p:tgtEl>
                                      </p:cBhvr>
                                      <p:to x="100000" y="80000"/>
                                    </p:animScale>
                                    <p:animScale>
                                      <p:cBhvr>
                                        <p:cTn id="16" dur="166" decel="50000">
                                          <p:stCondLst>
                                            <p:cond delay="1338"/>
                                          </p:stCondLst>
                                        </p:cTn>
                                        <p:tgtEl>
                                          <p:spTgt spid="5491716"/>
                                        </p:tgtEl>
                                      </p:cBhvr>
                                      <p:to x="100000" y="100000"/>
                                    </p:animScale>
                                    <p:animScale>
                                      <p:cBhvr>
                                        <p:cTn id="17" dur="26">
                                          <p:stCondLst>
                                            <p:cond delay="1642"/>
                                          </p:stCondLst>
                                        </p:cTn>
                                        <p:tgtEl>
                                          <p:spTgt spid="5491716"/>
                                        </p:tgtEl>
                                      </p:cBhvr>
                                      <p:to x="100000" y="90000"/>
                                    </p:animScale>
                                    <p:animScale>
                                      <p:cBhvr>
                                        <p:cTn id="18" dur="166" decel="50000">
                                          <p:stCondLst>
                                            <p:cond delay="1668"/>
                                          </p:stCondLst>
                                        </p:cTn>
                                        <p:tgtEl>
                                          <p:spTgt spid="5491716"/>
                                        </p:tgtEl>
                                      </p:cBhvr>
                                      <p:to x="100000" y="100000"/>
                                    </p:animScale>
                                    <p:animScale>
                                      <p:cBhvr>
                                        <p:cTn id="19" dur="26">
                                          <p:stCondLst>
                                            <p:cond delay="1808"/>
                                          </p:stCondLst>
                                        </p:cTn>
                                        <p:tgtEl>
                                          <p:spTgt spid="5491716"/>
                                        </p:tgtEl>
                                      </p:cBhvr>
                                      <p:to x="100000" y="95000"/>
                                    </p:animScale>
                                    <p:animScale>
                                      <p:cBhvr>
                                        <p:cTn id="20" dur="166" decel="50000">
                                          <p:stCondLst>
                                            <p:cond delay="1834"/>
                                          </p:stCondLst>
                                        </p:cTn>
                                        <p:tgtEl>
                                          <p:spTgt spid="5491716"/>
                                        </p:tgtEl>
                                      </p:cBhvr>
                                      <p:to x="100000" y="100000"/>
                                    </p:animScale>
                                  </p:childTnLst>
                                </p:cTn>
                              </p:par>
                            </p:childTnLst>
                          </p:cTn>
                        </p:par>
                        <p:par>
                          <p:cTn id="21" fill="hold" nodeType="afterGroup">
                            <p:stCondLst>
                              <p:cond delay="2000"/>
                            </p:stCondLst>
                            <p:childTnLst>
                              <p:par>
                                <p:cTn id="22" presetID="1" presetClass="entr" presetSubtype="0" fill="hold" grpId="0" nodeType="afterEffect">
                                  <p:stCondLst>
                                    <p:cond delay="0"/>
                                  </p:stCondLst>
                                  <p:iterate type="lt">
                                    <p:tmAbs val="0"/>
                                  </p:iterate>
                                  <p:childTnLst>
                                    <p:set>
                                      <p:cBhvr>
                                        <p:cTn id="23" dur="1" fill="hold">
                                          <p:stCondLst>
                                            <p:cond delay="0"/>
                                          </p:stCondLst>
                                        </p:cTn>
                                        <p:tgtEl>
                                          <p:spTgt spid="5491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17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5810"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リンク</a:t>
            </a:r>
          </a:p>
        </p:txBody>
      </p:sp>
      <p:sp>
        <p:nvSpPr>
          <p:cNvPr id="5495811" name="Rectangle 3"/>
          <p:cNvSpPr>
            <a:spLocks noChangeArrowheads="1"/>
          </p:cNvSpPr>
          <p:nvPr/>
        </p:nvSpPr>
        <p:spPr bwMode="auto">
          <a:xfrm>
            <a:off x="755650" y="836613"/>
            <a:ext cx="7559675"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9600">
                <a:latin typeface="HGP創英角ﾎﾟｯﾌﾟ体" panose="040B0A00000000000000" pitchFamily="50" charset="-128"/>
                <a:ea typeface="HGP創英角ﾎﾟｯﾌﾟ体" panose="040B0A00000000000000" pitchFamily="50" charset="-128"/>
              </a:rPr>
              <a:t>多くのリンクを持つには？</a:t>
            </a:r>
          </a:p>
        </p:txBody>
      </p:sp>
      <p:sp>
        <p:nvSpPr>
          <p:cNvPr id="5495813" name="AutoShape 5"/>
          <p:cNvSpPr>
            <a:spLocks noChangeArrowheads="1"/>
          </p:cNvSpPr>
          <p:nvPr/>
        </p:nvSpPr>
        <p:spPr bwMode="auto">
          <a:xfrm>
            <a:off x="3563888" y="3672408"/>
            <a:ext cx="3816424" cy="3140968"/>
          </a:xfrm>
          <a:prstGeom prst="wedgeEllipseCallout">
            <a:avLst>
              <a:gd name="adj1" fmla="val 58718"/>
              <a:gd name="adj2" fmla="val -16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3200">
                <a:latin typeface="HGS創英角ﾎﾟｯﾌﾟ体" panose="040B0A00000000000000" pitchFamily="50" charset="-128"/>
              </a:rPr>
              <a:t>若しくは</a:t>
            </a:r>
          </a:p>
          <a:p>
            <a:r>
              <a:rPr lang="ja-JP" altLang="en-US" sz="3200">
                <a:latin typeface="HGS創英角ﾎﾟｯﾌﾟ体" panose="040B0A00000000000000" pitchFamily="50" charset="-128"/>
              </a:rPr>
              <a:t>自分自身が</a:t>
            </a:r>
          </a:p>
          <a:p>
            <a:r>
              <a:rPr lang="ja-JP" altLang="en-US" sz="3200">
                <a:latin typeface="HGS創英角ﾎﾟｯﾌﾟ体" panose="040B0A00000000000000" pitchFamily="50" charset="-128"/>
              </a:rPr>
              <a:t>ハブとなるには</a:t>
            </a:r>
          </a:p>
        </p:txBody>
      </p:sp>
      <p:pic>
        <p:nvPicPr>
          <p:cNvPr id="5495812"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092950" y="4176713"/>
            <a:ext cx="2117725" cy="2708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495811"/>
                                        </p:tgtEl>
                                        <p:attrNameLst>
                                          <p:attrName>style.visibility</p:attrName>
                                        </p:attrNameLst>
                                      </p:cBhvr>
                                      <p:to>
                                        <p:strVal val="visible"/>
                                      </p:to>
                                    </p:set>
                                    <p:anim calcmode="lin" valueType="num">
                                      <p:cBhvr>
                                        <p:cTn id="7" dur="500" fill="hold"/>
                                        <p:tgtEl>
                                          <p:spTgt spid="54958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95811"/>
                                        </p:tgtEl>
                                        <p:attrNameLst>
                                          <p:attrName>ppt_y</p:attrName>
                                        </p:attrNameLst>
                                      </p:cBhvr>
                                      <p:tavLst>
                                        <p:tav tm="0">
                                          <p:val>
                                            <p:strVal val="#ppt_y"/>
                                          </p:val>
                                        </p:tav>
                                        <p:tav tm="100000">
                                          <p:val>
                                            <p:strVal val="#ppt_y"/>
                                          </p:val>
                                        </p:tav>
                                      </p:tavLst>
                                    </p:anim>
                                    <p:anim calcmode="lin" valueType="num">
                                      <p:cBhvr>
                                        <p:cTn id="9" dur="500" fill="hold"/>
                                        <p:tgtEl>
                                          <p:spTgt spid="54958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958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95811"/>
                                        </p:tgtEl>
                                      </p:cBhvr>
                                    </p:animEffect>
                                  </p:childTnLst>
                                </p:cTn>
                              </p:par>
                              <p:par>
                                <p:cTn id="12" presetID="26" presetClass="entr" presetSubtype="0" fill="hold" nodeType="withEffect">
                                  <p:stCondLst>
                                    <p:cond delay="0"/>
                                  </p:stCondLst>
                                  <p:childTnLst>
                                    <p:set>
                                      <p:cBhvr>
                                        <p:cTn id="13" dur="1" fill="hold">
                                          <p:stCondLst>
                                            <p:cond delay="0"/>
                                          </p:stCondLst>
                                        </p:cTn>
                                        <p:tgtEl>
                                          <p:spTgt spid="5495812"/>
                                        </p:tgtEl>
                                        <p:attrNameLst>
                                          <p:attrName>style.visibility</p:attrName>
                                        </p:attrNameLst>
                                      </p:cBhvr>
                                      <p:to>
                                        <p:strVal val="visible"/>
                                      </p:to>
                                    </p:set>
                                    <p:animEffect transition="in" filter="wipe(down)">
                                      <p:cBhvr>
                                        <p:cTn id="14" dur="580">
                                          <p:stCondLst>
                                            <p:cond delay="0"/>
                                          </p:stCondLst>
                                        </p:cTn>
                                        <p:tgtEl>
                                          <p:spTgt spid="5495812"/>
                                        </p:tgtEl>
                                      </p:cBhvr>
                                    </p:animEffect>
                                    <p:anim calcmode="lin" valueType="num">
                                      <p:cBhvr>
                                        <p:cTn id="15" dur="1822" tmFilter="0,0; 0.14,0.36; 0.43,0.73; 0.71,0.91; 1.0,1.0">
                                          <p:stCondLst>
                                            <p:cond delay="0"/>
                                          </p:stCondLst>
                                        </p:cTn>
                                        <p:tgtEl>
                                          <p:spTgt spid="54958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4958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4958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4958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495812"/>
                                        </p:tgtEl>
                                        <p:attrNameLst>
                                          <p:attrName>ppt_y</p:attrName>
                                        </p:attrNameLst>
                                      </p:cBhvr>
                                      <p:tavLst>
                                        <p:tav tm="0" fmla="#ppt_y-sin(pi*$)/81">
                                          <p:val>
                                            <p:fltVal val="0"/>
                                          </p:val>
                                        </p:tav>
                                        <p:tav tm="100000">
                                          <p:val>
                                            <p:fltVal val="1"/>
                                          </p:val>
                                        </p:tav>
                                      </p:tavLst>
                                    </p:anim>
                                    <p:animScale>
                                      <p:cBhvr>
                                        <p:cTn id="20" dur="26">
                                          <p:stCondLst>
                                            <p:cond delay="650"/>
                                          </p:stCondLst>
                                        </p:cTn>
                                        <p:tgtEl>
                                          <p:spTgt spid="5495812"/>
                                        </p:tgtEl>
                                      </p:cBhvr>
                                      <p:to x="100000" y="60000"/>
                                    </p:animScale>
                                    <p:animScale>
                                      <p:cBhvr>
                                        <p:cTn id="21" dur="166" decel="50000">
                                          <p:stCondLst>
                                            <p:cond delay="676"/>
                                          </p:stCondLst>
                                        </p:cTn>
                                        <p:tgtEl>
                                          <p:spTgt spid="5495812"/>
                                        </p:tgtEl>
                                      </p:cBhvr>
                                      <p:to x="100000" y="100000"/>
                                    </p:animScale>
                                    <p:animScale>
                                      <p:cBhvr>
                                        <p:cTn id="22" dur="26">
                                          <p:stCondLst>
                                            <p:cond delay="1312"/>
                                          </p:stCondLst>
                                        </p:cTn>
                                        <p:tgtEl>
                                          <p:spTgt spid="5495812"/>
                                        </p:tgtEl>
                                      </p:cBhvr>
                                      <p:to x="100000" y="80000"/>
                                    </p:animScale>
                                    <p:animScale>
                                      <p:cBhvr>
                                        <p:cTn id="23" dur="166" decel="50000">
                                          <p:stCondLst>
                                            <p:cond delay="1338"/>
                                          </p:stCondLst>
                                        </p:cTn>
                                        <p:tgtEl>
                                          <p:spTgt spid="5495812"/>
                                        </p:tgtEl>
                                      </p:cBhvr>
                                      <p:to x="100000" y="100000"/>
                                    </p:animScale>
                                    <p:animScale>
                                      <p:cBhvr>
                                        <p:cTn id="24" dur="26">
                                          <p:stCondLst>
                                            <p:cond delay="1642"/>
                                          </p:stCondLst>
                                        </p:cTn>
                                        <p:tgtEl>
                                          <p:spTgt spid="5495812"/>
                                        </p:tgtEl>
                                      </p:cBhvr>
                                      <p:to x="100000" y="90000"/>
                                    </p:animScale>
                                    <p:animScale>
                                      <p:cBhvr>
                                        <p:cTn id="25" dur="166" decel="50000">
                                          <p:stCondLst>
                                            <p:cond delay="1668"/>
                                          </p:stCondLst>
                                        </p:cTn>
                                        <p:tgtEl>
                                          <p:spTgt spid="5495812"/>
                                        </p:tgtEl>
                                      </p:cBhvr>
                                      <p:to x="100000" y="100000"/>
                                    </p:animScale>
                                    <p:animScale>
                                      <p:cBhvr>
                                        <p:cTn id="26" dur="26">
                                          <p:stCondLst>
                                            <p:cond delay="1808"/>
                                          </p:stCondLst>
                                        </p:cTn>
                                        <p:tgtEl>
                                          <p:spTgt spid="5495812"/>
                                        </p:tgtEl>
                                      </p:cBhvr>
                                      <p:to x="100000" y="95000"/>
                                    </p:animScale>
                                    <p:animScale>
                                      <p:cBhvr>
                                        <p:cTn id="27" dur="166" decel="50000">
                                          <p:stCondLst>
                                            <p:cond delay="1834"/>
                                          </p:stCondLst>
                                        </p:cTn>
                                        <p:tgtEl>
                                          <p:spTgt spid="5495812"/>
                                        </p:tgtEl>
                                      </p:cBhvr>
                                      <p:to x="100000" y="100000"/>
                                    </p:animScale>
                                  </p:childTnLst>
                                </p:cTn>
                              </p:par>
                            </p:childTnLst>
                          </p:cTn>
                        </p:par>
                        <p:par>
                          <p:cTn id="28" fill="hold" nodeType="afterGroup">
                            <p:stCondLst>
                              <p:cond delay="2000"/>
                            </p:stCondLst>
                            <p:childTnLst>
                              <p:par>
                                <p:cTn id="29" presetID="1" presetClass="entr" presetSubtype="0" fill="hold" grpId="0" nodeType="afterEffect">
                                  <p:stCondLst>
                                    <p:cond delay="0"/>
                                  </p:stCondLst>
                                  <p:iterate type="lt">
                                    <p:tmAbs val="0"/>
                                  </p:iterate>
                                  <p:childTnLst>
                                    <p:set>
                                      <p:cBhvr>
                                        <p:cTn id="30" dur="1" fill="hold">
                                          <p:stCondLst>
                                            <p:cond delay="0"/>
                                          </p:stCondLst>
                                        </p:cTn>
                                        <p:tgtEl>
                                          <p:spTgt spid="549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5811" grpId="0"/>
      <p:bldP spid="54958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6530"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商品</a:t>
            </a:r>
          </a:p>
        </p:txBody>
      </p:sp>
      <p:sp>
        <p:nvSpPr>
          <p:cNvPr id="5526531" name="Rectangle 3"/>
          <p:cNvSpPr>
            <a:spLocks noChangeArrowheads="1"/>
          </p:cNvSpPr>
          <p:nvPr/>
        </p:nvSpPr>
        <p:spPr bwMode="auto">
          <a:xfrm>
            <a:off x="755650" y="957263"/>
            <a:ext cx="7559675" cy="2255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4200">
                <a:latin typeface="HGP創英角ﾎﾟｯﾌﾟ体" panose="040B0A00000000000000" pitchFamily="50" charset="-128"/>
                <a:ea typeface="HGP創英角ﾎﾟｯﾌﾟ体" panose="040B0A00000000000000" pitchFamily="50" charset="-128"/>
              </a:rPr>
              <a:t>商品</a:t>
            </a:r>
          </a:p>
        </p:txBody>
      </p:sp>
      <p:sp>
        <p:nvSpPr>
          <p:cNvPr id="5526532" name="AutoShape 4"/>
          <p:cNvSpPr>
            <a:spLocks noChangeArrowheads="1"/>
          </p:cNvSpPr>
          <p:nvPr/>
        </p:nvSpPr>
        <p:spPr bwMode="auto">
          <a:xfrm>
            <a:off x="3779838" y="3429000"/>
            <a:ext cx="3816350" cy="3313113"/>
          </a:xfrm>
          <a:prstGeom prst="wedgeEllipseCallout">
            <a:avLst>
              <a:gd name="adj1" fmla="val 57694"/>
              <a:gd name="adj2" fmla="val 630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3200">
                <a:latin typeface="HGS創英角ﾎﾟｯﾌﾟ体" panose="040B0A00000000000000" pitchFamily="50" charset="-128"/>
              </a:rPr>
              <a:t>売っているものが魅力的じゃなくちゃいけないのは当然だけれども･･･</a:t>
            </a:r>
          </a:p>
        </p:txBody>
      </p:sp>
      <p:pic>
        <p:nvPicPr>
          <p:cNvPr id="5526533" name="Picture 5"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092950" y="4176713"/>
            <a:ext cx="2117725" cy="2708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6534" name="AutoShape 6"/>
          <p:cNvSpPr>
            <a:spLocks noChangeArrowheads="1"/>
          </p:cNvSpPr>
          <p:nvPr/>
        </p:nvSpPr>
        <p:spPr bwMode="auto">
          <a:xfrm>
            <a:off x="755650" y="3429000"/>
            <a:ext cx="3024188" cy="2736850"/>
          </a:xfrm>
          <a:prstGeom prst="wedgeEllipseCallout">
            <a:avLst>
              <a:gd name="adj1" fmla="val 54778"/>
              <a:gd name="adj2" fmla="val 429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b="1"/>
              <a:t>「公共工事という産業」の限界</a:t>
            </a:r>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526531"/>
                                        </p:tgtEl>
                                        <p:attrNameLst>
                                          <p:attrName>style.visibility</p:attrName>
                                        </p:attrNameLst>
                                      </p:cBhvr>
                                      <p:to>
                                        <p:strVal val="visible"/>
                                      </p:to>
                                    </p:set>
                                    <p:anim calcmode="lin" valueType="num">
                                      <p:cBhvr>
                                        <p:cTn id="7" dur="500" fill="hold"/>
                                        <p:tgtEl>
                                          <p:spTgt spid="55265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526531"/>
                                        </p:tgtEl>
                                        <p:attrNameLst>
                                          <p:attrName>ppt_y</p:attrName>
                                        </p:attrNameLst>
                                      </p:cBhvr>
                                      <p:tavLst>
                                        <p:tav tm="0">
                                          <p:val>
                                            <p:strVal val="#ppt_y"/>
                                          </p:val>
                                        </p:tav>
                                        <p:tav tm="100000">
                                          <p:val>
                                            <p:strVal val="#ppt_y"/>
                                          </p:val>
                                        </p:tav>
                                      </p:tavLst>
                                    </p:anim>
                                    <p:anim calcmode="lin" valueType="num">
                                      <p:cBhvr>
                                        <p:cTn id="9" dur="500" fill="hold"/>
                                        <p:tgtEl>
                                          <p:spTgt spid="55265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5265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526531"/>
                                        </p:tgtEl>
                                      </p:cBhvr>
                                    </p:animEffect>
                                  </p:childTnLst>
                                </p:cTn>
                              </p:par>
                              <p:par>
                                <p:cTn id="12" presetID="26" presetClass="entr" presetSubtype="0" fill="hold" nodeType="withEffect">
                                  <p:stCondLst>
                                    <p:cond delay="0"/>
                                  </p:stCondLst>
                                  <p:childTnLst>
                                    <p:set>
                                      <p:cBhvr>
                                        <p:cTn id="13" dur="1" fill="hold">
                                          <p:stCondLst>
                                            <p:cond delay="0"/>
                                          </p:stCondLst>
                                        </p:cTn>
                                        <p:tgtEl>
                                          <p:spTgt spid="5526533"/>
                                        </p:tgtEl>
                                        <p:attrNameLst>
                                          <p:attrName>style.visibility</p:attrName>
                                        </p:attrNameLst>
                                      </p:cBhvr>
                                      <p:to>
                                        <p:strVal val="visible"/>
                                      </p:to>
                                    </p:set>
                                    <p:animEffect transition="in" filter="wipe(down)">
                                      <p:cBhvr>
                                        <p:cTn id="14" dur="580">
                                          <p:stCondLst>
                                            <p:cond delay="0"/>
                                          </p:stCondLst>
                                        </p:cTn>
                                        <p:tgtEl>
                                          <p:spTgt spid="5526533"/>
                                        </p:tgtEl>
                                      </p:cBhvr>
                                    </p:animEffect>
                                    <p:anim calcmode="lin" valueType="num">
                                      <p:cBhvr>
                                        <p:cTn id="15" dur="1822" tmFilter="0,0; 0.14,0.36; 0.43,0.73; 0.71,0.91; 1.0,1.0">
                                          <p:stCondLst>
                                            <p:cond delay="0"/>
                                          </p:stCondLst>
                                        </p:cTn>
                                        <p:tgtEl>
                                          <p:spTgt spid="552653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52653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52653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52653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526533"/>
                                        </p:tgtEl>
                                        <p:attrNameLst>
                                          <p:attrName>ppt_y</p:attrName>
                                        </p:attrNameLst>
                                      </p:cBhvr>
                                      <p:tavLst>
                                        <p:tav tm="0" fmla="#ppt_y-sin(pi*$)/81">
                                          <p:val>
                                            <p:fltVal val="0"/>
                                          </p:val>
                                        </p:tav>
                                        <p:tav tm="100000">
                                          <p:val>
                                            <p:fltVal val="1"/>
                                          </p:val>
                                        </p:tav>
                                      </p:tavLst>
                                    </p:anim>
                                    <p:animScale>
                                      <p:cBhvr>
                                        <p:cTn id="20" dur="26">
                                          <p:stCondLst>
                                            <p:cond delay="650"/>
                                          </p:stCondLst>
                                        </p:cTn>
                                        <p:tgtEl>
                                          <p:spTgt spid="5526533"/>
                                        </p:tgtEl>
                                      </p:cBhvr>
                                      <p:to x="100000" y="60000"/>
                                    </p:animScale>
                                    <p:animScale>
                                      <p:cBhvr>
                                        <p:cTn id="21" dur="166" decel="50000">
                                          <p:stCondLst>
                                            <p:cond delay="676"/>
                                          </p:stCondLst>
                                        </p:cTn>
                                        <p:tgtEl>
                                          <p:spTgt spid="5526533"/>
                                        </p:tgtEl>
                                      </p:cBhvr>
                                      <p:to x="100000" y="100000"/>
                                    </p:animScale>
                                    <p:animScale>
                                      <p:cBhvr>
                                        <p:cTn id="22" dur="26">
                                          <p:stCondLst>
                                            <p:cond delay="1312"/>
                                          </p:stCondLst>
                                        </p:cTn>
                                        <p:tgtEl>
                                          <p:spTgt spid="5526533"/>
                                        </p:tgtEl>
                                      </p:cBhvr>
                                      <p:to x="100000" y="80000"/>
                                    </p:animScale>
                                    <p:animScale>
                                      <p:cBhvr>
                                        <p:cTn id="23" dur="166" decel="50000">
                                          <p:stCondLst>
                                            <p:cond delay="1338"/>
                                          </p:stCondLst>
                                        </p:cTn>
                                        <p:tgtEl>
                                          <p:spTgt spid="5526533"/>
                                        </p:tgtEl>
                                      </p:cBhvr>
                                      <p:to x="100000" y="100000"/>
                                    </p:animScale>
                                    <p:animScale>
                                      <p:cBhvr>
                                        <p:cTn id="24" dur="26">
                                          <p:stCondLst>
                                            <p:cond delay="1642"/>
                                          </p:stCondLst>
                                        </p:cTn>
                                        <p:tgtEl>
                                          <p:spTgt spid="5526533"/>
                                        </p:tgtEl>
                                      </p:cBhvr>
                                      <p:to x="100000" y="90000"/>
                                    </p:animScale>
                                    <p:animScale>
                                      <p:cBhvr>
                                        <p:cTn id="25" dur="166" decel="50000">
                                          <p:stCondLst>
                                            <p:cond delay="1668"/>
                                          </p:stCondLst>
                                        </p:cTn>
                                        <p:tgtEl>
                                          <p:spTgt spid="5526533"/>
                                        </p:tgtEl>
                                      </p:cBhvr>
                                      <p:to x="100000" y="100000"/>
                                    </p:animScale>
                                    <p:animScale>
                                      <p:cBhvr>
                                        <p:cTn id="26" dur="26">
                                          <p:stCondLst>
                                            <p:cond delay="1808"/>
                                          </p:stCondLst>
                                        </p:cTn>
                                        <p:tgtEl>
                                          <p:spTgt spid="5526533"/>
                                        </p:tgtEl>
                                      </p:cBhvr>
                                      <p:to x="100000" y="95000"/>
                                    </p:animScale>
                                    <p:animScale>
                                      <p:cBhvr>
                                        <p:cTn id="27" dur="166" decel="50000">
                                          <p:stCondLst>
                                            <p:cond delay="1834"/>
                                          </p:stCondLst>
                                        </p:cTn>
                                        <p:tgtEl>
                                          <p:spTgt spid="5526533"/>
                                        </p:tgtEl>
                                      </p:cBhvr>
                                      <p:to x="100000" y="100000"/>
                                    </p:animScale>
                                  </p:childTnLst>
                                </p:cTn>
                              </p:par>
                            </p:childTnLst>
                          </p:cTn>
                        </p:par>
                        <p:par>
                          <p:cTn id="28" fill="hold" nodeType="afterGroup">
                            <p:stCondLst>
                              <p:cond delay="2000"/>
                            </p:stCondLst>
                            <p:childTnLst>
                              <p:par>
                                <p:cTn id="29" presetID="1" presetClass="entr" presetSubtype="0" fill="hold" grpId="0" nodeType="afterEffect">
                                  <p:stCondLst>
                                    <p:cond delay="0"/>
                                  </p:stCondLst>
                                  <p:iterate type="lt">
                                    <p:tmAbs val="0"/>
                                  </p:iterate>
                                  <p:childTnLst>
                                    <p:set>
                                      <p:cBhvr>
                                        <p:cTn id="30" dur="1" fill="hold">
                                          <p:stCondLst>
                                            <p:cond delay="0"/>
                                          </p:stCondLst>
                                        </p:cTn>
                                        <p:tgtEl>
                                          <p:spTgt spid="5526532"/>
                                        </p:tgtEl>
                                        <p:attrNameLst>
                                          <p:attrName>style.visibility</p:attrName>
                                        </p:attrNameLst>
                                      </p:cBhvr>
                                      <p:to>
                                        <p:strVal val="visible"/>
                                      </p:to>
                                    </p:se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5526534"/>
                                        </p:tgtEl>
                                        <p:attrNameLst>
                                          <p:attrName>style.visibility</p:attrName>
                                        </p:attrNameLst>
                                      </p:cBhvr>
                                      <p:to>
                                        <p:strVal val="visible"/>
                                      </p:to>
                                    </p:set>
                                    <p:anim calcmode="lin" valueType="num">
                                      <p:cBhvr>
                                        <p:cTn id="33" dur="500" fill="hold"/>
                                        <p:tgtEl>
                                          <p:spTgt spid="552653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526534"/>
                                        </p:tgtEl>
                                        <p:attrNameLst>
                                          <p:attrName>ppt_y</p:attrName>
                                        </p:attrNameLst>
                                      </p:cBhvr>
                                      <p:tavLst>
                                        <p:tav tm="0">
                                          <p:val>
                                            <p:strVal val="#ppt_y"/>
                                          </p:val>
                                        </p:tav>
                                        <p:tav tm="100000">
                                          <p:val>
                                            <p:strVal val="#ppt_y"/>
                                          </p:val>
                                        </p:tav>
                                      </p:tavLst>
                                    </p:anim>
                                    <p:anim calcmode="lin" valueType="num">
                                      <p:cBhvr>
                                        <p:cTn id="35" dur="500" fill="hold"/>
                                        <p:tgtEl>
                                          <p:spTgt spid="552653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52653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526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6531" grpId="0"/>
      <p:bldP spid="5526532" grpId="0" animBg="1"/>
      <p:bldP spid="552653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3650"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共感とコミットメント</a:t>
            </a:r>
          </a:p>
        </p:txBody>
      </p:sp>
      <p:pic>
        <p:nvPicPr>
          <p:cNvPr id="5403652" name="Picture 4" descr="j0283784"/>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662113" y="836613"/>
            <a:ext cx="6223000" cy="319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03653" name="Oval 5"/>
          <p:cNvSpPr>
            <a:spLocks noChangeArrowheads="1"/>
          </p:cNvSpPr>
          <p:nvPr/>
        </p:nvSpPr>
        <p:spPr bwMode="blackWhite">
          <a:xfrm>
            <a:off x="1692275" y="404813"/>
            <a:ext cx="5616575" cy="4608512"/>
          </a:xfrm>
          <a:prstGeom prst="ellipse">
            <a:avLst/>
          </a:prstGeom>
          <a:solidFill>
            <a:srgbClr val="FFFBAD">
              <a:alpha val="39999"/>
            </a:srgbClr>
          </a:solidFill>
          <a:ln w="9525" algn="ctr">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3600">
                <a:latin typeface="HGP創英角ﾎﾟｯﾌﾟ体" panose="040B0A00000000000000" pitchFamily="50" charset="-128"/>
                <a:ea typeface="HGP創英角ﾎﾟｯﾌﾟ体" panose="040B0A00000000000000" pitchFamily="50" charset="-128"/>
              </a:rPr>
              <a:t>ソーシャル・キャピタル</a:t>
            </a:r>
          </a:p>
        </p:txBody>
      </p:sp>
      <p:sp>
        <p:nvSpPr>
          <p:cNvPr id="5403654" name="AutoShape 6"/>
          <p:cNvSpPr>
            <a:spLocks noChangeArrowheads="1"/>
          </p:cNvSpPr>
          <p:nvPr/>
        </p:nvSpPr>
        <p:spPr bwMode="auto">
          <a:xfrm>
            <a:off x="4875213" y="3830638"/>
            <a:ext cx="3152775" cy="2693987"/>
          </a:xfrm>
          <a:prstGeom prst="wedgeEllipseCallout">
            <a:avLst>
              <a:gd name="adj1" fmla="val 54681"/>
              <a:gd name="adj2" fmla="val -156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3200">
                <a:latin typeface="HGS創英角ﾎﾟｯﾌﾟ体" panose="040B0A00000000000000" pitchFamily="50" charset="-128"/>
              </a:rPr>
              <a:t>結びつける力</a:t>
            </a:r>
          </a:p>
        </p:txBody>
      </p:sp>
      <p:pic>
        <p:nvPicPr>
          <p:cNvPr id="5403651" name="Picture 3"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524750" y="4652963"/>
            <a:ext cx="1633538" cy="2089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03655" name="AutoShape 7"/>
          <p:cNvSpPr>
            <a:spLocks noChangeArrowheads="1"/>
          </p:cNvSpPr>
          <p:nvPr/>
        </p:nvSpPr>
        <p:spPr bwMode="auto">
          <a:xfrm>
            <a:off x="1692275" y="3830638"/>
            <a:ext cx="3584575" cy="3013075"/>
          </a:xfrm>
          <a:prstGeom prst="wedgeEllipseCallout">
            <a:avLst>
              <a:gd name="adj1" fmla="val 56556"/>
              <a:gd name="adj2" fmla="val 1543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3200">
                <a:latin typeface="HGS創英角ﾎﾟｯﾌﾟ体" panose="040B0A00000000000000" pitchFamily="50" charset="-128"/>
              </a:rPr>
              <a:t>コミュニティ</a:t>
            </a:r>
          </a:p>
          <a:p>
            <a:r>
              <a:rPr lang="ja-JP" altLang="en-US" sz="3200">
                <a:latin typeface="HGS創英角ﾎﾟｯﾌﾟ体" panose="040B0A00000000000000" pitchFamily="50" charset="-128"/>
              </a:rPr>
              <a:t>ソリューション</a:t>
            </a:r>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403652"/>
                                        </p:tgtEl>
                                        <p:attrNameLst>
                                          <p:attrName>style.visibility</p:attrName>
                                        </p:attrNameLst>
                                      </p:cBhvr>
                                      <p:to>
                                        <p:strVal val="visible"/>
                                      </p:to>
                                    </p:set>
                                    <p:anim calcmode="lin" valueType="num">
                                      <p:cBhvr>
                                        <p:cTn id="7" dur="500" fill="hold"/>
                                        <p:tgtEl>
                                          <p:spTgt spid="5403652"/>
                                        </p:tgtEl>
                                        <p:attrNameLst>
                                          <p:attrName>ppt_w</p:attrName>
                                        </p:attrNameLst>
                                      </p:cBhvr>
                                      <p:tavLst>
                                        <p:tav tm="0">
                                          <p:val>
                                            <p:fltVal val="0"/>
                                          </p:val>
                                        </p:tav>
                                        <p:tav tm="100000">
                                          <p:val>
                                            <p:strVal val="#ppt_w"/>
                                          </p:val>
                                        </p:tav>
                                      </p:tavLst>
                                    </p:anim>
                                    <p:anim calcmode="lin" valueType="num">
                                      <p:cBhvr>
                                        <p:cTn id="8" dur="500" fill="hold"/>
                                        <p:tgtEl>
                                          <p:spTgt spid="5403652"/>
                                        </p:tgtEl>
                                        <p:attrNameLst>
                                          <p:attrName>ppt_h</p:attrName>
                                        </p:attrNameLst>
                                      </p:cBhvr>
                                      <p:tavLst>
                                        <p:tav tm="0">
                                          <p:val>
                                            <p:fltVal val="0"/>
                                          </p:val>
                                        </p:tav>
                                        <p:tav tm="100000">
                                          <p:val>
                                            <p:strVal val="#ppt_h"/>
                                          </p:val>
                                        </p:tav>
                                      </p:tavLst>
                                    </p:anim>
                                  </p:childTnLst>
                                </p:cTn>
                              </p:par>
                              <p:par>
                                <p:cTn id="9" presetID="9" presetClass="emph" presetSubtype="0" nodeType="withEffect">
                                  <p:stCondLst>
                                    <p:cond delay="0"/>
                                  </p:stCondLst>
                                  <p:childTnLst>
                                    <p:set>
                                      <p:cBhvr rctx="PPT">
                                        <p:cTn id="10" dur="indefinite"/>
                                        <p:tgtEl>
                                          <p:spTgt spid="5403652"/>
                                        </p:tgtEl>
                                        <p:attrNameLst>
                                          <p:attrName>style.opacity</p:attrName>
                                        </p:attrNameLst>
                                      </p:cBhvr>
                                      <p:to>
                                        <p:strVal val="0.25"/>
                                      </p:to>
                                    </p:set>
                                    <p:animEffect filter="image" prLst="opacity: 0.25">
                                      <p:cBhvr rctx="IE">
                                        <p:cTn id="11" dur="indefinite"/>
                                        <p:tgtEl>
                                          <p:spTgt spid="54036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5403653"/>
                                        </p:tgtEl>
                                        <p:attrNameLst>
                                          <p:attrName>style.visibility</p:attrName>
                                        </p:attrNameLst>
                                      </p:cBhvr>
                                      <p:to>
                                        <p:strVal val="visible"/>
                                      </p:to>
                                    </p:set>
                                    <p:animEffect transition="in" filter="fade">
                                      <p:cBhvr>
                                        <p:cTn id="16" dur="770" decel="100000"/>
                                        <p:tgtEl>
                                          <p:spTgt spid="5403653"/>
                                        </p:tgtEl>
                                      </p:cBhvr>
                                    </p:animEffect>
                                    <p:animScale>
                                      <p:cBhvr>
                                        <p:cTn id="17" dur="770" decel="100000"/>
                                        <p:tgtEl>
                                          <p:spTgt spid="5403653"/>
                                        </p:tgtEl>
                                      </p:cBhvr>
                                      <p:from x="10000" y="10000"/>
                                      <p:to x="200000" y="450000"/>
                                    </p:animScale>
                                    <p:animScale>
                                      <p:cBhvr>
                                        <p:cTn id="18" dur="1230" accel="100000" fill="hold">
                                          <p:stCondLst>
                                            <p:cond delay="770"/>
                                          </p:stCondLst>
                                        </p:cTn>
                                        <p:tgtEl>
                                          <p:spTgt spid="5403653"/>
                                        </p:tgtEl>
                                      </p:cBhvr>
                                      <p:from x="200000" y="450000"/>
                                      <p:to x="100000" y="100000"/>
                                    </p:animScale>
                                    <p:set>
                                      <p:cBhvr>
                                        <p:cTn id="19" dur="770" fill="hold"/>
                                        <p:tgtEl>
                                          <p:spTgt spid="5403653"/>
                                        </p:tgtEl>
                                        <p:attrNameLst>
                                          <p:attrName>ppt_x</p:attrName>
                                        </p:attrNameLst>
                                      </p:cBhvr>
                                      <p:to>
                                        <p:strVal val="(0.5)"/>
                                      </p:to>
                                    </p:set>
                                    <p:anim from="(0.5)" to="(#ppt_x)" calcmode="lin" valueType="num">
                                      <p:cBhvr>
                                        <p:cTn id="20" dur="1230" accel="100000" fill="hold">
                                          <p:stCondLst>
                                            <p:cond delay="770"/>
                                          </p:stCondLst>
                                        </p:cTn>
                                        <p:tgtEl>
                                          <p:spTgt spid="5403653"/>
                                        </p:tgtEl>
                                        <p:attrNameLst>
                                          <p:attrName>ppt_x</p:attrName>
                                        </p:attrNameLst>
                                      </p:cBhvr>
                                    </p:anim>
                                    <p:set>
                                      <p:cBhvr>
                                        <p:cTn id="21" dur="770" fill="hold"/>
                                        <p:tgtEl>
                                          <p:spTgt spid="5403653"/>
                                        </p:tgtEl>
                                        <p:attrNameLst>
                                          <p:attrName>ppt_y</p:attrName>
                                        </p:attrNameLst>
                                      </p:cBhvr>
                                      <p:to>
                                        <p:strVal val="(#ppt_y+0.4)"/>
                                      </p:to>
                                    </p:set>
                                    <p:anim from="(#ppt_y+0.4)" to="(#ppt_y)" calcmode="lin" valueType="num">
                                      <p:cBhvr>
                                        <p:cTn id="22" dur="1230" accel="100000" fill="hold">
                                          <p:stCondLst>
                                            <p:cond delay="770"/>
                                          </p:stCondLst>
                                        </p:cTn>
                                        <p:tgtEl>
                                          <p:spTgt spid="5403653"/>
                                        </p:tgtEl>
                                        <p:attrNameLst>
                                          <p:attrName>ppt_y</p:attrName>
                                        </p:attrNameLst>
                                      </p:cBhvr>
                                    </p:anim>
                                  </p:childTnLst>
                                </p:cTn>
                              </p:par>
                              <p:par>
                                <p:cTn id="23" presetID="26" presetClass="entr" presetSubtype="0" fill="hold" nodeType="withEffect">
                                  <p:stCondLst>
                                    <p:cond delay="0"/>
                                  </p:stCondLst>
                                  <p:childTnLst>
                                    <p:set>
                                      <p:cBhvr>
                                        <p:cTn id="24" dur="1" fill="hold">
                                          <p:stCondLst>
                                            <p:cond delay="0"/>
                                          </p:stCondLst>
                                        </p:cTn>
                                        <p:tgtEl>
                                          <p:spTgt spid="5403651"/>
                                        </p:tgtEl>
                                        <p:attrNameLst>
                                          <p:attrName>style.visibility</p:attrName>
                                        </p:attrNameLst>
                                      </p:cBhvr>
                                      <p:to>
                                        <p:strVal val="visible"/>
                                      </p:to>
                                    </p:set>
                                    <p:animEffect transition="in" filter="wipe(down)">
                                      <p:cBhvr>
                                        <p:cTn id="25" dur="580">
                                          <p:stCondLst>
                                            <p:cond delay="0"/>
                                          </p:stCondLst>
                                        </p:cTn>
                                        <p:tgtEl>
                                          <p:spTgt spid="5403651"/>
                                        </p:tgtEl>
                                      </p:cBhvr>
                                    </p:animEffect>
                                    <p:anim calcmode="lin" valueType="num">
                                      <p:cBhvr>
                                        <p:cTn id="26" dur="1822" tmFilter="0,0; 0.14,0.36; 0.43,0.73; 0.71,0.91; 1.0,1.0">
                                          <p:stCondLst>
                                            <p:cond delay="0"/>
                                          </p:stCondLst>
                                        </p:cTn>
                                        <p:tgtEl>
                                          <p:spTgt spid="54036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4036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4036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4036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403651"/>
                                        </p:tgtEl>
                                        <p:attrNameLst>
                                          <p:attrName>ppt_y</p:attrName>
                                        </p:attrNameLst>
                                      </p:cBhvr>
                                      <p:tavLst>
                                        <p:tav tm="0" fmla="#ppt_y-sin(pi*$)/81">
                                          <p:val>
                                            <p:fltVal val="0"/>
                                          </p:val>
                                        </p:tav>
                                        <p:tav tm="100000">
                                          <p:val>
                                            <p:fltVal val="1"/>
                                          </p:val>
                                        </p:tav>
                                      </p:tavLst>
                                    </p:anim>
                                    <p:animScale>
                                      <p:cBhvr>
                                        <p:cTn id="31" dur="26">
                                          <p:stCondLst>
                                            <p:cond delay="650"/>
                                          </p:stCondLst>
                                        </p:cTn>
                                        <p:tgtEl>
                                          <p:spTgt spid="5403651"/>
                                        </p:tgtEl>
                                      </p:cBhvr>
                                      <p:to x="100000" y="60000"/>
                                    </p:animScale>
                                    <p:animScale>
                                      <p:cBhvr>
                                        <p:cTn id="32" dur="166" decel="50000">
                                          <p:stCondLst>
                                            <p:cond delay="676"/>
                                          </p:stCondLst>
                                        </p:cTn>
                                        <p:tgtEl>
                                          <p:spTgt spid="5403651"/>
                                        </p:tgtEl>
                                      </p:cBhvr>
                                      <p:to x="100000" y="100000"/>
                                    </p:animScale>
                                    <p:animScale>
                                      <p:cBhvr>
                                        <p:cTn id="33" dur="26">
                                          <p:stCondLst>
                                            <p:cond delay="1312"/>
                                          </p:stCondLst>
                                        </p:cTn>
                                        <p:tgtEl>
                                          <p:spTgt spid="5403651"/>
                                        </p:tgtEl>
                                      </p:cBhvr>
                                      <p:to x="100000" y="80000"/>
                                    </p:animScale>
                                    <p:animScale>
                                      <p:cBhvr>
                                        <p:cTn id="34" dur="166" decel="50000">
                                          <p:stCondLst>
                                            <p:cond delay="1338"/>
                                          </p:stCondLst>
                                        </p:cTn>
                                        <p:tgtEl>
                                          <p:spTgt spid="5403651"/>
                                        </p:tgtEl>
                                      </p:cBhvr>
                                      <p:to x="100000" y="100000"/>
                                    </p:animScale>
                                    <p:animScale>
                                      <p:cBhvr>
                                        <p:cTn id="35" dur="26">
                                          <p:stCondLst>
                                            <p:cond delay="1642"/>
                                          </p:stCondLst>
                                        </p:cTn>
                                        <p:tgtEl>
                                          <p:spTgt spid="5403651"/>
                                        </p:tgtEl>
                                      </p:cBhvr>
                                      <p:to x="100000" y="90000"/>
                                    </p:animScale>
                                    <p:animScale>
                                      <p:cBhvr>
                                        <p:cTn id="36" dur="166" decel="50000">
                                          <p:stCondLst>
                                            <p:cond delay="1668"/>
                                          </p:stCondLst>
                                        </p:cTn>
                                        <p:tgtEl>
                                          <p:spTgt spid="5403651"/>
                                        </p:tgtEl>
                                      </p:cBhvr>
                                      <p:to x="100000" y="100000"/>
                                    </p:animScale>
                                    <p:animScale>
                                      <p:cBhvr>
                                        <p:cTn id="37" dur="26">
                                          <p:stCondLst>
                                            <p:cond delay="1808"/>
                                          </p:stCondLst>
                                        </p:cTn>
                                        <p:tgtEl>
                                          <p:spTgt spid="5403651"/>
                                        </p:tgtEl>
                                      </p:cBhvr>
                                      <p:to x="100000" y="95000"/>
                                    </p:animScale>
                                    <p:animScale>
                                      <p:cBhvr>
                                        <p:cTn id="38" dur="166" decel="50000">
                                          <p:stCondLst>
                                            <p:cond delay="1834"/>
                                          </p:stCondLst>
                                        </p:cTn>
                                        <p:tgtEl>
                                          <p:spTgt spid="5403651"/>
                                        </p:tgtEl>
                                      </p:cBhvr>
                                      <p:to x="100000" y="100000"/>
                                    </p:animScale>
                                  </p:childTnLst>
                                </p:cTn>
                              </p:par>
                            </p:childTnLst>
                          </p:cTn>
                        </p:par>
                        <p:par>
                          <p:cTn id="39" fill="hold" nodeType="afterGroup">
                            <p:stCondLst>
                              <p:cond delay="2000"/>
                            </p:stCondLst>
                            <p:childTnLst>
                              <p:par>
                                <p:cTn id="40" presetID="1" presetClass="entr" presetSubtype="0" fill="hold" grpId="0" nodeType="afterEffect">
                                  <p:stCondLst>
                                    <p:cond delay="0"/>
                                  </p:stCondLst>
                                  <p:iterate type="lt">
                                    <p:tmAbs val="0"/>
                                  </p:iterate>
                                  <p:childTnLst>
                                    <p:set>
                                      <p:cBhvr>
                                        <p:cTn id="41" dur="1" fill="hold">
                                          <p:stCondLst>
                                            <p:cond delay="0"/>
                                          </p:stCondLst>
                                        </p:cTn>
                                        <p:tgtEl>
                                          <p:spTgt spid="5403654"/>
                                        </p:tgtEl>
                                        <p:attrNameLst>
                                          <p:attrName>style.visibility</p:attrName>
                                        </p:attrNameLst>
                                      </p:cBhvr>
                                      <p:to>
                                        <p:strVal val="visible"/>
                                      </p:to>
                                    </p:set>
                                  </p:childTnLst>
                                </p:cTn>
                              </p:par>
                            </p:childTnLst>
                          </p:cTn>
                        </p:par>
                        <p:par>
                          <p:cTn id="42" fill="hold" nodeType="afterGroup">
                            <p:stCondLst>
                              <p:cond delay="2000"/>
                            </p:stCondLst>
                            <p:childTnLst>
                              <p:par>
                                <p:cTn id="43" presetID="1" presetClass="entr" presetSubtype="0" fill="hold" grpId="0" nodeType="afterEffect">
                                  <p:stCondLst>
                                    <p:cond delay="0"/>
                                  </p:stCondLst>
                                  <p:iterate type="lt">
                                    <p:tmAbs val="0"/>
                                  </p:iterate>
                                  <p:childTnLst>
                                    <p:set>
                                      <p:cBhvr>
                                        <p:cTn id="44" dur="1" fill="hold">
                                          <p:stCondLst>
                                            <p:cond delay="0"/>
                                          </p:stCondLst>
                                        </p:cTn>
                                        <p:tgtEl>
                                          <p:spTgt spid="5403655"/>
                                        </p:tgtEl>
                                        <p:attrNameLst>
                                          <p:attrName>style.visibility</p:attrName>
                                        </p:attrNameLst>
                                      </p:cBhvr>
                                      <p:to>
                                        <p:strVal val="visible"/>
                                      </p:to>
                                    </p:set>
                                  </p:childTnLst>
                                </p:cTn>
                              </p:par>
                              <p:par>
                                <p:cTn id="45" presetID="41" presetClass="entr" presetSubtype="0" fill="hold" grpId="1" nodeType="withEffect">
                                  <p:stCondLst>
                                    <p:cond delay="0"/>
                                  </p:stCondLst>
                                  <p:iterate type="lt">
                                    <p:tmPct val="10000"/>
                                  </p:iterate>
                                  <p:childTnLst>
                                    <p:set>
                                      <p:cBhvr>
                                        <p:cTn id="46" dur="1" fill="hold">
                                          <p:stCondLst>
                                            <p:cond delay="0"/>
                                          </p:stCondLst>
                                        </p:cTn>
                                        <p:tgtEl>
                                          <p:spTgt spid="5403655"/>
                                        </p:tgtEl>
                                        <p:attrNameLst>
                                          <p:attrName>style.visibility</p:attrName>
                                        </p:attrNameLst>
                                      </p:cBhvr>
                                      <p:to>
                                        <p:strVal val="visible"/>
                                      </p:to>
                                    </p:set>
                                    <p:anim calcmode="lin" valueType="num">
                                      <p:cBhvr>
                                        <p:cTn id="47" dur="500" fill="hold"/>
                                        <p:tgtEl>
                                          <p:spTgt spid="5403655"/>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403655"/>
                                        </p:tgtEl>
                                        <p:attrNameLst>
                                          <p:attrName>ppt_y</p:attrName>
                                        </p:attrNameLst>
                                      </p:cBhvr>
                                      <p:tavLst>
                                        <p:tav tm="0">
                                          <p:val>
                                            <p:strVal val="#ppt_y"/>
                                          </p:val>
                                        </p:tav>
                                        <p:tav tm="100000">
                                          <p:val>
                                            <p:strVal val="#ppt_y"/>
                                          </p:val>
                                        </p:tav>
                                      </p:tavLst>
                                    </p:anim>
                                    <p:anim calcmode="lin" valueType="num">
                                      <p:cBhvr>
                                        <p:cTn id="49" dur="500" fill="hold"/>
                                        <p:tgtEl>
                                          <p:spTgt spid="5403655"/>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40365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40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3653" grpId="0" animBg="1"/>
      <p:bldP spid="5403654" grpId="0" animBg="1"/>
      <p:bldP spid="5403655" grpId="0" animBg="1"/>
      <p:bldP spid="540365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3890" name="Rectangle 2"/>
          <p:cNvSpPr>
            <a:spLocks noGrp="1" noChangeArrowheads="1"/>
          </p:cNvSpPr>
          <p:nvPr>
            <p:ph type="title"/>
          </p:nvPr>
        </p:nvSpPr>
        <p:spPr>
          <a:xfrm>
            <a:off x="34925" y="44450"/>
            <a:ext cx="9139238"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コミュニティ・ソリューションの秘密</a:t>
            </a:r>
          </a:p>
        </p:txBody>
      </p:sp>
      <p:sp>
        <p:nvSpPr>
          <p:cNvPr id="5413891" name="Text Box 3"/>
          <p:cNvSpPr txBox="1">
            <a:spLocks noChangeArrowheads="1"/>
          </p:cNvSpPr>
          <p:nvPr/>
        </p:nvSpPr>
        <p:spPr bwMode="blackWhite">
          <a:xfrm>
            <a:off x="107950" y="836613"/>
            <a:ext cx="8883650" cy="4279900"/>
          </a:xfrm>
          <a:prstGeom prst="rect">
            <a:avLst/>
          </a:prstGeom>
          <a:solidFill>
            <a:srgbClr val="333333"/>
          </a:solidFill>
          <a:ln w="9525" algn="ctr">
            <a:solidFill>
              <a:srgbClr val="808080"/>
            </a:solidFill>
            <a:miter lim="800000"/>
            <a:headEnd/>
            <a:tailEnd/>
          </a:ln>
          <a:effectLst>
            <a:outerShdw dist="107763" dir="2700000" algn="ctr" rotWithShape="0">
              <a:srgbClr val="FFCC66">
                <a:alpha val="50000"/>
              </a:srgbClr>
            </a:outerShdw>
          </a:effectLst>
        </p:spPr>
        <p:txBody>
          <a:bodyPr>
            <a:spAutoFit/>
          </a:bodyPr>
          <a:lstStyle/>
          <a:p>
            <a:pPr>
              <a:lnSpc>
                <a:spcPct val="90000"/>
              </a:lnSpc>
            </a:pPr>
            <a:r>
              <a:rPr lang="ja-JP" altLang="en-US" sz="4000">
                <a:solidFill>
                  <a:schemeClr val="bg1"/>
                </a:solidFill>
                <a:latin typeface="HGP創英角ﾎﾟｯﾌﾟ体" panose="040B0A00000000000000" pitchFamily="50" charset="-128"/>
                <a:ea typeface="HGP創英角ﾎﾟｯﾌﾟ体" panose="040B0A00000000000000" pitchFamily="50" charset="-128"/>
              </a:rPr>
              <a:t>ミームによって運ばれる</a:t>
            </a:r>
          </a:p>
          <a:p>
            <a:pPr>
              <a:lnSpc>
                <a:spcPct val="90000"/>
              </a:lnSpc>
            </a:pPr>
            <a:r>
              <a:rPr lang="ja-JP" altLang="en-US" sz="4000">
                <a:solidFill>
                  <a:schemeClr val="bg1"/>
                </a:solidFill>
                <a:latin typeface="HGP創英角ﾎﾟｯﾌﾟ体" panose="040B0A00000000000000" pitchFamily="50" charset="-128"/>
                <a:ea typeface="HGP創英角ﾎﾟｯﾌﾟ体" panose="040B0A00000000000000" pitchFamily="50" charset="-128"/>
              </a:rPr>
              <a:t>感動と</a:t>
            </a:r>
          </a:p>
          <a:p>
            <a:pPr>
              <a:lnSpc>
                <a:spcPct val="90000"/>
              </a:lnSpc>
            </a:pPr>
            <a:r>
              <a:rPr lang="ja-JP" altLang="en-US" sz="4000">
                <a:solidFill>
                  <a:schemeClr val="bg1"/>
                </a:solidFill>
                <a:latin typeface="HGP創英角ﾎﾟｯﾌﾟ体" panose="040B0A00000000000000" pitchFamily="50" charset="-128"/>
                <a:ea typeface="HGP創英角ﾎﾟｯﾌﾟ体" panose="040B0A00000000000000" pitchFamily="50" charset="-128"/>
              </a:rPr>
              <a:t>人間性に対する</a:t>
            </a:r>
          </a:p>
          <a:p>
            <a:pPr>
              <a:lnSpc>
                <a:spcPct val="90000"/>
              </a:lnSpc>
            </a:pPr>
            <a:r>
              <a:rPr lang="ja-JP" altLang="en-US" sz="4000">
                <a:solidFill>
                  <a:schemeClr val="bg1"/>
                </a:solidFill>
                <a:latin typeface="HGP創英角ﾎﾟｯﾌﾟ体" panose="040B0A00000000000000" pitchFamily="50" charset="-128"/>
                <a:ea typeface="HGP創英角ﾎﾟｯﾌﾟ体" panose="040B0A00000000000000" pitchFamily="50" charset="-128"/>
              </a:rPr>
              <a:t>信頼感の伝承が</a:t>
            </a:r>
          </a:p>
          <a:p>
            <a:pPr>
              <a:lnSpc>
                <a:spcPct val="90000"/>
              </a:lnSpc>
            </a:pPr>
            <a:r>
              <a:rPr lang="ja-JP" altLang="en-US" sz="4000">
                <a:solidFill>
                  <a:schemeClr val="bg1"/>
                </a:solidFill>
                <a:latin typeface="HGP創英角ﾎﾟｯﾌﾟ体" panose="040B0A00000000000000" pitchFamily="50" charset="-128"/>
                <a:ea typeface="HGP創英角ﾎﾟｯﾌﾟ体" panose="040B0A00000000000000" pitchFamily="50" charset="-128"/>
              </a:rPr>
              <a:t>コミュニティ・ソリューションの秘密である</a:t>
            </a:r>
          </a:p>
          <a:p>
            <a:pPr>
              <a:lnSpc>
                <a:spcPct val="90000"/>
              </a:lnSpc>
            </a:pPr>
            <a:r>
              <a:rPr lang="ja-JP" altLang="en-US" sz="1000">
                <a:solidFill>
                  <a:schemeClr val="bg1"/>
                </a:solidFill>
                <a:latin typeface="HG丸ｺﾞｼｯｸM-PRO" panose="020F0600000000000000" pitchFamily="50" charset="-128"/>
                <a:ea typeface="HG丸ｺﾞｼｯｸM-PRO" panose="020F0600000000000000" pitchFamily="50" charset="-128"/>
              </a:rPr>
              <a:t>（金子郁容 </a:t>
            </a:r>
            <a:r>
              <a:rPr lang="en-US" altLang="ja-JP" sz="1000">
                <a:solidFill>
                  <a:schemeClr val="bg1"/>
                </a:solidFill>
                <a:latin typeface="HG丸ｺﾞｼｯｸM-PRO" panose="020F0600000000000000" pitchFamily="50" charset="-128"/>
                <a:ea typeface="HG丸ｺﾞｼｯｸM-PRO" panose="020F0600000000000000" pitchFamily="50" charset="-128"/>
              </a:rPr>
              <a:t>『</a:t>
            </a:r>
            <a:r>
              <a:rPr lang="ja-JP" altLang="en-US" sz="1000">
                <a:solidFill>
                  <a:schemeClr val="bg1"/>
                </a:solidFill>
                <a:latin typeface="HG丸ｺﾞｼｯｸM-PRO" panose="020F0600000000000000" pitchFamily="50" charset="-128"/>
                <a:ea typeface="HG丸ｺﾞｼｯｸM-PRO" panose="020F0600000000000000" pitchFamily="50" charset="-128"/>
              </a:rPr>
              <a:t>コミュニティ・ソリューション</a:t>
            </a:r>
            <a:r>
              <a:rPr lang="en-US" altLang="ja-JP" sz="1000">
                <a:solidFill>
                  <a:schemeClr val="bg1"/>
                </a:solidFill>
                <a:latin typeface="HG丸ｺﾞｼｯｸM-PRO" panose="020F0600000000000000" pitchFamily="50" charset="-128"/>
                <a:ea typeface="HG丸ｺﾞｼｯｸM-PRO" panose="020F0600000000000000" pitchFamily="50" charset="-128"/>
              </a:rPr>
              <a:t>』,2002,p160</a:t>
            </a:r>
            <a:r>
              <a:rPr lang="ja-JP" altLang="en-US" sz="1000">
                <a:solidFill>
                  <a:schemeClr val="bg1"/>
                </a:solidFill>
                <a:latin typeface="HG丸ｺﾞｼｯｸM-PRO" panose="020F0600000000000000" pitchFamily="50" charset="-128"/>
                <a:ea typeface="HG丸ｺﾞｼｯｸM-PRO" panose="020F0600000000000000" pitchFamily="50" charset="-128"/>
              </a:rPr>
              <a:t>）</a:t>
            </a:r>
          </a:p>
        </p:txBody>
      </p:sp>
      <p:sp>
        <p:nvSpPr>
          <p:cNvPr id="5413892" name="AutoShape 4"/>
          <p:cNvSpPr>
            <a:spLocks noChangeArrowheads="1"/>
          </p:cNvSpPr>
          <p:nvPr/>
        </p:nvSpPr>
        <p:spPr bwMode="auto">
          <a:xfrm>
            <a:off x="5796135" y="4797152"/>
            <a:ext cx="2160415" cy="2160239"/>
          </a:xfrm>
          <a:prstGeom prst="wedgeEllipseCallout">
            <a:avLst>
              <a:gd name="adj1" fmla="val 55509"/>
              <a:gd name="adj2" fmla="val -2289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4000" dirty="0"/>
              <a:t>ミーム</a:t>
            </a:r>
          </a:p>
        </p:txBody>
      </p:sp>
      <p:pic>
        <p:nvPicPr>
          <p:cNvPr id="5413893" name="Picture 5" descr="momoC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gray">
          <a:xfrm>
            <a:off x="7634288" y="4941888"/>
            <a:ext cx="1474787" cy="1884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413891"/>
                                        </p:tgtEl>
                                        <p:attrNameLst>
                                          <p:attrName>style.visibility</p:attrName>
                                        </p:attrNameLst>
                                      </p:cBhvr>
                                      <p:to>
                                        <p:strVal val="visible"/>
                                      </p:to>
                                    </p:set>
                                    <p:anim calcmode="lin" valueType="num">
                                      <p:cBhvr>
                                        <p:cTn id="7" dur="500" fill="hold"/>
                                        <p:tgtEl>
                                          <p:spTgt spid="54138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13891"/>
                                        </p:tgtEl>
                                        <p:attrNameLst>
                                          <p:attrName>ppt_y</p:attrName>
                                        </p:attrNameLst>
                                      </p:cBhvr>
                                      <p:tavLst>
                                        <p:tav tm="0">
                                          <p:val>
                                            <p:strVal val="#ppt_y"/>
                                          </p:val>
                                        </p:tav>
                                        <p:tav tm="100000">
                                          <p:val>
                                            <p:strVal val="#ppt_y"/>
                                          </p:val>
                                        </p:tav>
                                      </p:tavLst>
                                    </p:anim>
                                    <p:anim calcmode="lin" valueType="num">
                                      <p:cBhvr>
                                        <p:cTn id="9" dur="500" fill="hold"/>
                                        <p:tgtEl>
                                          <p:spTgt spid="54138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138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13891"/>
                                        </p:tgtEl>
                                      </p:cBhvr>
                                    </p:animEffect>
                                  </p:childTnLst>
                                </p:cTn>
                              </p:par>
                              <p:par>
                                <p:cTn id="12" presetID="26" presetClass="entr" presetSubtype="0" fill="hold" nodeType="withEffect">
                                  <p:stCondLst>
                                    <p:cond delay="0"/>
                                  </p:stCondLst>
                                  <p:childTnLst>
                                    <p:set>
                                      <p:cBhvr>
                                        <p:cTn id="13" dur="1" fill="hold">
                                          <p:stCondLst>
                                            <p:cond delay="0"/>
                                          </p:stCondLst>
                                        </p:cTn>
                                        <p:tgtEl>
                                          <p:spTgt spid="5413893"/>
                                        </p:tgtEl>
                                        <p:attrNameLst>
                                          <p:attrName>style.visibility</p:attrName>
                                        </p:attrNameLst>
                                      </p:cBhvr>
                                      <p:to>
                                        <p:strVal val="visible"/>
                                      </p:to>
                                    </p:set>
                                    <p:animEffect transition="in" filter="wipe(down)">
                                      <p:cBhvr>
                                        <p:cTn id="14" dur="580">
                                          <p:stCondLst>
                                            <p:cond delay="0"/>
                                          </p:stCondLst>
                                        </p:cTn>
                                        <p:tgtEl>
                                          <p:spTgt spid="5413893"/>
                                        </p:tgtEl>
                                      </p:cBhvr>
                                    </p:animEffect>
                                    <p:anim calcmode="lin" valueType="num">
                                      <p:cBhvr>
                                        <p:cTn id="15" dur="1822" tmFilter="0,0; 0.14,0.36; 0.43,0.73; 0.71,0.91; 1.0,1.0">
                                          <p:stCondLst>
                                            <p:cond delay="0"/>
                                          </p:stCondLst>
                                        </p:cTn>
                                        <p:tgtEl>
                                          <p:spTgt spid="541389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41389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41389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41389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413893"/>
                                        </p:tgtEl>
                                        <p:attrNameLst>
                                          <p:attrName>ppt_y</p:attrName>
                                        </p:attrNameLst>
                                      </p:cBhvr>
                                      <p:tavLst>
                                        <p:tav tm="0" fmla="#ppt_y-sin(pi*$)/81">
                                          <p:val>
                                            <p:fltVal val="0"/>
                                          </p:val>
                                        </p:tav>
                                        <p:tav tm="100000">
                                          <p:val>
                                            <p:fltVal val="1"/>
                                          </p:val>
                                        </p:tav>
                                      </p:tavLst>
                                    </p:anim>
                                    <p:animScale>
                                      <p:cBhvr>
                                        <p:cTn id="20" dur="26">
                                          <p:stCondLst>
                                            <p:cond delay="650"/>
                                          </p:stCondLst>
                                        </p:cTn>
                                        <p:tgtEl>
                                          <p:spTgt spid="5413893"/>
                                        </p:tgtEl>
                                      </p:cBhvr>
                                      <p:to x="100000" y="60000"/>
                                    </p:animScale>
                                    <p:animScale>
                                      <p:cBhvr>
                                        <p:cTn id="21" dur="166" decel="50000">
                                          <p:stCondLst>
                                            <p:cond delay="676"/>
                                          </p:stCondLst>
                                        </p:cTn>
                                        <p:tgtEl>
                                          <p:spTgt spid="5413893"/>
                                        </p:tgtEl>
                                      </p:cBhvr>
                                      <p:to x="100000" y="100000"/>
                                    </p:animScale>
                                    <p:animScale>
                                      <p:cBhvr>
                                        <p:cTn id="22" dur="26">
                                          <p:stCondLst>
                                            <p:cond delay="1312"/>
                                          </p:stCondLst>
                                        </p:cTn>
                                        <p:tgtEl>
                                          <p:spTgt spid="5413893"/>
                                        </p:tgtEl>
                                      </p:cBhvr>
                                      <p:to x="100000" y="80000"/>
                                    </p:animScale>
                                    <p:animScale>
                                      <p:cBhvr>
                                        <p:cTn id="23" dur="166" decel="50000">
                                          <p:stCondLst>
                                            <p:cond delay="1338"/>
                                          </p:stCondLst>
                                        </p:cTn>
                                        <p:tgtEl>
                                          <p:spTgt spid="5413893"/>
                                        </p:tgtEl>
                                      </p:cBhvr>
                                      <p:to x="100000" y="100000"/>
                                    </p:animScale>
                                    <p:animScale>
                                      <p:cBhvr>
                                        <p:cTn id="24" dur="26">
                                          <p:stCondLst>
                                            <p:cond delay="1642"/>
                                          </p:stCondLst>
                                        </p:cTn>
                                        <p:tgtEl>
                                          <p:spTgt spid="5413893"/>
                                        </p:tgtEl>
                                      </p:cBhvr>
                                      <p:to x="100000" y="90000"/>
                                    </p:animScale>
                                    <p:animScale>
                                      <p:cBhvr>
                                        <p:cTn id="25" dur="166" decel="50000">
                                          <p:stCondLst>
                                            <p:cond delay="1668"/>
                                          </p:stCondLst>
                                        </p:cTn>
                                        <p:tgtEl>
                                          <p:spTgt spid="5413893"/>
                                        </p:tgtEl>
                                      </p:cBhvr>
                                      <p:to x="100000" y="100000"/>
                                    </p:animScale>
                                    <p:animScale>
                                      <p:cBhvr>
                                        <p:cTn id="26" dur="26">
                                          <p:stCondLst>
                                            <p:cond delay="1808"/>
                                          </p:stCondLst>
                                        </p:cTn>
                                        <p:tgtEl>
                                          <p:spTgt spid="5413893"/>
                                        </p:tgtEl>
                                      </p:cBhvr>
                                      <p:to x="100000" y="95000"/>
                                    </p:animScale>
                                    <p:animScale>
                                      <p:cBhvr>
                                        <p:cTn id="27" dur="166" decel="50000">
                                          <p:stCondLst>
                                            <p:cond delay="1834"/>
                                          </p:stCondLst>
                                        </p:cTn>
                                        <p:tgtEl>
                                          <p:spTgt spid="5413893"/>
                                        </p:tgtEl>
                                      </p:cBhvr>
                                      <p:to x="100000" y="100000"/>
                                    </p:animScale>
                                  </p:childTnLst>
                                </p:cTn>
                              </p:par>
                              <p:par>
                                <p:cTn id="28" presetID="1" presetClass="entr" presetSubtype="0" fill="hold" grpId="0" nodeType="withEffect">
                                  <p:stCondLst>
                                    <p:cond delay="0"/>
                                  </p:stCondLst>
                                  <p:childTnLst>
                                    <p:set>
                                      <p:cBhvr>
                                        <p:cTn id="29" dur="1" fill="hold">
                                          <p:stCondLst>
                                            <p:cond delay="0"/>
                                          </p:stCondLst>
                                        </p:cTn>
                                        <p:tgtEl>
                                          <p:spTgt spid="5413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3891" grpId="0" animBg="1"/>
      <p:bldP spid="54138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7858" name="Rectangle 2"/>
          <p:cNvSpPr>
            <a:spLocks noChangeArrowheads="1"/>
          </p:cNvSpPr>
          <p:nvPr/>
        </p:nvSpPr>
        <p:spPr bwMode="auto">
          <a:xfrm>
            <a:off x="2133600" y="3322638"/>
            <a:ext cx="5181600" cy="5635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pPr>
            <a:r>
              <a:rPr lang="ja-JP" altLang="en-US" sz="1800">
                <a:latin typeface="HG丸ｺﾞｼｯｸM-PRO" panose="020F0600000000000000" pitchFamily="50" charset="-128"/>
                <a:ea typeface="HG丸ｺﾞｼｯｸM-PRO" panose="020F0600000000000000" pitchFamily="50" charset="-128"/>
              </a:rPr>
              <a:t>イントラネット</a:t>
            </a:r>
          </a:p>
        </p:txBody>
      </p:sp>
      <p:sp>
        <p:nvSpPr>
          <p:cNvPr id="5497859" name="Rectangle 3"/>
          <p:cNvSpPr>
            <a:spLocks noChangeArrowheads="1"/>
          </p:cNvSpPr>
          <p:nvPr/>
        </p:nvSpPr>
        <p:spPr bwMode="blackWhite">
          <a:xfrm>
            <a:off x="2133600" y="2438400"/>
            <a:ext cx="5181600" cy="884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ja-JP" altLang="ja-JP" sz="2000">
              <a:solidFill>
                <a:schemeClr val="accent1"/>
              </a:solidFill>
              <a:latin typeface="Times New Roman" panose="02020603050405020304" pitchFamily="18" charset="0"/>
              <a:ea typeface="ＭＳ Ｐゴシック" panose="020B0600070205080204" pitchFamily="50" charset="-128"/>
            </a:endParaRPr>
          </a:p>
        </p:txBody>
      </p:sp>
      <p:sp>
        <p:nvSpPr>
          <p:cNvPr id="5497860" name="Rectangle 4"/>
          <p:cNvSpPr>
            <a:spLocks noGrp="1" noChangeArrowheads="1"/>
          </p:cNvSpPr>
          <p:nvPr>
            <p:ph type="title"/>
          </p:nvPr>
        </p:nvSpPr>
        <p:spPr>
          <a:xfrm>
            <a:off x="2133600" y="2540000"/>
            <a:ext cx="5181600" cy="782638"/>
          </a:xfrm>
          <a:noFill/>
          <a:ln/>
        </p:spPr>
        <p:txBody>
          <a:bodyPr/>
          <a:lstStyle/>
          <a:p>
            <a:pPr algn="ctr"/>
            <a:r>
              <a:rPr lang="ja-JP" altLang="en-US" sz="2400">
                <a:solidFill>
                  <a:schemeClr val="bg1"/>
                </a:solidFill>
                <a:effectLst/>
              </a:rPr>
              <a:t>現場の</a:t>
            </a:r>
            <a:r>
              <a:rPr lang="en-US" altLang="ja-JP" sz="2400">
                <a:solidFill>
                  <a:schemeClr val="bg1"/>
                </a:solidFill>
                <a:effectLst/>
              </a:rPr>
              <a:t>IT</a:t>
            </a:r>
            <a:r>
              <a:rPr lang="ja-JP" altLang="en-US" sz="2400">
                <a:solidFill>
                  <a:schemeClr val="bg1"/>
                </a:solidFill>
                <a:effectLst/>
              </a:rPr>
              <a:t>化</a:t>
            </a:r>
          </a:p>
        </p:txBody>
      </p:sp>
      <p:sp>
        <p:nvSpPr>
          <p:cNvPr id="5497861" name="Rectangle 5"/>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Tx/>
              <a:buSzTx/>
              <a:buFontTx/>
              <a:buNone/>
            </a:pPr>
            <a:endParaRPr lang="ja-JP" altLang="ja-JP" sz="320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990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499907" name="Rectangle 3"/>
          <p:cNvSpPr>
            <a:spLocks noGrp="1" noChangeArrowheads="1"/>
          </p:cNvSpPr>
          <p:nvPr>
            <p:ph type="title"/>
          </p:nvPr>
        </p:nvSpPr>
        <p:spPr>
          <a:xfrm>
            <a:off x="76200" y="44450"/>
            <a:ext cx="9067800" cy="455613"/>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現場の</a:t>
            </a:r>
            <a:r>
              <a:rPr lang="en-US" altLang="ja-JP" sz="3400">
                <a:effectLst/>
                <a:latin typeface="HGP創英角ﾎﾟｯﾌﾟ体" panose="040B0A00000000000000" pitchFamily="50" charset="-128"/>
                <a:ea typeface="HGP創英角ﾎﾟｯﾌﾟ体" panose="040B0A00000000000000" pitchFamily="50" charset="-128"/>
              </a:rPr>
              <a:t>IT</a:t>
            </a:r>
            <a:r>
              <a:rPr lang="ja-JP" altLang="en-US" sz="3400">
                <a:effectLst/>
                <a:latin typeface="HGP創英角ﾎﾟｯﾌﾟ体" panose="040B0A00000000000000" pitchFamily="50" charset="-128"/>
                <a:ea typeface="HGP創英角ﾎﾟｯﾌﾟ体" panose="040B0A00000000000000" pitchFamily="50" charset="-128"/>
              </a:rPr>
              <a:t>化</a:t>
            </a:r>
          </a:p>
        </p:txBody>
      </p:sp>
      <p:pic>
        <p:nvPicPr>
          <p:cNvPr id="5499908"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13600" y="4292600"/>
            <a:ext cx="2006600" cy="2565400"/>
          </a:xfrm>
          <a:prstGeom prst="rect">
            <a:avLst/>
          </a:prstGeom>
          <a:noFill/>
          <a:extLst>
            <a:ext uri="{909E8E84-426E-40DD-AFC4-6F175D3DCCD1}">
              <a14:hiddenFill xmlns:a14="http://schemas.microsoft.com/office/drawing/2010/main">
                <a:solidFill>
                  <a:srgbClr val="FFFFFF"/>
                </a:solidFill>
              </a14:hiddenFill>
            </a:ext>
          </a:extLst>
        </p:spPr>
      </p:pic>
      <p:sp>
        <p:nvSpPr>
          <p:cNvPr id="5499909" name="Rectangle 5"/>
          <p:cNvSpPr>
            <a:spLocks noChangeArrowheads="1"/>
          </p:cNvSpPr>
          <p:nvPr/>
        </p:nvSpPr>
        <p:spPr bwMode="auto">
          <a:xfrm>
            <a:off x="323850" y="908050"/>
            <a:ext cx="8496300" cy="4625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建設業を特徴付けているもの</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「現場で稼ぐから建設業」</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現場の</a:t>
            </a:r>
            <a:r>
              <a:rPr lang="en-US" altLang="ja-JP"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IT</a:t>
            </a: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化とは</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現場にかかわるすべての方々が</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インターネット社会への適応能力を</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自らのものにしようとする活動である</a:t>
            </a:r>
          </a:p>
          <a:p>
            <a:pPr>
              <a:lnSpc>
                <a:spcPct val="90000"/>
              </a:lnSpc>
            </a:pP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その意味で我われは</a:t>
            </a:r>
            <a:r>
              <a:rPr lang="en-US" altLang="ja-JP"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IT</a:t>
            </a:r>
            <a:r>
              <a:rPr lang="ja-JP" altLang="en-US" sz="32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を利用する</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499908"/>
                                        </p:tgtEl>
                                        <p:attrNameLst>
                                          <p:attrName>style.visibility</p:attrName>
                                        </p:attrNameLst>
                                      </p:cBhvr>
                                      <p:to>
                                        <p:strVal val="visible"/>
                                      </p:to>
                                    </p:set>
                                    <p:animEffect transition="in" filter="wipe(down)">
                                      <p:cBhvr>
                                        <p:cTn id="7" dur="580">
                                          <p:stCondLst>
                                            <p:cond delay="0"/>
                                          </p:stCondLst>
                                        </p:cTn>
                                        <p:tgtEl>
                                          <p:spTgt spid="5499908"/>
                                        </p:tgtEl>
                                      </p:cBhvr>
                                    </p:animEffect>
                                    <p:anim calcmode="lin" valueType="num">
                                      <p:cBhvr>
                                        <p:cTn id="8" dur="1822" tmFilter="0,0; 0.14,0.36; 0.43,0.73; 0.71,0.91; 1.0,1.0">
                                          <p:stCondLst>
                                            <p:cond delay="0"/>
                                          </p:stCondLst>
                                        </p:cTn>
                                        <p:tgtEl>
                                          <p:spTgt spid="54999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999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999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999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99908"/>
                                        </p:tgtEl>
                                        <p:attrNameLst>
                                          <p:attrName>ppt_y</p:attrName>
                                        </p:attrNameLst>
                                      </p:cBhvr>
                                      <p:tavLst>
                                        <p:tav tm="0" fmla="#ppt_y-sin(pi*$)/81">
                                          <p:val>
                                            <p:fltVal val="0"/>
                                          </p:val>
                                        </p:tav>
                                        <p:tav tm="100000">
                                          <p:val>
                                            <p:fltVal val="1"/>
                                          </p:val>
                                        </p:tav>
                                      </p:tavLst>
                                    </p:anim>
                                    <p:animScale>
                                      <p:cBhvr>
                                        <p:cTn id="13" dur="26">
                                          <p:stCondLst>
                                            <p:cond delay="650"/>
                                          </p:stCondLst>
                                        </p:cTn>
                                        <p:tgtEl>
                                          <p:spTgt spid="5499908"/>
                                        </p:tgtEl>
                                      </p:cBhvr>
                                      <p:to x="100000" y="60000"/>
                                    </p:animScale>
                                    <p:animScale>
                                      <p:cBhvr>
                                        <p:cTn id="14" dur="166" decel="50000">
                                          <p:stCondLst>
                                            <p:cond delay="676"/>
                                          </p:stCondLst>
                                        </p:cTn>
                                        <p:tgtEl>
                                          <p:spTgt spid="5499908"/>
                                        </p:tgtEl>
                                      </p:cBhvr>
                                      <p:to x="100000" y="100000"/>
                                    </p:animScale>
                                    <p:animScale>
                                      <p:cBhvr>
                                        <p:cTn id="15" dur="26">
                                          <p:stCondLst>
                                            <p:cond delay="1312"/>
                                          </p:stCondLst>
                                        </p:cTn>
                                        <p:tgtEl>
                                          <p:spTgt spid="5499908"/>
                                        </p:tgtEl>
                                      </p:cBhvr>
                                      <p:to x="100000" y="80000"/>
                                    </p:animScale>
                                    <p:animScale>
                                      <p:cBhvr>
                                        <p:cTn id="16" dur="166" decel="50000">
                                          <p:stCondLst>
                                            <p:cond delay="1338"/>
                                          </p:stCondLst>
                                        </p:cTn>
                                        <p:tgtEl>
                                          <p:spTgt spid="5499908"/>
                                        </p:tgtEl>
                                      </p:cBhvr>
                                      <p:to x="100000" y="100000"/>
                                    </p:animScale>
                                    <p:animScale>
                                      <p:cBhvr>
                                        <p:cTn id="17" dur="26">
                                          <p:stCondLst>
                                            <p:cond delay="1642"/>
                                          </p:stCondLst>
                                        </p:cTn>
                                        <p:tgtEl>
                                          <p:spTgt spid="5499908"/>
                                        </p:tgtEl>
                                      </p:cBhvr>
                                      <p:to x="100000" y="90000"/>
                                    </p:animScale>
                                    <p:animScale>
                                      <p:cBhvr>
                                        <p:cTn id="18" dur="166" decel="50000">
                                          <p:stCondLst>
                                            <p:cond delay="1668"/>
                                          </p:stCondLst>
                                        </p:cTn>
                                        <p:tgtEl>
                                          <p:spTgt spid="5499908"/>
                                        </p:tgtEl>
                                      </p:cBhvr>
                                      <p:to x="100000" y="100000"/>
                                    </p:animScale>
                                    <p:animScale>
                                      <p:cBhvr>
                                        <p:cTn id="19" dur="26">
                                          <p:stCondLst>
                                            <p:cond delay="1808"/>
                                          </p:stCondLst>
                                        </p:cTn>
                                        <p:tgtEl>
                                          <p:spTgt spid="5499908"/>
                                        </p:tgtEl>
                                      </p:cBhvr>
                                      <p:to x="100000" y="95000"/>
                                    </p:animScale>
                                    <p:animScale>
                                      <p:cBhvr>
                                        <p:cTn id="20" dur="166" decel="50000">
                                          <p:stCondLst>
                                            <p:cond delay="1834"/>
                                          </p:stCondLst>
                                        </p:cTn>
                                        <p:tgtEl>
                                          <p:spTgt spid="5499908"/>
                                        </p:tgtEl>
                                      </p:cBhvr>
                                      <p:to x="100000" y="100000"/>
                                    </p:animScale>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5499909"/>
                                        </p:tgtEl>
                                        <p:attrNameLst>
                                          <p:attrName>style.visibility</p:attrName>
                                        </p:attrNameLst>
                                      </p:cBhvr>
                                      <p:to>
                                        <p:strVal val="visible"/>
                                      </p:to>
                                    </p:set>
                                    <p:anim by="(-#ppt_w*2)" calcmode="lin" valueType="num">
                                      <p:cBhvr rctx="PPT">
                                        <p:cTn id="23" dur="500" autoRev="1" fill="hold">
                                          <p:stCondLst>
                                            <p:cond delay="0"/>
                                          </p:stCondLst>
                                        </p:cTn>
                                        <p:tgtEl>
                                          <p:spTgt spid="5499909"/>
                                        </p:tgtEl>
                                        <p:attrNameLst>
                                          <p:attrName>ppt_w</p:attrName>
                                        </p:attrNameLst>
                                      </p:cBhvr>
                                    </p:anim>
                                    <p:anim by="(#ppt_w*0.50)" calcmode="lin" valueType="num">
                                      <p:cBhvr>
                                        <p:cTn id="24" dur="500" decel="50000" autoRev="1" fill="hold">
                                          <p:stCondLst>
                                            <p:cond delay="0"/>
                                          </p:stCondLst>
                                        </p:cTn>
                                        <p:tgtEl>
                                          <p:spTgt spid="5499909"/>
                                        </p:tgtEl>
                                        <p:attrNameLst>
                                          <p:attrName>ppt_x</p:attrName>
                                        </p:attrNameLst>
                                      </p:cBhvr>
                                    </p:anim>
                                    <p:anim from="(-#ppt_h/2)" to="(#ppt_y)" calcmode="lin" valueType="num">
                                      <p:cBhvr>
                                        <p:cTn id="25" dur="1000" fill="hold">
                                          <p:stCondLst>
                                            <p:cond delay="0"/>
                                          </p:stCondLst>
                                        </p:cTn>
                                        <p:tgtEl>
                                          <p:spTgt spid="5499909"/>
                                        </p:tgtEl>
                                        <p:attrNameLst>
                                          <p:attrName>ppt_y</p:attrName>
                                        </p:attrNameLst>
                                      </p:cBhvr>
                                    </p:anim>
                                    <p:animRot by="21600000">
                                      <p:cBhvr>
                                        <p:cTn id="26" dur="1000" fill="hold">
                                          <p:stCondLst>
                                            <p:cond delay="0"/>
                                          </p:stCondLst>
                                        </p:cTn>
                                        <p:tgtEl>
                                          <p:spTgt spid="54999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990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501954" name="Group 2"/>
          <p:cNvGrpSpPr>
            <a:grpSpLocks/>
          </p:cNvGrpSpPr>
          <p:nvPr/>
        </p:nvGrpSpPr>
        <p:grpSpPr bwMode="auto">
          <a:xfrm>
            <a:off x="1793875" y="2246313"/>
            <a:ext cx="4835525" cy="2573337"/>
            <a:chOff x="1536" y="1415"/>
            <a:chExt cx="2640" cy="1428"/>
          </a:xfrm>
        </p:grpSpPr>
        <p:sp>
          <p:nvSpPr>
            <p:cNvPr id="5501955" name="Line 3"/>
            <p:cNvSpPr>
              <a:spLocks noChangeShapeType="1"/>
            </p:cNvSpPr>
            <p:nvPr/>
          </p:nvSpPr>
          <p:spPr bwMode="auto">
            <a:xfrm flipH="1" flipV="1">
              <a:off x="1878" y="1415"/>
              <a:ext cx="2083" cy="9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56" name="Line 4"/>
            <p:cNvSpPr>
              <a:spLocks noChangeShapeType="1"/>
            </p:cNvSpPr>
            <p:nvPr/>
          </p:nvSpPr>
          <p:spPr bwMode="auto">
            <a:xfrm flipH="1" flipV="1">
              <a:off x="1536" y="1854"/>
              <a:ext cx="2496" cy="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57" name="Line 5"/>
            <p:cNvSpPr>
              <a:spLocks noChangeShapeType="1"/>
            </p:cNvSpPr>
            <p:nvPr/>
          </p:nvSpPr>
          <p:spPr bwMode="auto">
            <a:xfrm flipH="1" flipV="1">
              <a:off x="1701" y="2372"/>
              <a:ext cx="2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58" name="Line 6"/>
            <p:cNvSpPr>
              <a:spLocks noChangeShapeType="1"/>
            </p:cNvSpPr>
            <p:nvPr/>
          </p:nvSpPr>
          <p:spPr bwMode="auto">
            <a:xfrm flipH="1">
              <a:off x="2521" y="2375"/>
              <a:ext cx="1511" cy="4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59" name="Line 7"/>
            <p:cNvSpPr>
              <a:spLocks noChangeShapeType="1"/>
            </p:cNvSpPr>
            <p:nvPr/>
          </p:nvSpPr>
          <p:spPr bwMode="auto">
            <a:xfrm flipV="1">
              <a:off x="4032" y="1854"/>
              <a:ext cx="144" cy="5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60" name="Line 8"/>
            <p:cNvSpPr>
              <a:spLocks noChangeShapeType="1"/>
            </p:cNvSpPr>
            <p:nvPr/>
          </p:nvSpPr>
          <p:spPr bwMode="auto">
            <a:xfrm flipH="1" flipV="1">
              <a:off x="3760" y="1489"/>
              <a:ext cx="272" cy="9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5501961" name="Oval 9"/>
          <p:cNvSpPr>
            <a:spLocks noChangeArrowheads="1"/>
          </p:cNvSpPr>
          <p:nvPr/>
        </p:nvSpPr>
        <p:spPr bwMode="auto">
          <a:xfrm>
            <a:off x="1581150" y="1762125"/>
            <a:ext cx="5710238" cy="3322638"/>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1962" name="Oval 10"/>
          <p:cNvSpPr>
            <a:spLocks noChangeArrowheads="1"/>
          </p:cNvSpPr>
          <p:nvPr/>
        </p:nvSpPr>
        <p:spPr bwMode="blackWhite">
          <a:xfrm>
            <a:off x="5686425" y="3683000"/>
            <a:ext cx="2417763" cy="8080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a:latin typeface="HGP創英角ﾎﾟｯﾌﾟ体" panose="040B0A00000000000000" pitchFamily="50" charset="-128"/>
                <a:ea typeface="HGP創英角ﾎﾟｯﾌﾟ体" panose="040B0A00000000000000" pitchFamily="50" charset="-128"/>
              </a:rPr>
              <a:t>本社</a:t>
            </a:r>
          </a:p>
        </p:txBody>
      </p:sp>
      <p:sp>
        <p:nvSpPr>
          <p:cNvPr id="5501963" name="Rectangle 11"/>
          <p:cNvSpPr>
            <a:spLocks noChangeArrowheads="1"/>
          </p:cNvSpPr>
          <p:nvPr/>
        </p:nvSpPr>
        <p:spPr bwMode="auto">
          <a:xfrm>
            <a:off x="960438" y="823913"/>
            <a:ext cx="685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spcBef>
                <a:spcPct val="0"/>
              </a:spcBef>
            </a:pPr>
            <a:r>
              <a:rPr lang="ja-JP" altLang="en-US">
                <a:solidFill>
                  <a:srgbClr val="990000"/>
                </a:solidFill>
                <a:latin typeface="HGP創英角ﾎﾟｯﾌﾟ体" panose="040B0A00000000000000" pitchFamily="50" charset="-128"/>
                <a:ea typeface="HGP創英角ﾎﾟｯﾌﾟ体" panose="040B0A00000000000000" pitchFamily="50" charset="-128"/>
              </a:rPr>
              <a:t>現場こそ</a:t>
            </a:r>
            <a:r>
              <a:rPr lang="en-US" altLang="ja-JP">
                <a:solidFill>
                  <a:srgbClr val="990000"/>
                </a:solidFill>
                <a:latin typeface="HGP創英角ﾎﾟｯﾌﾟ体" panose="040B0A00000000000000" pitchFamily="50" charset="-128"/>
                <a:ea typeface="HGP創英角ﾎﾟｯﾌﾟ体" panose="040B0A00000000000000" pitchFamily="50" charset="-128"/>
              </a:rPr>
              <a:t>IT</a:t>
            </a:r>
            <a:r>
              <a:rPr lang="ja-JP" altLang="en-US">
                <a:solidFill>
                  <a:srgbClr val="990000"/>
                </a:solidFill>
                <a:latin typeface="HGP創英角ﾎﾟｯﾌﾟ体" panose="040B0A00000000000000" pitchFamily="50" charset="-128"/>
                <a:ea typeface="HGP創英角ﾎﾟｯﾌﾟ体" panose="040B0A00000000000000" pitchFamily="50" charset="-128"/>
              </a:rPr>
              <a:t>化実践の場</a:t>
            </a:r>
            <a:endParaRPr lang="ja-JP" altLang="en-US" b="1">
              <a:solidFill>
                <a:srgbClr val="000000"/>
              </a:solidFill>
              <a:latin typeface="HGP創英角ﾎﾟｯﾌﾟ体" panose="040B0A00000000000000" pitchFamily="50" charset="-128"/>
              <a:ea typeface="HGP創英角ﾎﾟｯﾌﾟ体" panose="040B0A00000000000000" pitchFamily="50" charset="-128"/>
            </a:endParaRPr>
          </a:p>
        </p:txBody>
      </p:sp>
      <p:grpSp>
        <p:nvGrpSpPr>
          <p:cNvPr id="5501964" name="Group 12"/>
          <p:cNvGrpSpPr>
            <a:grpSpLocks/>
          </p:cNvGrpSpPr>
          <p:nvPr/>
        </p:nvGrpSpPr>
        <p:grpSpPr bwMode="auto">
          <a:xfrm>
            <a:off x="931863" y="1536700"/>
            <a:ext cx="7161212" cy="4124325"/>
            <a:chOff x="672" y="1014"/>
            <a:chExt cx="4224" cy="2072"/>
          </a:xfrm>
        </p:grpSpPr>
        <p:sp>
          <p:nvSpPr>
            <p:cNvPr id="5501965" name="Oval 13"/>
            <p:cNvSpPr>
              <a:spLocks noChangeArrowheads="1"/>
            </p:cNvSpPr>
            <p:nvPr/>
          </p:nvSpPr>
          <p:spPr bwMode="blackWhite">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sp>
          <p:nvSpPr>
            <p:cNvPr id="5501966" name="Oval 14"/>
            <p:cNvSpPr>
              <a:spLocks noChangeArrowheads="1"/>
            </p:cNvSpPr>
            <p:nvPr/>
          </p:nvSpPr>
          <p:spPr bwMode="blackWhite">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sp>
          <p:nvSpPr>
            <p:cNvPr id="5501967" name="Oval 15"/>
            <p:cNvSpPr>
              <a:spLocks noChangeArrowheads="1"/>
            </p:cNvSpPr>
            <p:nvPr/>
          </p:nvSpPr>
          <p:spPr bwMode="blackWhite">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sp>
          <p:nvSpPr>
            <p:cNvPr id="5501968" name="Oval 16"/>
            <p:cNvSpPr>
              <a:spLocks noChangeArrowheads="1"/>
            </p:cNvSpPr>
            <p:nvPr/>
          </p:nvSpPr>
          <p:spPr bwMode="blackWhite">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sp>
          <p:nvSpPr>
            <p:cNvPr id="5501969" name="Oval 17"/>
            <p:cNvSpPr>
              <a:spLocks noChangeArrowheads="1"/>
            </p:cNvSpPr>
            <p:nvPr/>
          </p:nvSpPr>
          <p:spPr bwMode="blackWhite">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sp>
          <p:nvSpPr>
            <p:cNvPr id="5501970" name="Oval 18"/>
            <p:cNvSpPr>
              <a:spLocks noChangeArrowheads="1"/>
            </p:cNvSpPr>
            <p:nvPr/>
          </p:nvSpPr>
          <p:spPr bwMode="blackWhite">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400" i="1">
                  <a:latin typeface="HGP創英角ﾎﾟｯﾌﾟ体" panose="040B0A00000000000000" pitchFamily="50" charset="-128"/>
                  <a:ea typeface="HGP創英角ﾎﾟｯﾌﾟ体" panose="040B0A00000000000000" pitchFamily="50" charset="-128"/>
                </a:rPr>
                <a:t>現場</a:t>
              </a:r>
              <a:endParaRPr lang="ja-JP" altLang="en-US" i="1">
                <a:latin typeface="HGP創英角ﾎﾟｯﾌﾟ体" panose="040B0A00000000000000" pitchFamily="50" charset="-128"/>
                <a:ea typeface="HGP創英角ﾎﾟｯﾌﾟ体" panose="040B0A00000000000000" pitchFamily="50" charset="-128"/>
              </a:endParaRPr>
            </a:p>
          </p:txBody>
        </p:sp>
      </p:grpSp>
      <p:grpSp>
        <p:nvGrpSpPr>
          <p:cNvPr id="5501971" name="Group 19"/>
          <p:cNvGrpSpPr>
            <a:grpSpLocks/>
          </p:cNvGrpSpPr>
          <p:nvPr/>
        </p:nvGrpSpPr>
        <p:grpSpPr bwMode="auto">
          <a:xfrm>
            <a:off x="2990850" y="1390650"/>
            <a:ext cx="3443288" cy="2906713"/>
            <a:chOff x="3799" y="513"/>
            <a:chExt cx="1380" cy="1319"/>
          </a:xfrm>
        </p:grpSpPr>
        <p:grpSp>
          <p:nvGrpSpPr>
            <p:cNvPr id="5501972" name="Group 20"/>
            <p:cNvGrpSpPr>
              <a:grpSpLocks/>
            </p:cNvGrpSpPr>
            <p:nvPr/>
          </p:nvGrpSpPr>
          <p:grpSpPr bwMode="auto">
            <a:xfrm>
              <a:off x="3929" y="580"/>
              <a:ext cx="1250" cy="1252"/>
              <a:chOff x="3929" y="580"/>
              <a:chExt cx="1250" cy="1252"/>
            </a:xfrm>
          </p:grpSpPr>
          <p:sp>
            <p:nvSpPr>
              <p:cNvPr id="5501973" name="Freeform 21"/>
              <p:cNvSpPr>
                <a:spLocks/>
              </p:cNvSpPr>
              <p:nvPr/>
            </p:nvSpPr>
            <p:spPr bwMode="gray">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4" name="Freeform 22"/>
              <p:cNvSpPr>
                <a:spLocks/>
              </p:cNvSpPr>
              <p:nvPr/>
            </p:nvSpPr>
            <p:spPr bwMode="gray">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5" name="Freeform 23"/>
              <p:cNvSpPr>
                <a:spLocks/>
              </p:cNvSpPr>
              <p:nvPr/>
            </p:nvSpPr>
            <p:spPr bwMode="gray">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6" name="Freeform 24"/>
              <p:cNvSpPr>
                <a:spLocks/>
              </p:cNvSpPr>
              <p:nvPr/>
            </p:nvSpPr>
            <p:spPr bwMode="gray">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7" name="Freeform 25"/>
              <p:cNvSpPr>
                <a:spLocks/>
              </p:cNvSpPr>
              <p:nvPr/>
            </p:nvSpPr>
            <p:spPr bwMode="gray">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8" name="Freeform 26"/>
              <p:cNvSpPr>
                <a:spLocks/>
              </p:cNvSpPr>
              <p:nvPr/>
            </p:nvSpPr>
            <p:spPr bwMode="gray">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79" name="Freeform 27"/>
              <p:cNvSpPr>
                <a:spLocks/>
              </p:cNvSpPr>
              <p:nvPr/>
            </p:nvSpPr>
            <p:spPr bwMode="gray">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0" name="Freeform 28"/>
              <p:cNvSpPr>
                <a:spLocks/>
              </p:cNvSpPr>
              <p:nvPr/>
            </p:nvSpPr>
            <p:spPr bwMode="gray">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1" name="Freeform 29"/>
              <p:cNvSpPr>
                <a:spLocks/>
              </p:cNvSpPr>
              <p:nvPr/>
            </p:nvSpPr>
            <p:spPr bwMode="gray">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2" name="Freeform 30"/>
              <p:cNvSpPr>
                <a:spLocks/>
              </p:cNvSpPr>
              <p:nvPr/>
            </p:nvSpPr>
            <p:spPr bwMode="gray">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3" name="Freeform 31"/>
              <p:cNvSpPr>
                <a:spLocks/>
              </p:cNvSpPr>
              <p:nvPr/>
            </p:nvSpPr>
            <p:spPr bwMode="gray">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4" name="Freeform 32"/>
              <p:cNvSpPr>
                <a:spLocks/>
              </p:cNvSpPr>
              <p:nvPr/>
            </p:nvSpPr>
            <p:spPr bwMode="gray">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5" name="Freeform 33"/>
              <p:cNvSpPr>
                <a:spLocks/>
              </p:cNvSpPr>
              <p:nvPr/>
            </p:nvSpPr>
            <p:spPr bwMode="gray">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6" name="Freeform 34"/>
              <p:cNvSpPr>
                <a:spLocks/>
              </p:cNvSpPr>
              <p:nvPr/>
            </p:nvSpPr>
            <p:spPr bwMode="gray">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7" name="Freeform 35"/>
              <p:cNvSpPr>
                <a:spLocks/>
              </p:cNvSpPr>
              <p:nvPr/>
            </p:nvSpPr>
            <p:spPr bwMode="gray">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8" name="Freeform 36"/>
              <p:cNvSpPr>
                <a:spLocks/>
              </p:cNvSpPr>
              <p:nvPr/>
            </p:nvSpPr>
            <p:spPr bwMode="gray">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89" name="Freeform 37"/>
              <p:cNvSpPr>
                <a:spLocks/>
              </p:cNvSpPr>
              <p:nvPr/>
            </p:nvSpPr>
            <p:spPr bwMode="gray">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0" name="Freeform 38"/>
              <p:cNvSpPr>
                <a:spLocks/>
              </p:cNvSpPr>
              <p:nvPr/>
            </p:nvSpPr>
            <p:spPr bwMode="gray">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1" name="Freeform 39"/>
              <p:cNvSpPr>
                <a:spLocks/>
              </p:cNvSpPr>
              <p:nvPr/>
            </p:nvSpPr>
            <p:spPr bwMode="gray">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2" name="Freeform 40"/>
              <p:cNvSpPr>
                <a:spLocks/>
              </p:cNvSpPr>
              <p:nvPr/>
            </p:nvSpPr>
            <p:spPr bwMode="gray">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3" name="Freeform 41"/>
              <p:cNvSpPr>
                <a:spLocks/>
              </p:cNvSpPr>
              <p:nvPr/>
            </p:nvSpPr>
            <p:spPr bwMode="gray">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4" name="Freeform 42"/>
              <p:cNvSpPr>
                <a:spLocks/>
              </p:cNvSpPr>
              <p:nvPr/>
            </p:nvSpPr>
            <p:spPr bwMode="gray">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5" name="Freeform 43"/>
              <p:cNvSpPr>
                <a:spLocks/>
              </p:cNvSpPr>
              <p:nvPr/>
            </p:nvSpPr>
            <p:spPr bwMode="gray">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6" name="Freeform 44"/>
              <p:cNvSpPr>
                <a:spLocks/>
              </p:cNvSpPr>
              <p:nvPr/>
            </p:nvSpPr>
            <p:spPr bwMode="gray">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7" name="Freeform 45"/>
              <p:cNvSpPr>
                <a:spLocks/>
              </p:cNvSpPr>
              <p:nvPr/>
            </p:nvSpPr>
            <p:spPr bwMode="gray">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8" name="Freeform 46"/>
              <p:cNvSpPr>
                <a:spLocks/>
              </p:cNvSpPr>
              <p:nvPr/>
            </p:nvSpPr>
            <p:spPr bwMode="gray">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1999" name="Freeform 47"/>
              <p:cNvSpPr>
                <a:spLocks/>
              </p:cNvSpPr>
              <p:nvPr/>
            </p:nvSpPr>
            <p:spPr bwMode="gray">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0" name="Freeform 48"/>
              <p:cNvSpPr>
                <a:spLocks/>
              </p:cNvSpPr>
              <p:nvPr/>
            </p:nvSpPr>
            <p:spPr bwMode="gray">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1" name="Freeform 49"/>
              <p:cNvSpPr>
                <a:spLocks/>
              </p:cNvSpPr>
              <p:nvPr/>
            </p:nvSpPr>
            <p:spPr bwMode="gray">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2" name="Freeform 50"/>
              <p:cNvSpPr>
                <a:spLocks/>
              </p:cNvSpPr>
              <p:nvPr/>
            </p:nvSpPr>
            <p:spPr bwMode="gray">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3" name="Freeform 51"/>
              <p:cNvSpPr>
                <a:spLocks/>
              </p:cNvSpPr>
              <p:nvPr/>
            </p:nvSpPr>
            <p:spPr bwMode="gray">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4" name="Freeform 52"/>
              <p:cNvSpPr>
                <a:spLocks/>
              </p:cNvSpPr>
              <p:nvPr/>
            </p:nvSpPr>
            <p:spPr bwMode="gray">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5" name="Oval 53"/>
              <p:cNvSpPr>
                <a:spLocks noChangeArrowheads="1"/>
              </p:cNvSpPr>
              <p:nvPr/>
            </p:nvSpPr>
            <p:spPr bwMode="gray">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06" name="Freeform 54"/>
              <p:cNvSpPr>
                <a:spLocks/>
              </p:cNvSpPr>
              <p:nvPr/>
            </p:nvSpPr>
            <p:spPr bwMode="gray">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7" name="Freeform 55"/>
              <p:cNvSpPr>
                <a:spLocks/>
              </p:cNvSpPr>
              <p:nvPr/>
            </p:nvSpPr>
            <p:spPr bwMode="gray">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8" name="Freeform 56"/>
              <p:cNvSpPr>
                <a:spLocks/>
              </p:cNvSpPr>
              <p:nvPr/>
            </p:nvSpPr>
            <p:spPr bwMode="gray">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09" name="Freeform 57"/>
              <p:cNvSpPr>
                <a:spLocks/>
              </p:cNvSpPr>
              <p:nvPr/>
            </p:nvSpPr>
            <p:spPr bwMode="gray">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0" name="Freeform 58"/>
              <p:cNvSpPr>
                <a:spLocks/>
              </p:cNvSpPr>
              <p:nvPr/>
            </p:nvSpPr>
            <p:spPr bwMode="gray">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1" name="Freeform 59"/>
              <p:cNvSpPr>
                <a:spLocks/>
              </p:cNvSpPr>
              <p:nvPr/>
            </p:nvSpPr>
            <p:spPr bwMode="gray">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2" name="Freeform 60"/>
              <p:cNvSpPr>
                <a:spLocks/>
              </p:cNvSpPr>
              <p:nvPr/>
            </p:nvSpPr>
            <p:spPr bwMode="gray">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3" name="Freeform 61"/>
              <p:cNvSpPr>
                <a:spLocks/>
              </p:cNvSpPr>
              <p:nvPr/>
            </p:nvSpPr>
            <p:spPr bwMode="gray">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4" name="Freeform 62"/>
              <p:cNvSpPr>
                <a:spLocks/>
              </p:cNvSpPr>
              <p:nvPr/>
            </p:nvSpPr>
            <p:spPr bwMode="gray">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5" name="Freeform 63"/>
              <p:cNvSpPr>
                <a:spLocks/>
              </p:cNvSpPr>
              <p:nvPr/>
            </p:nvSpPr>
            <p:spPr bwMode="gray">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6" name="Freeform 64"/>
              <p:cNvSpPr>
                <a:spLocks/>
              </p:cNvSpPr>
              <p:nvPr/>
            </p:nvSpPr>
            <p:spPr bwMode="gray">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7" name="Freeform 65"/>
              <p:cNvSpPr>
                <a:spLocks/>
              </p:cNvSpPr>
              <p:nvPr/>
            </p:nvSpPr>
            <p:spPr bwMode="gray">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8" name="Freeform 66"/>
              <p:cNvSpPr>
                <a:spLocks/>
              </p:cNvSpPr>
              <p:nvPr/>
            </p:nvSpPr>
            <p:spPr bwMode="gray">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19" name="Freeform 67"/>
              <p:cNvSpPr>
                <a:spLocks/>
              </p:cNvSpPr>
              <p:nvPr/>
            </p:nvSpPr>
            <p:spPr bwMode="gray">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0" name="Freeform 68"/>
              <p:cNvSpPr>
                <a:spLocks/>
              </p:cNvSpPr>
              <p:nvPr/>
            </p:nvSpPr>
            <p:spPr bwMode="gray">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1" name="Freeform 69"/>
              <p:cNvSpPr>
                <a:spLocks/>
              </p:cNvSpPr>
              <p:nvPr/>
            </p:nvSpPr>
            <p:spPr bwMode="gray">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2" name="Freeform 70"/>
              <p:cNvSpPr>
                <a:spLocks/>
              </p:cNvSpPr>
              <p:nvPr/>
            </p:nvSpPr>
            <p:spPr bwMode="gray">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3" name="Freeform 71"/>
              <p:cNvSpPr>
                <a:spLocks/>
              </p:cNvSpPr>
              <p:nvPr/>
            </p:nvSpPr>
            <p:spPr bwMode="gray">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4" name="Freeform 72"/>
              <p:cNvSpPr>
                <a:spLocks/>
              </p:cNvSpPr>
              <p:nvPr/>
            </p:nvSpPr>
            <p:spPr bwMode="gray">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5" name="Freeform 73"/>
              <p:cNvSpPr>
                <a:spLocks/>
              </p:cNvSpPr>
              <p:nvPr/>
            </p:nvSpPr>
            <p:spPr bwMode="gray">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6" name="Line 74"/>
              <p:cNvSpPr>
                <a:spLocks noChangeShapeType="1"/>
              </p:cNvSpPr>
              <p:nvPr/>
            </p:nvSpPr>
            <p:spPr bwMode="gray">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27" name="Line 75"/>
              <p:cNvSpPr>
                <a:spLocks noChangeShapeType="1"/>
              </p:cNvSpPr>
              <p:nvPr/>
            </p:nvSpPr>
            <p:spPr bwMode="gray">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28" name="Freeform 76"/>
              <p:cNvSpPr>
                <a:spLocks/>
              </p:cNvSpPr>
              <p:nvPr/>
            </p:nvSpPr>
            <p:spPr bwMode="gray">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29" name="Freeform 77"/>
              <p:cNvSpPr>
                <a:spLocks/>
              </p:cNvSpPr>
              <p:nvPr/>
            </p:nvSpPr>
            <p:spPr bwMode="gray">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0" name="Freeform 78"/>
              <p:cNvSpPr>
                <a:spLocks/>
              </p:cNvSpPr>
              <p:nvPr/>
            </p:nvSpPr>
            <p:spPr bwMode="gray">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1" name="Freeform 79"/>
              <p:cNvSpPr>
                <a:spLocks/>
              </p:cNvSpPr>
              <p:nvPr/>
            </p:nvSpPr>
            <p:spPr bwMode="gray">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2032" name="Group 80"/>
            <p:cNvGrpSpPr>
              <a:grpSpLocks/>
            </p:cNvGrpSpPr>
            <p:nvPr/>
          </p:nvGrpSpPr>
          <p:grpSpPr bwMode="auto">
            <a:xfrm>
              <a:off x="3799" y="513"/>
              <a:ext cx="356" cy="318"/>
              <a:chOff x="3799" y="513"/>
              <a:chExt cx="356" cy="318"/>
            </a:xfrm>
          </p:grpSpPr>
          <p:sp>
            <p:nvSpPr>
              <p:cNvPr id="5502033" name="Freeform 81"/>
              <p:cNvSpPr>
                <a:spLocks/>
              </p:cNvSpPr>
              <p:nvPr/>
            </p:nvSpPr>
            <p:spPr bwMode="gray">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4" name="Freeform 82"/>
              <p:cNvSpPr>
                <a:spLocks/>
              </p:cNvSpPr>
              <p:nvPr/>
            </p:nvSpPr>
            <p:spPr bwMode="gray">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5" name="Freeform 83"/>
              <p:cNvSpPr>
                <a:spLocks/>
              </p:cNvSpPr>
              <p:nvPr/>
            </p:nvSpPr>
            <p:spPr bwMode="gray">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6" name="Freeform 84"/>
              <p:cNvSpPr>
                <a:spLocks/>
              </p:cNvSpPr>
              <p:nvPr/>
            </p:nvSpPr>
            <p:spPr bwMode="gray">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7" name="Freeform 85"/>
              <p:cNvSpPr>
                <a:spLocks/>
              </p:cNvSpPr>
              <p:nvPr/>
            </p:nvSpPr>
            <p:spPr bwMode="gray">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8" name="Freeform 86"/>
              <p:cNvSpPr>
                <a:spLocks/>
              </p:cNvSpPr>
              <p:nvPr/>
            </p:nvSpPr>
            <p:spPr bwMode="gray">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39" name="Freeform 87"/>
              <p:cNvSpPr>
                <a:spLocks/>
              </p:cNvSpPr>
              <p:nvPr/>
            </p:nvSpPr>
            <p:spPr bwMode="gray">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0" name="Freeform 88"/>
              <p:cNvSpPr>
                <a:spLocks/>
              </p:cNvSpPr>
              <p:nvPr/>
            </p:nvSpPr>
            <p:spPr bwMode="gray">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1" name="Freeform 89"/>
              <p:cNvSpPr>
                <a:spLocks/>
              </p:cNvSpPr>
              <p:nvPr/>
            </p:nvSpPr>
            <p:spPr bwMode="gray">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2" name="Freeform 90"/>
              <p:cNvSpPr>
                <a:spLocks/>
              </p:cNvSpPr>
              <p:nvPr/>
            </p:nvSpPr>
            <p:spPr bwMode="gray">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3" name="Freeform 91"/>
              <p:cNvSpPr>
                <a:spLocks/>
              </p:cNvSpPr>
              <p:nvPr/>
            </p:nvSpPr>
            <p:spPr bwMode="gray">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4" name="Freeform 92"/>
              <p:cNvSpPr>
                <a:spLocks/>
              </p:cNvSpPr>
              <p:nvPr/>
            </p:nvSpPr>
            <p:spPr bwMode="gray">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5" name="Freeform 93"/>
              <p:cNvSpPr>
                <a:spLocks/>
              </p:cNvSpPr>
              <p:nvPr/>
            </p:nvSpPr>
            <p:spPr bwMode="gray">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6" name="Freeform 94"/>
              <p:cNvSpPr>
                <a:spLocks/>
              </p:cNvSpPr>
              <p:nvPr/>
            </p:nvSpPr>
            <p:spPr bwMode="gray">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7" name="Freeform 95"/>
              <p:cNvSpPr>
                <a:spLocks/>
              </p:cNvSpPr>
              <p:nvPr/>
            </p:nvSpPr>
            <p:spPr bwMode="gray">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8" name="Freeform 96"/>
              <p:cNvSpPr>
                <a:spLocks/>
              </p:cNvSpPr>
              <p:nvPr/>
            </p:nvSpPr>
            <p:spPr bwMode="gray">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49" name="Freeform 97"/>
              <p:cNvSpPr>
                <a:spLocks/>
              </p:cNvSpPr>
              <p:nvPr/>
            </p:nvSpPr>
            <p:spPr bwMode="gray">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0" name="Freeform 98"/>
              <p:cNvSpPr>
                <a:spLocks/>
              </p:cNvSpPr>
              <p:nvPr/>
            </p:nvSpPr>
            <p:spPr bwMode="gray">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1" name="Freeform 99"/>
              <p:cNvSpPr>
                <a:spLocks/>
              </p:cNvSpPr>
              <p:nvPr/>
            </p:nvSpPr>
            <p:spPr bwMode="gray">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2" name="Freeform 100"/>
              <p:cNvSpPr>
                <a:spLocks/>
              </p:cNvSpPr>
              <p:nvPr/>
            </p:nvSpPr>
            <p:spPr bwMode="gray">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3" name="Freeform 101"/>
              <p:cNvSpPr>
                <a:spLocks/>
              </p:cNvSpPr>
              <p:nvPr/>
            </p:nvSpPr>
            <p:spPr bwMode="gray">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4" name="Freeform 102"/>
              <p:cNvSpPr>
                <a:spLocks/>
              </p:cNvSpPr>
              <p:nvPr/>
            </p:nvSpPr>
            <p:spPr bwMode="gray">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5" name="Freeform 103"/>
              <p:cNvSpPr>
                <a:spLocks/>
              </p:cNvSpPr>
              <p:nvPr/>
            </p:nvSpPr>
            <p:spPr bwMode="gray">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6" name="Freeform 104"/>
              <p:cNvSpPr>
                <a:spLocks/>
              </p:cNvSpPr>
              <p:nvPr/>
            </p:nvSpPr>
            <p:spPr bwMode="gray">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57" name="Oval 105"/>
              <p:cNvSpPr>
                <a:spLocks noChangeArrowheads="1"/>
              </p:cNvSpPr>
              <p:nvPr/>
            </p:nvSpPr>
            <p:spPr bwMode="gray">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58" name="Oval 106"/>
              <p:cNvSpPr>
                <a:spLocks noChangeArrowheads="1"/>
              </p:cNvSpPr>
              <p:nvPr/>
            </p:nvSpPr>
            <p:spPr bwMode="gray">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59" name="Freeform 107"/>
              <p:cNvSpPr>
                <a:spLocks/>
              </p:cNvSpPr>
              <p:nvPr/>
            </p:nvSpPr>
            <p:spPr bwMode="gray">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0" name="Freeform 108"/>
              <p:cNvSpPr>
                <a:spLocks/>
              </p:cNvSpPr>
              <p:nvPr/>
            </p:nvSpPr>
            <p:spPr bwMode="gray">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1" name="Freeform 109"/>
              <p:cNvSpPr>
                <a:spLocks/>
              </p:cNvSpPr>
              <p:nvPr/>
            </p:nvSpPr>
            <p:spPr bwMode="gray">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2" name="Freeform 110"/>
              <p:cNvSpPr>
                <a:spLocks/>
              </p:cNvSpPr>
              <p:nvPr/>
            </p:nvSpPr>
            <p:spPr bwMode="gray">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3" name="Freeform 111"/>
              <p:cNvSpPr>
                <a:spLocks/>
              </p:cNvSpPr>
              <p:nvPr/>
            </p:nvSpPr>
            <p:spPr bwMode="gray">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4" name="Freeform 112"/>
              <p:cNvSpPr>
                <a:spLocks/>
              </p:cNvSpPr>
              <p:nvPr/>
            </p:nvSpPr>
            <p:spPr bwMode="gray">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5" name="Line 113"/>
              <p:cNvSpPr>
                <a:spLocks noChangeShapeType="1"/>
              </p:cNvSpPr>
              <p:nvPr/>
            </p:nvSpPr>
            <p:spPr bwMode="gray">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66" name="Line 114"/>
              <p:cNvSpPr>
                <a:spLocks noChangeShapeType="1"/>
              </p:cNvSpPr>
              <p:nvPr/>
            </p:nvSpPr>
            <p:spPr bwMode="gray">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67" name="Line 115"/>
              <p:cNvSpPr>
                <a:spLocks noChangeShapeType="1"/>
              </p:cNvSpPr>
              <p:nvPr/>
            </p:nvSpPr>
            <p:spPr bwMode="gray">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68" name="Freeform 116"/>
              <p:cNvSpPr>
                <a:spLocks/>
              </p:cNvSpPr>
              <p:nvPr/>
            </p:nvSpPr>
            <p:spPr bwMode="gray">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69" name="Freeform 117"/>
              <p:cNvSpPr>
                <a:spLocks/>
              </p:cNvSpPr>
              <p:nvPr/>
            </p:nvSpPr>
            <p:spPr bwMode="gray">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0" name="Freeform 118"/>
              <p:cNvSpPr>
                <a:spLocks/>
              </p:cNvSpPr>
              <p:nvPr/>
            </p:nvSpPr>
            <p:spPr bwMode="gray">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1" name="Freeform 119"/>
              <p:cNvSpPr>
                <a:spLocks/>
              </p:cNvSpPr>
              <p:nvPr/>
            </p:nvSpPr>
            <p:spPr bwMode="gray">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2072" name="Group 120"/>
            <p:cNvGrpSpPr>
              <a:grpSpLocks/>
            </p:cNvGrpSpPr>
            <p:nvPr/>
          </p:nvGrpSpPr>
          <p:grpSpPr bwMode="auto">
            <a:xfrm>
              <a:off x="4430" y="536"/>
              <a:ext cx="359" cy="293"/>
              <a:chOff x="4430" y="536"/>
              <a:chExt cx="359" cy="293"/>
            </a:xfrm>
          </p:grpSpPr>
          <p:sp>
            <p:nvSpPr>
              <p:cNvPr id="5502073" name="Freeform 121"/>
              <p:cNvSpPr>
                <a:spLocks/>
              </p:cNvSpPr>
              <p:nvPr/>
            </p:nvSpPr>
            <p:spPr bwMode="gray">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4" name="Freeform 122"/>
              <p:cNvSpPr>
                <a:spLocks/>
              </p:cNvSpPr>
              <p:nvPr/>
            </p:nvSpPr>
            <p:spPr bwMode="gray">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5" name="Freeform 123"/>
              <p:cNvSpPr>
                <a:spLocks/>
              </p:cNvSpPr>
              <p:nvPr/>
            </p:nvSpPr>
            <p:spPr bwMode="gray">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6" name="Freeform 124"/>
              <p:cNvSpPr>
                <a:spLocks/>
              </p:cNvSpPr>
              <p:nvPr/>
            </p:nvSpPr>
            <p:spPr bwMode="gray">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7" name="Freeform 125"/>
              <p:cNvSpPr>
                <a:spLocks/>
              </p:cNvSpPr>
              <p:nvPr/>
            </p:nvSpPr>
            <p:spPr bwMode="gray">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8" name="Freeform 126"/>
              <p:cNvSpPr>
                <a:spLocks/>
              </p:cNvSpPr>
              <p:nvPr/>
            </p:nvSpPr>
            <p:spPr bwMode="gray">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79" name="Freeform 127"/>
              <p:cNvSpPr>
                <a:spLocks/>
              </p:cNvSpPr>
              <p:nvPr/>
            </p:nvSpPr>
            <p:spPr bwMode="gray">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0" name="Freeform 128"/>
              <p:cNvSpPr>
                <a:spLocks/>
              </p:cNvSpPr>
              <p:nvPr/>
            </p:nvSpPr>
            <p:spPr bwMode="gray">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1" name="Freeform 129"/>
              <p:cNvSpPr>
                <a:spLocks/>
              </p:cNvSpPr>
              <p:nvPr/>
            </p:nvSpPr>
            <p:spPr bwMode="gray">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2" name="Freeform 130"/>
              <p:cNvSpPr>
                <a:spLocks/>
              </p:cNvSpPr>
              <p:nvPr/>
            </p:nvSpPr>
            <p:spPr bwMode="gray">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3" name="Freeform 131"/>
              <p:cNvSpPr>
                <a:spLocks/>
              </p:cNvSpPr>
              <p:nvPr/>
            </p:nvSpPr>
            <p:spPr bwMode="gray">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4" name="Freeform 132"/>
              <p:cNvSpPr>
                <a:spLocks/>
              </p:cNvSpPr>
              <p:nvPr/>
            </p:nvSpPr>
            <p:spPr bwMode="gray">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5" name="Freeform 133"/>
              <p:cNvSpPr>
                <a:spLocks/>
              </p:cNvSpPr>
              <p:nvPr/>
            </p:nvSpPr>
            <p:spPr bwMode="gray">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6" name="Freeform 134"/>
              <p:cNvSpPr>
                <a:spLocks/>
              </p:cNvSpPr>
              <p:nvPr/>
            </p:nvSpPr>
            <p:spPr bwMode="gray">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7" name="Freeform 135"/>
              <p:cNvSpPr>
                <a:spLocks/>
              </p:cNvSpPr>
              <p:nvPr/>
            </p:nvSpPr>
            <p:spPr bwMode="gray">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8" name="Freeform 136"/>
              <p:cNvSpPr>
                <a:spLocks/>
              </p:cNvSpPr>
              <p:nvPr/>
            </p:nvSpPr>
            <p:spPr bwMode="gray">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89" name="Freeform 137"/>
              <p:cNvSpPr>
                <a:spLocks/>
              </p:cNvSpPr>
              <p:nvPr/>
            </p:nvSpPr>
            <p:spPr bwMode="gray">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0" name="Freeform 138"/>
              <p:cNvSpPr>
                <a:spLocks/>
              </p:cNvSpPr>
              <p:nvPr/>
            </p:nvSpPr>
            <p:spPr bwMode="gray">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1" name="Freeform 139"/>
              <p:cNvSpPr>
                <a:spLocks/>
              </p:cNvSpPr>
              <p:nvPr/>
            </p:nvSpPr>
            <p:spPr bwMode="gray">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2" name="Freeform 140"/>
              <p:cNvSpPr>
                <a:spLocks/>
              </p:cNvSpPr>
              <p:nvPr/>
            </p:nvSpPr>
            <p:spPr bwMode="gray">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3" name="Freeform 141"/>
              <p:cNvSpPr>
                <a:spLocks/>
              </p:cNvSpPr>
              <p:nvPr/>
            </p:nvSpPr>
            <p:spPr bwMode="gray">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4" name="Freeform 142"/>
              <p:cNvSpPr>
                <a:spLocks/>
              </p:cNvSpPr>
              <p:nvPr/>
            </p:nvSpPr>
            <p:spPr bwMode="gray">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5" name="Freeform 143"/>
              <p:cNvSpPr>
                <a:spLocks/>
              </p:cNvSpPr>
              <p:nvPr/>
            </p:nvSpPr>
            <p:spPr bwMode="gray">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6" name="Oval 144"/>
              <p:cNvSpPr>
                <a:spLocks noChangeArrowheads="1"/>
              </p:cNvSpPr>
              <p:nvPr/>
            </p:nvSpPr>
            <p:spPr bwMode="gray">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97" name="Oval 145"/>
              <p:cNvSpPr>
                <a:spLocks noChangeArrowheads="1"/>
              </p:cNvSpPr>
              <p:nvPr/>
            </p:nvSpPr>
            <p:spPr bwMode="gray">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098" name="Freeform 146"/>
              <p:cNvSpPr>
                <a:spLocks/>
              </p:cNvSpPr>
              <p:nvPr/>
            </p:nvSpPr>
            <p:spPr bwMode="gray">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099" name="Freeform 147"/>
              <p:cNvSpPr>
                <a:spLocks/>
              </p:cNvSpPr>
              <p:nvPr/>
            </p:nvSpPr>
            <p:spPr bwMode="gray">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0" name="Freeform 148"/>
              <p:cNvSpPr>
                <a:spLocks/>
              </p:cNvSpPr>
              <p:nvPr/>
            </p:nvSpPr>
            <p:spPr bwMode="gray">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1" name="Freeform 149"/>
              <p:cNvSpPr>
                <a:spLocks/>
              </p:cNvSpPr>
              <p:nvPr/>
            </p:nvSpPr>
            <p:spPr bwMode="gray">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2" name="Freeform 150"/>
              <p:cNvSpPr>
                <a:spLocks/>
              </p:cNvSpPr>
              <p:nvPr/>
            </p:nvSpPr>
            <p:spPr bwMode="gray">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3" name="Freeform 151"/>
              <p:cNvSpPr>
                <a:spLocks/>
              </p:cNvSpPr>
              <p:nvPr/>
            </p:nvSpPr>
            <p:spPr bwMode="gray">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4" name="Freeform 152"/>
              <p:cNvSpPr>
                <a:spLocks/>
              </p:cNvSpPr>
              <p:nvPr/>
            </p:nvSpPr>
            <p:spPr bwMode="gray">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5" name="Freeform 153"/>
              <p:cNvSpPr>
                <a:spLocks/>
              </p:cNvSpPr>
              <p:nvPr/>
            </p:nvSpPr>
            <p:spPr bwMode="gray">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6" name="Freeform 154"/>
              <p:cNvSpPr>
                <a:spLocks/>
              </p:cNvSpPr>
              <p:nvPr/>
            </p:nvSpPr>
            <p:spPr bwMode="gray">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7" name="Freeform 155"/>
              <p:cNvSpPr>
                <a:spLocks/>
              </p:cNvSpPr>
              <p:nvPr/>
            </p:nvSpPr>
            <p:spPr bwMode="gray">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8" name="Freeform 156"/>
              <p:cNvSpPr>
                <a:spLocks/>
              </p:cNvSpPr>
              <p:nvPr/>
            </p:nvSpPr>
            <p:spPr bwMode="gray">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09" name="Freeform 157"/>
              <p:cNvSpPr>
                <a:spLocks/>
              </p:cNvSpPr>
              <p:nvPr/>
            </p:nvSpPr>
            <p:spPr bwMode="gray">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0" name="Freeform 158"/>
              <p:cNvSpPr>
                <a:spLocks/>
              </p:cNvSpPr>
              <p:nvPr/>
            </p:nvSpPr>
            <p:spPr bwMode="gray">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1" name="Freeform 159"/>
              <p:cNvSpPr>
                <a:spLocks/>
              </p:cNvSpPr>
              <p:nvPr/>
            </p:nvSpPr>
            <p:spPr bwMode="gray">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2" name="Freeform 160"/>
              <p:cNvSpPr>
                <a:spLocks/>
              </p:cNvSpPr>
              <p:nvPr/>
            </p:nvSpPr>
            <p:spPr bwMode="gray">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3" name="Freeform 161"/>
              <p:cNvSpPr>
                <a:spLocks/>
              </p:cNvSpPr>
              <p:nvPr/>
            </p:nvSpPr>
            <p:spPr bwMode="gray">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2114" name="Group 162"/>
            <p:cNvGrpSpPr>
              <a:grpSpLocks/>
            </p:cNvGrpSpPr>
            <p:nvPr/>
          </p:nvGrpSpPr>
          <p:grpSpPr bwMode="auto">
            <a:xfrm>
              <a:off x="3945" y="1067"/>
              <a:ext cx="350" cy="258"/>
              <a:chOff x="3945" y="1067"/>
              <a:chExt cx="350" cy="258"/>
            </a:xfrm>
          </p:grpSpPr>
          <p:sp>
            <p:nvSpPr>
              <p:cNvPr id="5502115" name="Freeform 163"/>
              <p:cNvSpPr>
                <a:spLocks/>
              </p:cNvSpPr>
              <p:nvPr/>
            </p:nvSpPr>
            <p:spPr bwMode="gray">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6" name="Freeform 164"/>
              <p:cNvSpPr>
                <a:spLocks/>
              </p:cNvSpPr>
              <p:nvPr/>
            </p:nvSpPr>
            <p:spPr bwMode="gray">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7" name="Freeform 165"/>
              <p:cNvSpPr>
                <a:spLocks/>
              </p:cNvSpPr>
              <p:nvPr/>
            </p:nvSpPr>
            <p:spPr bwMode="gray">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8" name="Freeform 166"/>
              <p:cNvSpPr>
                <a:spLocks/>
              </p:cNvSpPr>
              <p:nvPr/>
            </p:nvSpPr>
            <p:spPr bwMode="gray">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19" name="Freeform 167"/>
              <p:cNvSpPr>
                <a:spLocks/>
              </p:cNvSpPr>
              <p:nvPr/>
            </p:nvSpPr>
            <p:spPr bwMode="gray">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0" name="Freeform 168"/>
              <p:cNvSpPr>
                <a:spLocks/>
              </p:cNvSpPr>
              <p:nvPr/>
            </p:nvSpPr>
            <p:spPr bwMode="gray">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1" name="Freeform 169"/>
              <p:cNvSpPr>
                <a:spLocks/>
              </p:cNvSpPr>
              <p:nvPr/>
            </p:nvSpPr>
            <p:spPr bwMode="gray">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2" name="Freeform 170"/>
              <p:cNvSpPr>
                <a:spLocks/>
              </p:cNvSpPr>
              <p:nvPr/>
            </p:nvSpPr>
            <p:spPr bwMode="gray">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3" name="Freeform 171"/>
              <p:cNvSpPr>
                <a:spLocks/>
              </p:cNvSpPr>
              <p:nvPr/>
            </p:nvSpPr>
            <p:spPr bwMode="gray">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4" name="Freeform 172"/>
              <p:cNvSpPr>
                <a:spLocks/>
              </p:cNvSpPr>
              <p:nvPr/>
            </p:nvSpPr>
            <p:spPr bwMode="gray">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5" name="Freeform 173"/>
              <p:cNvSpPr>
                <a:spLocks/>
              </p:cNvSpPr>
              <p:nvPr/>
            </p:nvSpPr>
            <p:spPr bwMode="gray">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6" name="Freeform 174"/>
              <p:cNvSpPr>
                <a:spLocks/>
              </p:cNvSpPr>
              <p:nvPr/>
            </p:nvSpPr>
            <p:spPr bwMode="gray">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7" name="Freeform 175"/>
              <p:cNvSpPr>
                <a:spLocks/>
              </p:cNvSpPr>
              <p:nvPr/>
            </p:nvSpPr>
            <p:spPr bwMode="gray">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8" name="Freeform 176"/>
              <p:cNvSpPr>
                <a:spLocks/>
              </p:cNvSpPr>
              <p:nvPr/>
            </p:nvSpPr>
            <p:spPr bwMode="gray">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29" name="Freeform 177"/>
              <p:cNvSpPr>
                <a:spLocks/>
              </p:cNvSpPr>
              <p:nvPr/>
            </p:nvSpPr>
            <p:spPr bwMode="gray">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0" name="Freeform 178"/>
              <p:cNvSpPr>
                <a:spLocks/>
              </p:cNvSpPr>
              <p:nvPr/>
            </p:nvSpPr>
            <p:spPr bwMode="gray">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1" name="Freeform 179"/>
              <p:cNvSpPr>
                <a:spLocks/>
              </p:cNvSpPr>
              <p:nvPr/>
            </p:nvSpPr>
            <p:spPr bwMode="gray">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2" name="Freeform 180"/>
              <p:cNvSpPr>
                <a:spLocks/>
              </p:cNvSpPr>
              <p:nvPr/>
            </p:nvSpPr>
            <p:spPr bwMode="gray">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3" name="Freeform 181"/>
              <p:cNvSpPr>
                <a:spLocks/>
              </p:cNvSpPr>
              <p:nvPr/>
            </p:nvSpPr>
            <p:spPr bwMode="gray">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4" name="Freeform 182"/>
              <p:cNvSpPr>
                <a:spLocks/>
              </p:cNvSpPr>
              <p:nvPr/>
            </p:nvSpPr>
            <p:spPr bwMode="gray">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5" name="Freeform 183"/>
              <p:cNvSpPr>
                <a:spLocks/>
              </p:cNvSpPr>
              <p:nvPr/>
            </p:nvSpPr>
            <p:spPr bwMode="gray">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6" name="Freeform 184"/>
              <p:cNvSpPr>
                <a:spLocks/>
              </p:cNvSpPr>
              <p:nvPr/>
            </p:nvSpPr>
            <p:spPr bwMode="gray">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37" name="Oval 185"/>
              <p:cNvSpPr>
                <a:spLocks noChangeArrowheads="1"/>
              </p:cNvSpPr>
              <p:nvPr/>
            </p:nvSpPr>
            <p:spPr bwMode="gray">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138" name="Oval 186"/>
              <p:cNvSpPr>
                <a:spLocks noChangeArrowheads="1"/>
              </p:cNvSpPr>
              <p:nvPr/>
            </p:nvSpPr>
            <p:spPr bwMode="gray">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139" name="Freeform 187"/>
              <p:cNvSpPr>
                <a:spLocks/>
              </p:cNvSpPr>
              <p:nvPr/>
            </p:nvSpPr>
            <p:spPr bwMode="gray">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0" name="Freeform 188"/>
              <p:cNvSpPr>
                <a:spLocks/>
              </p:cNvSpPr>
              <p:nvPr/>
            </p:nvSpPr>
            <p:spPr bwMode="gray">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1" name="Freeform 189"/>
              <p:cNvSpPr>
                <a:spLocks/>
              </p:cNvSpPr>
              <p:nvPr/>
            </p:nvSpPr>
            <p:spPr bwMode="gray">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2" name="Freeform 190"/>
              <p:cNvSpPr>
                <a:spLocks/>
              </p:cNvSpPr>
              <p:nvPr/>
            </p:nvSpPr>
            <p:spPr bwMode="gray">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3" name="Freeform 191"/>
              <p:cNvSpPr>
                <a:spLocks/>
              </p:cNvSpPr>
              <p:nvPr/>
            </p:nvSpPr>
            <p:spPr bwMode="gray">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4" name="Freeform 192"/>
              <p:cNvSpPr>
                <a:spLocks/>
              </p:cNvSpPr>
              <p:nvPr/>
            </p:nvSpPr>
            <p:spPr bwMode="gray">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5" name="Freeform 193"/>
              <p:cNvSpPr>
                <a:spLocks/>
              </p:cNvSpPr>
              <p:nvPr/>
            </p:nvSpPr>
            <p:spPr bwMode="gray">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6" name="Line 194"/>
              <p:cNvSpPr>
                <a:spLocks noChangeShapeType="1"/>
              </p:cNvSpPr>
              <p:nvPr/>
            </p:nvSpPr>
            <p:spPr bwMode="gray">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147" name="Line 195"/>
              <p:cNvSpPr>
                <a:spLocks noChangeShapeType="1"/>
              </p:cNvSpPr>
              <p:nvPr/>
            </p:nvSpPr>
            <p:spPr bwMode="gray">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2148" name="Freeform 196"/>
              <p:cNvSpPr>
                <a:spLocks/>
              </p:cNvSpPr>
              <p:nvPr/>
            </p:nvSpPr>
            <p:spPr bwMode="gray">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49" name="Freeform 197"/>
              <p:cNvSpPr>
                <a:spLocks/>
              </p:cNvSpPr>
              <p:nvPr/>
            </p:nvSpPr>
            <p:spPr bwMode="gray">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50" name="Freeform 198"/>
              <p:cNvSpPr>
                <a:spLocks/>
              </p:cNvSpPr>
              <p:nvPr/>
            </p:nvSpPr>
            <p:spPr bwMode="gray">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2151" name="Freeform 199"/>
              <p:cNvSpPr>
                <a:spLocks/>
              </p:cNvSpPr>
              <p:nvPr/>
            </p:nvSpPr>
            <p:spPr bwMode="gray">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502152" name="AutoShape 200"/>
          <p:cNvSpPr>
            <a:spLocks noChangeArrowheads="1"/>
          </p:cNvSpPr>
          <p:nvPr/>
        </p:nvSpPr>
        <p:spPr bwMode="auto">
          <a:xfrm>
            <a:off x="4637088" y="4419600"/>
            <a:ext cx="3175000" cy="2320925"/>
          </a:xfrm>
          <a:prstGeom prst="cloudCallout">
            <a:avLst>
              <a:gd name="adj1" fmla="val -58801"/>
              <a:gd name="adj2" fmla="val -49657"/>
            </a:avLst>
          </a:prstGeom>
          <a:solidFill>
            <a:schemeClr val="bg1"/>
          </a:solidFill>
          <a:ln w="349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2200">
                <a:latin typeface="HGP創英角ﾎﾟｯﾌﾟ体" panose="040B0A00000000000000" pitchFamily="50" charset="-128"/>
                <a:ea typeface="HGP創英角ﾎﾟｯﾌﾟ体" panose="040B0A00000000000000" pitchFamily="50" charset="-128"/>
              </a:rPr>
              <a:t>現場の</a:t>
            </a:r>
            <a:r>
              <a:rPr lang="en-US" altLang="ja-JP" sz="2200">
                <a:latin typeface="HGP創英角ﾎﾟｯﾌﾟ体" panose="040B0A00000000000000" pitchFamily="50" charset="-128"/>
                <a:ea typeface="HGP創英角ﾎﾟｯﾌﾟ体" panose="040B0A00000000000000" pitchFamily="50" charset="-128"/>
              </a:rPr>
              <a:t>IT</a:t>
            </a:r>
            <a:r>
              <a:rPr lang="ja-JP" altLang="en-US" sz="2200">
                <a:latin typeface="HGP創英角ﾎﾟｯﾌﾟ体" panose="040B0A00000000000000" pitchFamily="50" charset="-128"/>
                <a:ea typeface="HGP創英角ﾎﾟｯﾌﾟ体" panose="040B0A00000000000000" pitchFamily="50" charset="-128"/>
              </a:rPr>
              <a:t>化を</a:t>
            </a:r>
          </a:p>
          <a:p>
            <a:pPr>
              <a:spcBef>
                <a:spcPct val="0"/>
              </a:spcBef>
            </a:pPr>
            <a:r>
              <a:rPr lang="ja-JP" altLang="en-US" sz="2200">
                <a:latin typeface="HGP創英角ﾎﾟｯﾌﾟ体" panose="040B0A00000000000000" pitchFamily="50" charset="-128"/>
                <a:ea typeface="HGP創英角ﾎﾟｯﾌﾟ体" panose="040B0A00000000000000" pitchFamily="50" charset="-128"/>
              </a:rPr>
              <a:t>最優先に考えた</a:t>
            </a:r>
          </a:p>
          <a:p>
            <a:pPr>
              <a:spcBef>
                <a:spcPct val="0"/>
              </a:spcBef>
            </a:pPr>
            <a:r>
              <a:rPr lang="ja-JP" altLang="en-US" sz="2200">
                <a:latin typeface="HGP創英角ﾎﾟｯﾌﾟ体" panose="040B0A00000000000000" pitchFamily="50" charset="-128"/>
                <a:ea typeface="HGP創英角ﾎﾟｯﾌﾟ体" panose="040B0A00000000000000" pitchFamily="50" charset="-128"/>
              </a:rPr>
              <a:t>ネットワークの構築</a:t>
            </a:r>
          </a:p>
        </p:txBody>
      </p:sp>
      <p:sp>
        <p:nvSpPr>
          <p:cNvPr id="5502153" name="Text Box 201"/>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502154" name="Rectangle 202"/>
          <p:cNvSpPr>
            <a:spLocks noGrp="1" noChangeArrowheads="1"/>
          </p:cNvSpPr>
          <p:nvPr>
            <p:ph type="title"/>
          </p:nvPr>
        </p:nvSpPr>
        <p:spPr>
          <a:xfrm>
            <a:off x="34925"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建設業の</a:t>
            </a:r>
            <a:r>
              <a:rPr lang="en-US" altLang="ja-JP" sz="3400">
                <a:effectLst/>
                <a:latin typeface="HGP創英角ﾎﾟｯﾌﾟ体" panose="040B0A00000000000000" pitchFamily="50" charset="-128"/>
                <a:ea typeface="HGP創英角ﾎﾟｯﾌﾟ体" panose="040B0A00000000000000" pitchFamily="50" charset="-128"/>
              </a:rPr>
              <a:t>IT</a:t>
            </a:r>
            <a:r>
              <a:rPr lang="ja-JP" altLang="en-US" sz="3400">
                <a:effectLst/>
                <a:latin typeface="HGP創英角ﾎﾟｯﾌﾟ体" panose="040B0A00000000000000" pitchFamily="50" charset="-128"/>
                <a:ea typeface="HGP創英角ﾎﾟｯﾌﾟ体" panose="040B0A00000000000000" pitchFamily="50" charset="-128"/>
              </a:rPr>
              <a:t>化＝現場の</a:t>
            </a:r>
            <a:r>
              <a:rPr lang="en-US" altLang="ja-JP" sz="3400">
                <a:effectLst/>
                <a:latin typeface="HGP創英角ﾎﾟｯﾌﾟ体" panose="040B0A00000000000000" pitchFamily="50" charset="-128"/>
                <a:ea typeface="HGP創英角ﾎﾟｯﾌﾟ体" panose="040B0A00000000000000" pitchFamily="50" charset="-128"/>
              </a:rPr>
              <a:t>IT</a:t>
            </a:r>
            <a:r>
              <a:rPr lang="ja-JP" altLang="en-US" sz="3400">
                <a:effectLst/>
                <a:latin typeface="HGP創英角ﾎﾟｯﾌﾟ体" panose="040B0A00000000000000" pitchFamily="50" charset="-128"/>
                <a:ea typeface="HGP創英角ﾎﾟｯﾌﾟ体" panose="040B0A00000000000000" pitchFamily="50" charset="-128"/>
              </a:rPr>
              <a:t>化</a:t>
            </a:r>
          </a:p>
        </p:txBody>
      </p:sp>
      <p:sp>
        <p:nvSpPr>
          <p:cNvPr id="5502155" name="Oval 203"/>
          <p:cNvSpPr>
            <a:spLocks noChangeArrowheads="1"/>
          </p:cNvSpPr>
          <p:nvPr/>
        </p:nvSpPr>
        <p:spPr bwMode="auto">
          <a:xfrm>
            <a:off x="3513138" y="3573463"/>
            <a:ext cx="482600" cy="368300"/>
          </a:xfrm>
          <a:prstGeom prst="ellipse">
            <a:avLst/>
          </a:prstGeom>
          <a:solidFill>
            <a:schemeClr val="bg1"/>
          </a:solidFill>
          <a:ln w="19050" algn="ctr">
            <a:solidFill>
              <a:srgbClr val="993300"/>
            </a:solidFill>
            <a:round/>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sz="1600">
                <a:latin typeface="HGP創英角ﾎﾟｯﾌﾟ体" panose="040B0A00000000000000" pitchFamily="50" charset="-128"/>
                <a:ea typeface="HGP創英角ﾎﾟｯﾌﾟ体" panose="040B0A00000000000000" pitchFamily="50" charset="-128"/>
              </a:rPr>
              <a:t>営業</a:t>
            </a:r>
          </a:p>
        </p:txBody>
      </p:sp>
      <p:sp>
        <p:nvSpPr>
          <p:cNvPr id="5502156" name="Oval 204"/>
          <p:cNvSpPr>
            <a:spLocks noChangeArrowheads="1"/>
          </p:cNvSpPr>
          <p:nvPr/>
        </p:nvSpPr>
        <p:spPr bwMode="auto">
          <a:xfrm>
            <a:off x="6969125" y="3205163"/>
            <a:ext cx="482600" cy="368300"/>
          </a:xfrm>
          <a:prstGeom prst="ellipse">
            <a:avLst/>
          </a:prstGeom>
          <a:solidFill>
            <a:schemeClr val="bg1"/>
          </a:solidFill>
          <a:ln w="19050" algn="ctr">
            <a:solidFill>
              <a:srgbClr val="993300"/>
            </a:solidFill>
            <a:round/>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sz="1600">
                <a:latin typeface="HGP創英角ﾎﾟｯﾌﾟ体" panose="040B0A00000000000000" pitchFamily="50" charset="-128"/>
                <a:ea typeface="HGP創英角ﾎﾟｯﾌﾟ体" panose="040B0A00000000000000" pitchFamily="50" charset="-128"/>
              </a:rPr>
              <a:t>営業</a:t>
            </a:r>
          </a:p>
        </p:txBody>
      </p:sp>
      <p:sp>
        <p:nvSpPr>
          <p:cNvPr id="5502157" name="Oval 205"/>
          <p:cNvSpPr>
            <a:spLocks noChangeArrowheads="1"/>
          </p:cNvSpPr>
          <p:nvPr/>
        </p:nvSpPr>
        <p:spPr bwMode="auto">
          <a:xfrm>
            <a:off x="4810125" y="2916238"/>
            <a:ext cx="482600" cy="368300"/>
          </a:xfrm>
          <a:prstGeom prst="ellipse">
            <a:avLst/>
          </a:prstGeom>
          <a:solidFill>
            <a:schemeClr val="bg1"/>
          </a:solidFill>
          <a:ln w="19050" algn="ctr">
            <a:solidFill>
              <a:srgbClr val="993300"/>
            </a:solidFill>
            <a:round/>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sz="1600">
                <a:latin typeface="HGP創英角ﾎﾟｯﾌﾟ体" panose="040B0A00000000000000" pitchFamily="50" charset="-128"/>
                <a:ea typeface="HGP創英角ﾎﾟｯﾌﾟ体" panose="040B0A00000000000000" pitchFamily="50" charset="-128"/>
              </a:rPr>
              <a:t>営業</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01962"/>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272" fill="hold" nodeType="afterEffect">
                                  <p:stCondLst>
                                    <p:cond delay="0"/>
                                  </p:stCondLst>
                                  <p:childTnLst>
                                    <p:set>
                                      <p:cBhvr>
                                        <p:cTn id="9" dur="1" fill="hold">
                                          <p:stCondLst>
                                            <p:cond delay="0"/>
                                          </p:stCondLst>
                                        </p:cTn>
                                        <p:tgtEl>
                                          <p:spTgt spid="5501964"/>
                                        </p:tgtEl>
                                        <p:attrNameLst>
                                          <p:attrName>style.visibility</p:attrName>
                                        </p:attrNameLst>
                                      </p:cBhvr>
                                      <p:to>
                                        <p:strVal val="visible"/>
                                      </p:to>
                                    </p:set>
                                    <p:anim calcmode="lin" valueType="num">
                                      <p:cBhvr>
                                        <p:cTn id="10" dur="500" fill="hold"/>
                                        <p:tgtEl>
                                          <p:spTgt spid="5501964"/>
                                        </p:tgtEl>
                                        <p:attrNameLst>
                                          <p:attrName>ppt_w</p:attrName>
                                        </p:attrNameLst>
                                      </p:cBhvr>
                                      <p:tavLst>
                                        <p:tav tm="0">
                                          <p:val>
                                            <p:strVal val="2/3*#ppt_w"/>
                                          </p:val>
                                        </p:tav>
                                        <p:tav tm="100000">
                                          <p:val>
                                            <p:strVal val="#ppt_w"/>
                                          </p:val>
                                        </p:tav>
                                      </p:tavLst>
                                    </p:anim>
                                    <p:anim calcmode="lin" valueType="num">
                                      <p:cBhvr>
                                        <p:cTn id="11" dur="500" fill="hold"/>
                                        <p:tgtEl>
                                          <p:spTgt spid="5501964"/>
                                        </p:tgtEl>
                                        <p:attrNameLst>
                                          <p:attrName>ppt_h</p:attrName>
                                        </p:attrNameLst>
                                      </p:cBhvr>
                                      <p:tavLst>
                                        <p:tav tm="0">
                                          <p:val>
                                            <p:strVal val="2/3*#ppt_h"/>
                                          </p:val>
                                        </p:tav>
                                        <p:tav tm="100000">
                                          <p:val>
                                            <p:strVal val="#ppt_h"/>
                                          </p:val>
                                        </p:tav>
                                      </p:tavLst>
                                    </p:anim>
                                  </p:childTnLst>
                                </p:cTn>
                              </p:par>
                            </p:childTnLst>
                          </p:cTn>
                        </p:par>
                        <p:par>
                          <p:cTn id="12" fill="hold" nodeType="afterGroup">
                            <p:stCondLst>
                              <p:cond delay="1000"/>
                            </p:stCondLst>
                            <p:childTnLst>
                              <p:par>
                                <p:cTn id="13" presetID="17" presetClass="entr" presetSubtype="10" fill="hold" nodeType="afterEffect">
                                  <p:stCondLst>
                                    <p:cond delay="0"/>
                                  </p:stCondLst>
                                  <p:childTnLst>
                                    <p:set>
                                      <p:cBhvr>
                                        <p:cTn id="14" dur="1" fill="hold">
                                          <p:stCondLst>
                                            <p:cond delay="0"/>
                                          </p:stCondLst>
                                        </p:cTn>
                                        <p:tgtEl>
                                          <p:spTgt spid="5501964"/>
                                        </p:tgtEl>
                                        <p:attrNameLst>
                                          <p:attrName>style.visibility</p:attrName>
                                        </p:attrNameLst>
                                      </p:cBhvr>
                                      <p:to>
                                        <p:strVal val="visible"/>
                                      </p:to>
                                    </p:set>
                                    <p:anim calcmode="lin" valueType="num">
                                      <p:cBhvr>
                                        <p:cTn id="15" dur="500" fill="hold"/>
                                        <p:tgtEl>
                                          <p:spTgt spid="5501964"/>
                                        </p:tgtEl>
                                        <p:attrNameLst>
                                          <p:attrName>ppt_w</p:attrName>
                                        </p:attrNameLst>
                                      </p:cBhvr>
                                      <p:tavLst>
                                        <p:tav tm="0">
                                          <p:val>
                                            <p:fltVal val="0"/>
                                          </p:val>
                                        </p:tav>
                                        <p:tav tm="100000">
                                          <p:val>
                                            <p:strVal val="#ppt_w"/>
                                          </p:val>
                                        </p:tav>
                                      </p:tavLst>
                                    </p:anim>
                                    <p:anim calcmode="lin" valueType="num">
                                      <p:cBhvr>
                                        <p:cTn id="16" dur="500" fill="hold"/>
                                        <p:tgtEl>
                                          <p:spTgt spid="5501964"/>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1500"/>
                            </p:stCondLst>
                            <p:childTnLst>
                              <p:par>
                                <p:cTn id="18" presetID="23" presetClass="entr" presetSubtype="272" fill="hold" nodeType="afterEffect">
                                  <p:stCondLst>
                                    <p:cond delay="0"/>
                                  </p:stCondLst>
                                  <p:childTnLst>
                                    <p:set>
                                      <p:cBhvr>
                                        <p:cTn id="19" dur="1" fill="hold">
                                          <p:stCondLst>
                                            <p:cond delay="0"/>
                                          </p:stCondLst>
                                        </p:cTn>
                                        <p:tgtEl>
                                          <p:spTgt spid="5501954"/>
                                        </p:tgtEl>
                                        <p:attrNameLst>
                                          <p:attrName>style.visibility</p:attrName>
                                        </p:attrNameLst>
                                      </p:cBhvr>
                                      <p:to>
                                        <p:strVal val="visible"/>
                                      </p:to>
                                    </p:set>
                                    <p:anim calcmode="lin" valueType="num">
                                      <p:cBhvr>
                                        <p:cTn id="20" dur="500" fill="hold"/>
                                        <p:tgtEl>
                                          <p:spTgt spid="5501954"/>
                                        </p:tgtEl>
                                        <p:attrNameLst>
                                          <p:attrName>ppt_w</p:attrName>
                                        </p:attrNameLst>
                                      </p:cBhvr>
                                      <p:tavLst>
                                        <p:tav tm="0">
                                          <p:val>
                                            <p:strVal val="2/3*#ppt_w"/>
                                          </p:val>
                                        </p:tav>
                                        <p:tav tm="100000">
                                          <p:val>
                                            <p:strVal val="#ppt_w"/>
                                          </p:val>
                                        </p:tav>
                                      </p:tavLst>
                                    </p:anim>
                                    <p:anim calcmode="lin" valueType="num">
                                      <p:cBhvr>
                                        <p:cTn id="21" dur="500" fill="hold"/>
                                        <p:tgtEl>
                                          <p:spTgt spid="5501954"/>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2" fill="hold" nodeType="afterGroup">
                            <p:stCondLst>
                              <p:cond delay="2000"/>
                            </p:stCondLst>
                            <p:childTnLst>
                              <p:par>
                                <p:cTn id="23" presetID="23" presetClass="entr" presetSubtype="272" fill="hold" grpId="0" nodeType="afterEffect">
                                  <p:stCondLst>
                                    <p:cond delay="0"/>
                                  </p:stCondLst>
                                  <p:childTnLst>
                                    <p:set>
                                      <p:cBhvr>
                                        <p:cTn id="24" dur="1" fill="hold">
                                          <p:stCondLst>
                                            <p:cond delay="0"/>
                                          </p:stCondLst>
                                        </p:cTn>
                                        <p:tgtEl>
                                          <p:spTgt spid="5501961"/>
                                        </p:tgtEl>
                                        <p:attrNameLst>
                                          <p:attrName>style.visibility</p:attrName>
                                        </p:attrNameLst>
                                      </p:cBhvr>
                                      <p:to>
                                        <p:strVal val="visible"/>
                                      </p:to>
                                    </p:set>
                                    <p:anim calcmode="lin" valueType="num">
                                      <p:cBhvr>
                                        <p:cTn id="25" dur="500" fill="hold"/>
                                        <p:tgtEl>
                                          <p:spTgt spid="5501961"/>
                                        </p:tgtEl>
                                        <p:attrNameLst>
                                          <p:attrName>ppt_w</p:attrName>
                                        </p:attrNameLst>
                                      </p:cBhvr>
                                      <p:tavLst>
                                        <p:tav tm="0">
                                          <p:val>
                                            <p:strVal val="2/3*#ppt_w"/>
                                          </p:val>
                                        </p:tav>
                                        <p:tav tm="100000">
                                          <p:val>
                                            <p:strVal val="#ppt_w"/>
                                          </p:val>
                                        </p:tav>
                                      </p:tavLst>
                                    </p:anim>
                                    <p:anim calcmode="lin" valueType="num">
                                      <p:cBhvr>
                                        <p:cTn id="26" dur="500" fill="hold"/>
                                        <p:tgtEl>
                                          <p:spTgt spid="5501961"/>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2500"/>
                            </p:stCondLst>
                            <p:childTnLst>
                              <p:par>
                                <p:cTn id="28" presetID="23" presetClass="entr" presetSubtype="272" fill="hold" nodeType="afterEffect">
                                  <p:stCondLst>
                                    <p:cond delay="0"/>
                                  </p:stCondLst>
                                  <p:childTnLst>
                                    <p:set>
                                      <p:cBhvr>
                                        <p:cTn id="29" dur="1" fill="hold">
                                          <p:stCondLst>
                                            <p:cond delay="0"/>
                                          </p:stCondLst>
                                        </p:cTn>
                                        <p:tgtEl>
                                          <p:spTgt spid="5501971"/>
                                        </p:tgtEl>
                                        <p:attrNameLst>
                                          <p:attrName>style.visibility</p:attrName>
                                        </p:attrNameLst>
                                      </p:cBhvr>
                                      <p:to>
                                        <p:strVal val="visible"/>
                                      </p:to>
                                    </p:set>
                                    <p:anim calcmode="lin" valueType="num">
                                      <p:cBhvr>
                                        <p:cTn id="30" dur="500" fill="hold"/>
                                        <p:tgtEl>
                                          <p:spTgt spid="5501971"/>
                                        </p:tgtEl>
                                        <p:attrNameLst>
                                          <p:attrName>ppt_w</p:attrName>
                                        </p:attrNameLst>
                                      </p:cBhvr>
                                      <p:tavLst>
                                        <p:tav tm="0">
                                          <p:val>
                                            <p:strVal val="2/3*#ppt_w"/>
                                          </p:val>
                                        </p:tav>
                                        <p:tav tm="100000">
                                          <p:val>
                                            <p:strVal val="#ppt_w"/>
                                          </p:val>
                                        </p:tav>
                                      </p:tavLst>
                                    </p:anim>
                                    <p:anim calcmode="lin" valueType="num">
                                      <p:cBhvr>
                                        <p:cTn id="31" dur="500" fill="hold"/>
                                        <p:tgtEl>
                                          <p:spTgt spid="5501971"/>
                                        </p:tgtEl>
                                        <p:attrNameLst>
                                          <p:attrName>ppt_h</p:attrName>
                                        </p:attrNameLst>
                                      </p:cBhvr>
                                      <p:tavLst>
                                        <p:tav tm="0">
                                          <p:val>
                                            <p:strVal val="2/3*#ppt_h"/>
                                          </p:val>
                                        </p:tav>
                                        <p:tav tm="100000">
                                          <p:val>
                                            <p:strVal val="#ppt_h"/>
                                          </p:val>
                                        </p:tav>
                                      </p:tavLst>
                                    </p:anim>
                                  </p:childTnLst>
                                </p:cTn>
                              </p:par>
                              <p:par>
                                <p:cTn id="32" presetID="29" presetClass="entr" presetSubtype="0" fill="hold" grpId="0" nodeType="withEffect">
                                  <p:stCondLst>
                                    <p:cond delay="0"/>
                                  </p:stCondLst>
                                  <p:childTnLst>
                                    <p:set>
                                      <p:cBhvr>
                                        <p:cTn id="33" dur="1" fill="hold">
                                          <p:stCondLst>
                                            <p:cond delay="0"/>
                                          </p:stCondLst>
                                        </p:cTn>
                                        <p:tgtEl>
                                          <p:spTgt spid="5502155"/>
                                        </p:tgtEl>
                                        <p:attrNameLst>
                                          <p:attrName>style.visibility</p:attrName>
                                        </p:attrNameLst>
                                      </p:cBhvr>
                                      <p:to>
                                        <p:strVal val="visible"/>
                                      </p:to>
                                    </p:set>
                                    <p:anim calcmode="lin" valueType="num">
                                      <p:cBhvr>
                                        <p:cTn id="34" dur="1000" fill="hold"/>
                                        <p:tgtEl>
                                          <p:spTgt spid="5502155"/>
                                        </p:tgtEl>
                                        <p:attrNameLst>
                                          <p:attrName>ppt_x</p:attrName>
                                        </p:attrNameLst>
                                      </p:cBhvr>
                                      <p:tavLst>
                                        <p:tav tm="0">
                                          <p:val>
                                            <p:strVal val="#ppt_x-.2"/>
                                          </p:val>
                                        </p:tav>
                                        <p:tav tm="100000">
                                          <p:val>
                                            <p:strVal val="#ppt_x"/>
                                          </p:val>
                                        </p:tav>
                                      </p:tavLst>
                                    </p:anim>
                                    <p:anim calcmode="lin" valueType="num">
                                      <p:cBhvr>
                                        <p:cTn id="35" dur="1000" fill="hold"/>
                                        <p:tgtEl>
                                          <p:spTgt spid="550215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50215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502156"/>
                                        </p:tgtEl>
                                        <p:attrNameLst>
                                          <p:attrName>style.visibility</p:attrName>
                                        </p:attrNameLst>
                                      </p:cBhvr>
                                      <p:to>
                                        <p:strVal val="visible"/>
                                      </p:to>
                                    </p:set>
                                    <p:animEffect transition="in" filter="dissolve">
                                      <p:cBhvr>
                                        <p:cTn id="39" dur="500"/>
                                        <p:tgtEl>
                                          <p:spTgt spid="5502156"/>
                                        </p:tgtEl>
                                      </p:cBhvr>
                                    </p:animEffect>
                                  </p:childTnLst>
                                </p:cTn>
                              </p:par>
                              <p:par>
                                <p:cTn id="40" presetID="15" presetClass="entr" presetSubtype="0" fill="hold" grpId="0" nodeType="withEffect">
                                  <p:stCondLst>
                                    <p:cond delay="0"/>
                                  </p:stCondLst>
                                  <p:childTnLst>
                                    <p:set>
                                      <p:cBhvr>
                                        <p:cTn id="41" dur="1" fill="hold">
                                          <p:stCondLst>
                                            <p:cond delay="0"/>
                                          </p:stCondLst>
                                        </p:cTn>
                                        <p:tgtEl>
                                          <p:spTgt spid="5502157"/>
                                        </p:tgtEl>
                                        <p:attrNameLst>
                                          <p:attrName>style.visibility</p:attrName>
                                        </p:attrNameLst>
                                      </p:cBhvr>
                                      <p:to>
                                        <p:strVal val="visible"/>
                                      </p:to>
                                    </p:set>
                                    <p:anim calcmode="lin" valueType="num">
                                      <p:cBhvr>
                                        <p:cTn id="42" dur="1000" fill="hold"/>
                                        <p:tgtEl>
                                          <p:spTgt spid="5502157"/>
                                        </p:tgtEl>
                                        <p:attrNameLst>
                                          <p:attrName>ppt_w</p:attrName>
                                        </p:attrNameLst>
                                      </p:cBhvr>
                                      <p:tavLst>
                                        <p:tav tm="0">
                                          <p:val>
                                            <p:fltVal val="0"/>
                                          </p:val>
                                        </p:tav>
                                        <p:tav tm="100000">
                                          <p:val>
                                            <p:strVal val="#ppt_w"/>
                                          </p:val>
                                        </p:tav>
                                      </p:tavLst>
                                    </p:anim>
                                    <p:anim calcmode="lin" valueType="num">
                                      <p:cBhvr>
                                        <p:cTn id="43" dur="1000" fill="hold"/>
                                        <p:tgtEl>
                                          <p:spTgt spid="5502157"/>
                                        </p:tgtEl>
                                        <p:attrNameLst>
                                          <p:attrName>ppt_h</p:attrName>
                                        </p:attrNameLst>
                                      </p:cBhvr>
                                      <p:tavLst>
                                        <p:tav tm="0">
                                          <p:val>
                                            <p:fltVal val="0"/>
                                          </p:val>
                                        </p:tav>
                                        <p:tav tm="100000">
                                          <p:val>
                                            <p:strVal val="#ppt_h"/>
                                          </p:val>
                                        </p:tav>
                                      </p:tavLst>
                                    </p:anim>
                                    <p:anim calcmode="lin" valueType="num">
                                      <p:cBhvr>
                                        <p:cTn id="44" dur="1000" fill="hold"/>
                                        <p:tgtEl>
                                          <p:spTgt spid="550215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55021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5502152"/>
                                        </p:tgtEl>
                                        <p:attrNameLst>
                                          <p:attrName>style.visibility</p:attrName>
                                        </p:attrNameLst>
                                      </p:cBhvr>
                                      <p:to>
                                        <p:strVal val="visible"/>
                                      </p:to>
                                    </p:set>
                                    <p:anim calcmode="lin" valueType="num">
                                      <p:cBhvr>
                                        <p:cTn id="50" dur="1000" fill="hold"/>
                                        <p:tgtEl>
                                          <p:spTgt spid="5502152"/>
                                        </p:tgtEl>
                                        <p:attrNameLst>
                                          <p:attrName>ppt_w</p:attrName>
                                        </p:attrNameLst>
                                      </p:cBhvr>
                                      <p:tavLst>
                                        <p:tav tm="0">
                                          <p:val>
                                            <p:fltVal val="0"/>
                                          </p:val>
                                        </p:tav>
                                        <p:tav tm="100000">
                                          <p:val>
                                            <p:strVal val="#ppt_w"/>
                                          </p:val>
                                        </p:tav>
                                      </p:tavLst>
                                    </p:anim>
                                    <p:anim calcmode="lin" valueType="num">
                                      <p:cBhvr>
                                        <p:cTn id="51" dur="1000" fill="hold"/>
                                        <p:tgtEl>
                                          <p:spTgt spid="5502152"/>
                                        </p:tgtEl>
                                        <p:attrNameLst>
                                          <p:attrName>ppt_h</p:attrName>
                                        </p:attrNameLst>
                                      </p:cBhvr>
                                      <p:tavLst>
                                        <p:tav tm="0">
                                          <p:val>
                                            <p:fltVal val="0"/>
                                          </p:val>
                                        </p:tav>
                                        <p:tav tm="100000">
                                          <p:val>
                                            <p:strVal val="#ppt_h"/>
                                          </p:val>
                                        </p:tav>
                                      </p:tavLst>
                                    </p:anim>
                                    <p:anim calcmode="lin" valueType="num">
                                      <p:cBhvr>
                                        <p:cTn id="52" dur="1000" fill="hold"/>
                                        <p:tgtEl>
                                          <p:spTgt spid="5502152"/>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550215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1961" grpId="0" animBg="1"/>
      <p:bldP spid="5501962" grpId="0" animBg="1" autoUpdateAnimBg="0"/>
      <p:bldP spid="5502152" grpId="0" animBg="1" autoUpdateAnimBg="0"/>
      <p:bldP spid="5502155" grpId="0" animBg="1"/>
      <p:bldP spid="5502156" grpId="0" animBg="1"/>
      <p:bldP spid="55021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5938" name="Rectangle 2"/>
          <p:cNvSpPr>
            <a:spLocks noChangeArrowheads="1"/>
          </p:cNvSpPr>
          <p:nvPr/>
        </p:nvSpPr>
        <p:spPr bwMode="auto">
          <a:xfrm>
            <a:off x="2133600" y="3322638"/>
            <a:ext cx="5181600" cy="5635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pPr>
            <a:r>
              <a:rPr lang="en-US" altLang="ja-JP" sz="1800">
                <a:latin typeface="HG丸ｺﾞｼｯｸM-PRO" panose="020F0600000000000000" pitchFamily="50" charset="-128"/>
                <a:ea typeface="HG丸ｺﾞｼｯｸM-PRO" panose="020F0600000000000000" pitchFamily="50" charset="-128"/>
              </a:rPr>
              <a:t>IT</a:t>
            </a:r>
            <a:r>
              <a:rPr lang="ja-JP" altLang="en-US" sz="1800">
                <a:latin typeface="HG丸ｺﾞｼｯｸM-PRO" panose="020F0600000000000000" pitchFamily="50" charset="-128"/>
                <a:ea typeface="HG丸ｺﾞｼｯｸM-PRO" panose="020F0600000000000000" pitchFamily="50" charset="-128"/>
              </a:rPr>
              <a:t>化に対する基本的な考え方</a:t>
            </a:r>
          </a:p>
        </p:txBody>
      </p:sp>
      <p:sp>
        <p:nvSpPr>
          <p:cNvPr id="5415939" name="Rectangle 3"/>
          <p:cNvSpPr>
            <a:spLocks noChangeArrowheads="1"/>
          </p:cNvSpPr>
          <p:nvPr/>
        </p:nvSpPr>
        <p:spPr bwMode="blackWhite">
          <a:xfrm>
            <a:off x="2133600" y="2438400"/>
            <a:ext cx="5181600" cy="884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ja-JP" altLang="ja-JP" sz="2000">
              <a:solidFill>
                <a:schemeClr val="accent1"/>
              </a:solidFill>
              <a:latin typeface="Times New Roman" panose="02020603050405020304" pitchFamily="18" charset="0"/>
              <a:ea typeface="ＭＳ Ｐゴシック" panose="020B0600070205080204" pitchFamily="50" charset="-128"/>
            </a:endParaRPr>
          </a:p>
        </p:txBody>
      </p:sp>
      <p:sp>
        <p:nvSpPr>
          <p:cNvPr id="5415940" name="Rectangle 4"/>
          <p:cNvSpPr>
            <a:spLocks noGrp="1" noChangeArrowheads="1"/>
          </p:cNvSpPr>
          <p:nvPr>
            <p:ph type="title"/>
          </p:nvPr>
        </p:nvSpPr>
        <p:spPr>
          <a:xfrm>
            <a:off x="2133600" y="2540000"/>
            <a:ext cx="5181600" cy="782638"/>
          </a:xfrm>
          <a:noFill/>
          <a:ln/>
        </p:spPr>
        <p:txBody>
          <a:bodyPr/>
          <a:lstStyle/>
          <a:p>
            <a:pPr algn="ctr"/>
            <a:r>
              <a:rPr lang="ja-JP" altLang="en-US" sz="2400">
                <a:solidFill>
                  <a:schemeClr val="bg1"/>
                </a:solidFill>
                <a:effectLst/>
              </a:rPr>
              <a:t>ネットワーク</a:t>
            </a:r>
          </a:p>
        </p:txBody>
      </p:sp>
      <p:sp>
        <p:nvSpPr>
          <p:cNvPr id="5415941" name="Rectangle 5"/>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Tx/>
              <a:buSzTx/>
              <a:buFontTx/>
              <a:buNone/>
            </a:pPr>
            <a:endParaRPr lang="ja-JP" altLang="ja-JP" sz="320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4003" name="Rectangle 3"/>
          <p:cNvSpPr>
            <a:spLocks noChangeArrowheads="1"/>
          </p:cNvSpPr>
          <p:nvPr/>
        </p:nvSpPr>
        <p:spPr bwMode="auto">
          <a:xfrm>
            <a:off x="260350" y="765175"/>
            <a:ext cx="84804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spcBef>
                <a:spcPct val="0"/>
              </a:spcBef>
            </a:pPr>
            <a:r>
              <a:rPr lang="ja-JP" altLang="en-US" sz="2300">
                <a:solidFill>
                  <a:srgbClr val="000000"/>
                </a:solidFill>
                <a:latin typeface="HGP創英角ﾎﾟｯﾌﾟ体" panose="040B0A00000000000000" pitchFamily="50" charset="-128"/>
                <a:ea typeface="HGP創英角ﾎﾟｯﾌﾟ体" panose="040B0A00000000000000" pitchFamily="50" charset="-128"/>
              </a:rPr>
              <a:t>社内</a:t>
            </a:r>
            <a:r>
              <a:rPr lang="en-US" altLang="ja-JP" sz="2300">
                <a:solidFill>
                  <a:srgbClr val="000000"/>
                </a:solidFill>
                <a:latin typeface="HGP創英角ﾎﾟｯﾌﾟ体" panose="040B0A00000000000000" pitchFamily="50" charset="-128"/>
                <a:ea typeface="HGP創英角ﾎﾟｯﾌﾟ体" panose="040B0A00000000000000" pitchFamily="50" charset="-128"/>
              </a:rPr>
              <a:t>LAN</a:t>
            </a:r>
            <a:r>
              <a:rPr lang="ja-JP" altLang="en-US" sz="2300">
                <a:solidFill>
                  <a:srgbClr val="000000"/>
                </a:solidFill>
                <a:latin typeface="HGP創英角ﾎﾟｯﾌﾟ体" panose="040B0A00000000000000" pitchFamily="50" charset="-128"/>
                <a:ea typeface="HGP創英角ﾎﾟｯﾌﾟ体" panose="040B0A00000000000000" pitchFamily="50" charset="-128"/>
              </a:rPr>
              <a:t>ではない</a:t>
            </a:r>
          </a:p>
        </p:txBody>
      </p:sp>
      <p:sp>
        <p:nvSpPr>
          <p:cNvPr id="5504004" name="Text Box 4"/>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504005" name="Rectangle 5"/>
          <p:cNvSpPr>
            <a:spLocks noGrp="1" noChangeArrowheads="1"/>
          </p:cNvSpPr>
          <p:nvPr>
            <p:ph type="title"/>
          </p:nvPr>
        </p:nvSpPr>
        <p:spPr>
          <a:xfrm>
            <a:off x="395288" y="65088"/>
            <a:ext cx="8345487" cy="782637"/>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現場からのアクセス</a:t>
            </a:r>
          </a:p>
        </p:txBody>
      </p:sp>
      <p:graphicFrame>
        <p:nvGraphicFramePr>
          <p:cNvPr id="5504006" name="Object 6"/>
          <p:cNvGraphicFramePr>
            <a:graphicFrameLocks noGrp="1" noChangeAspect="1"/>
          </p:cNvGraphicFramePr>
          <p:nvPr>
            <p:ph sz="half" idx="1"/>
            <p:extLst>
              <p:ext uri="{D42A27DB-BD31-4B8C-83A1-F6EECF244321}">
                <p14:modId xmlns:p14="http://schemas.microsoft.com/office/powerpoint/2010/main" val="2181483769"/>
              </p:ext>
            </p:extLst>
          </p:nvPr>
        </p:nvGraphicFramePr>
        <p:xfrm>
          <a:off x="395288" y="2897800"/>
          <a:ext cx="2592387" cy="871537"/>
        </p:xfrm>
        <a:graphic>
          <a:graphicData uri="http://schemas.openxmlformats.org/presentationml/2006/ole">
            <mc:AlternateContent xmlns:mc="http://schemas.openxmlformats.org/markup-compatibility/2006">
              <mc:Choice xmlns:v="urn:schemas-microsoft-com:vml" Requires="v">
                <p:oleObj spid="_x0000_s5504026" name="Visio" r:id="rId5" imgW="1243279" imgH="417576" progId="Visio.Drawing.6">
                  <p:embed/>
                </p:oleObj>
              </mc:Choice>
              <mc:Fallback>
                <p:oleObj name="Visio" r:id="rId5" imgW="1243279" imgH="417576" progId="Visio.Drawing.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897800"/>
                        <a:ext cx="2592387"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pic>
                </p:oleObj>
              </mc:Fallback>
            </mc:AlternateContent>
          </a:graphicData>
        </a:graphic>
      </p:graphicFrame>
      <p:graphicFrame>
        <p:nvGraphicFramePr>
          <p:cNvPr id="5504007" name="Object 7"/>
          <p:cNvGraphicFramePr>
            <a:graphicFrameLocks noGrp="1" noChangeAspect="1"/>
          </p:cNvGraphicFramePr>
          <p:nvPr>
            <p:ph sz="quarter" idx="2"/>
            <p:extLst>
              <p:ext uri="{D42A27DB-BD31-4B8C-83A1-F6EECF244321}">
                <p14:modId xmlns:p14="http://schemas.microsoft.com/office/powerpoint/2010/main" val="1332262264"/>
              </p:ext>
            </p:extLst>
          </p:nvPr>
        </p:nvGraphicFramePr>
        <p:xfrm>
          <a:off x="2195513" y="1649413"/>
          <a:ext cx="6683375" cy="4937125"/>
        </p:xfrm>
        <a:graphic>
          <a:graphicData uri="http://schemas.openxmlformats.org/presentationml/2006/ole">
            <mc:AlternateContent xmlns:mc="http://schemas.openxmlformats.org/markup-compatibility/2006">
              <mc:Choice xmlns:v="urn:schemas-microsoft-com:vml" Requires="v">
                <p:oleObj spid="_x0000_s5504027" name="Visio" r:id="rId7" imgW="3816401" imgH="2819705" progId="Visio.Drawing.6">
                  <p:embed/>
                </p:oleObj>
              </mc:Choice>
              <mc:Fallback>
                <p:oleObj name="Visio" r:id="rId7" imgW="3816401" imgH="2819705" progId="Visio.Drawing.6">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1649413"/>
                        <a:ext cx="6683375"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pic>
                </p:oleObj>
              </mc:Fallback>
            </mc:AlternateContent>
          </a:graphicData>
        </a:graphic>
      </p:graphicFrame>
      <p:pic>
        <p:nvPicPr>
          <p:cNvPr id="5" name="コンテンツ プレースホルダー 4"/>
          <p:cNvPicPr>
            <a:picLocks noGrp="1" noChangeAspect="1"/>
          </p:cNvPicPr>
          <p:nvPr>
            <p:ph sz="quarter" idx="3"/>
          </p:nvPr>
        </p:nvPicPr>
        <p:blipFill>
          <a:blip r:embed="rId9" cstate="print">
            <a:extLst>
              <a:ext uri="{28A0092B-C50C-407E-A947-70E740481C1C}">
                <a14:useLocalDpi xmlns:a14="http://schemas.microsoft.com/office/drawing/2010/main" val="0"/>
              </a:ext>
            </a:extLst>
          </a:blip>
          <a:stretch>
            <a:fillRect/>
          </a:stretch>
        </p:blipFill>
        <p:spPr>
          <a:xfrm>
            <a:off x="755576" y="3789040"/>
            <a:ext cx="3359217" cy="2376264"/>
          </a:xfrm>
        </p:spPr>
      </p:pic>
    </p:spTree>
  </p:cSld>
  <p:clrMapOvr>
    <a:masterClrMapping/>
  </p:clrMapOvr>
  <p:transition spd="med">
    <p:sndAc>
      <p:stSnd>
        <p:snd r:embed="rId4"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504003">
                                            <p:txEl>
                                              <p:pRg st="0" end="0"/>
                                            </p:txEl>
                                          </p:spTgt>
                                        </p:tgtEl>
                                        <p:attrNameLst>
                                          <p:attrName>ppt_x</p:attrName>
                                          <p:attrName>ppt_y</p:attrName>
                                        </p:attrNameLst>
                                      </p:cBhvr>
                                    </p:animMotion>
                                    <p:animRot by="1500000">
                                      <p:cBhvr>
                                        <p:cTn id="7" dur="125" fill="hold">
                                          <p:stCondLst>
                                            <p:cond delay="0"/>
                                          </p:stCondLst>
                                        </p:cTn>
                                        <p:tgtEl>
                                          <p:spTgt spid="5504003">
                                            <p:txEl>
                                              <p:pRg st="0" end="0"/>
                                            </p:txEl>
                                          </p:spTgt>
                                        </p:tgtEl>
                                        <p:attrNameLst>
                                          <p:attrName>r</p:attrName>
                                        </p:attrNameLst>
                                      </p:cBhvr>
                                    </p:animRot>
                                    <p:animRot by="-1500000">
                                      <p:cBhvr>
                                        <p:cTn id="8" dur="125" fill="hold">
                                          <p:stCondLst>
                                            <p:cond delay="125"/>
                                          </p:stCondLst>
                                        </p:cTn>
                                        <p:tgtEl>
                                          <p:spTgt spid="5504003">
                                            <p:txEl>
                                              <p:pRg st="0" end="0"/>
                                            </p:txEl>
                                          </p:spTgt>
                                        </p:tgtEl>
                                        <p:attrNameLst>
                                          <p:attrName>r</p:attrName>
                                        </p:attrNameLst>
                                      </p:cBhvr>
                                    </p:animRot>
                                    <p:animRot by="-1500000">
                                      <p:cBhvr>
                                        <p:cTn id="9" dur="125" fill="hold">
                                          <p:stCondLst>
                                            <p:cond delay="250"/>
                                          </p:stCondLst>
                                        </p:cTn>
                                        <p:tgtEl>
                                          <p:spTgt spid="5504003">
                                            <p:txEl>
                                              <p:pRg st="0" end="0"/>
                                            </p:txEl>
                                          </p:spTgt>
                                        </p:tgtEl>
                                        <p:attrNameLst>
                                          <p:attrName>r</p:attrName>
                                        </p:attrNameLst>
                                      </p:cBhvr>
                                    </p:animRot>
                                    <p:animRot by="1500000">
                                      <p:cBhvr>
                                        <p:cTn id="10" dur="125" fill="hold">
                                          <p:stCondLst>
                                            <p:cond delay="375"/>
                                          </p:stCondLst>
                                        </p:cTn>
                                        <p:tgtEl>
                                          <p:spTgt spid="550400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400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6050" name="Rectangle 2"/>
          <p:cNvSpPr>
            <a:spLocks noChangeArrowheads="1"/>
          </p:cNvSpPr>
          <p:nvPr/>
        </p:nvSpPr>
        <p:spPr bwMode="auto">
          <a:xfrm>
            <a:off x="0" y="765175"/>
            <a:ext cx="9144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spcBef>
                <a:spcPct val="0"/>
              </a:spcBef>
            </a:pPr>
            <a:r>
              <a:rPr lang="en-US" altLang="ja-JP" sz="2300">
                <a:solidFill>
                  <a:srgbClr val="990000"/>
                </a:solidFill>
                <a:latin typeface="HGP創英角ﾎﾟｯﾌﾟ体" panose="040B0A00000000000000" pitchFamily="50" charset="-128"/>
                <a:ea typeface="HGP創英角ﾎﾟｯﾌﾟ体" panose="040B0A00000000000000" pitchFamily="50" charset="-128"/>
              </a:rPr>
              <a:t>IT</a:t>
            </a:r>
            <a:r>
              <a:rPr lang="ja-JP" altLang="en-US" sz="2300">
                <a:solidFill>
                  <a:srgbClr val="990000"/>
                </a:solidFill>
                <a:latin typeface="HGP創英角ﾎﾟｯﾌﾟ体" panose="040B0A00000000000000" pitchFamily="50" charset="-128"/>
                <a:ea typeface="HGP創英角ﾎﾟｯﾌﾟ体" panose="040B0A00000000000000" pitchFamily="50" charset="-128"/>
              </a:rPr>
              <a:t>化の為の基本インフラ</a:t>
            </a:r>
            <a:endParaRPr lang="ja-JP" altLang="en-US" sz="230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5506051"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506052" name="Rectangle 4"/>
          <p:cNvSpPr>
            <a:spLocks noGrp="1" noChangeArrowheads="1"/>
          </p:cNvSpPr>
          <p:nvPr>
            <p:ph type="title"/>
          </p:nvPr>
        </p:nvSpPr>
        <p:spPr>
          <a:xfrm>
            <a:off x="34925"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イントラネットを使うということ</a:t>
            </a:r>
          </a:p>
        </p:txBody>
      </p:sp>
      <p:grpSp>
        <p:nvGrpSpPr>
          <p:cNvPr id="5506053" name="Group 5"/>
          <p:cNvGrpSpPr>
            <a:grpSpLocks/>
          </p:cNvGrpSpPr>
          <p:nvPr/>
        </p:nvGrpSpPr>
        <p:grpSpPr bwMode="auto">
          <a:xfrm>
            <a:off x="1139825" y="4313238"/>
            <a:ext cx="6345238" cy="2455862"/>
            <a:chOff x="164" y="2002"/>
            <a:chExt cx="5424" cy="2261"/>
          </a:xfrm>
        </p:grpSpPr>
        <p:sp>
          <p:nvSpPr>
            <p:cNvPr id="5506054" name="Oval 6"/>
            <p:cNvSpPr>
              <a:spLocks noChangeArrowheads="1"/>
            </p:cNvSpPr>
            <p:nvPr/>
          </p:nvSpPr>
          <p:spPr bwMode="auto">
            <a:xfrm>
              <a:off x="164" y="2002"/>
              <a:ext cx="5328" cy="2261"/>
            </a:xfrm>
            <a:prstGeom prst="ellipse">
              <a:avLst/>
            </a:prstGeom>
            <a:gradFill rotWithShape="0">
              <a:gsLst>
                <a:gs pos="0">
                  <a:srgbClr val="FF6600"/>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506055" name="Oval 7"/>
            <p:cNvSpPr>
              <a:spLocks noChangeArrowheads="1"/>
            </p:cNvSpPr>
            <p:nvPr/>
          </p:nvSpPr>
          <p:spPr bwMode="auto">
            <a:xfrm>
              <a:off x="1473" y="2229"/>
              <a:ext cx="4067" cy="1789"/>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506056" name="Text Box 8"/>
            <p:cNvSpPr txBox="1">
              <a:spLocks noChangeArrowheads="1"/>
            </p:cNvSpPr>
            <p:nvPr/>
          </p:nvSpPr>
          <p:spPr bwMode="auto">
            <a:xfrm>
              <a:off x="4240" y="3927"/>
              <a:ext cx="1121" cy="28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a:latin typeface="HGP創英角ﾎﾟｯﾌﾟ体" panose="040B0A00000000000000" pitchFamily="50" charset="-128"/>
                  <a:ea typeface="HGP創英角ﾎﾟｯﾌﾟ体" panose="040B0A00000000000000" pitchFamily="50" charset="-128"/>
                </a:rPr>
                <a:t>イントラネット</a:t>
              </a:r>
            </a:p>
          </p:txBody>
        </p:sp>
        <p:sp>
          <p:nvSpPr>
            <p:cNvPr id="5506057" name="Text Box 9"/>
            <p:cNvSpPr txBox="1">
              <a:spLocks noChangeArrowheads="1"/>
            </p:cNvSpPr>
            <p:nvPr/>
          </p:nvSpPr>
          <p:spPr bwMode="auto">
            <a:xfrm>
              <a:off x="1564" y="3276"/>
              <a:ext cx="526" cy="2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b="1">
                  <a:latin typeface="HGP創英角ﾎﾟｯﾌﾟ体" panose="040B0A00000000000000" pitchFamily="50" charset="-128"/>
                  <a:ea typeface="HGP創英角ﾎﾟｯﾌﾟ体" panose="040B0A00000000000000" pitchFamily="50" charset="-128"/>
                </a:rPr>
                <a:t>CALS</a:t>
              </a:r>
            </a:p>
          </p:txBody>
        </p:sp>
        <p:sp>
          <p:nvSpPr>
            <p:cNvPr id="5506058" name="Oval 10"/>
            <p:cNvSpPr>
              <a:spLocks noChangeArrowheads="1"/>
            </p:cNvSpPr>
            <p:nvPr/>
          </p:nvSpPr>
          <p:spPr bwMode="auto">
            <a:xfrm>
              <a:off x="3099" y="2472"/>
              <a:ext cx="2428" cy="1272"/>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506059" name="Group 11"/>
            <p:cNvGrpSpPr>
              <a:grpSpLocks/>
            </p:cNvGrpSpPr>
            <p:nvPr/>
          </p:nvGrpSpPr>
          <p:grpSpPr bwMode="auto">
            <a:xfrm>
              <a:off x="3051" y="2430"/>
              <a:ext cx="2372" cy="1423"/>
              <a:chOff x="672" y="1014"/>
              <a:chExt cx="4224" cy="2072"/>
            </a:xfrm>
          </p:grpSpPr>
          <p:sp>
            <p:nvSpPr>
              <p:cNvPr id="5506060" name="Oval 12"/>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06061" name="Oval 13"/>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06062" name="Oval 14"/>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06063" name="Oval 15"/>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06064" name="Oval 16"/>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06065" name="Oval 17"/>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grpSp>
        <p:sp>
          <p:nvSpPr>
            <p:cNvPr id="5506066" name="Oval 18"/>
            <p:cNvSpPr>
              <a:spLocks noChangeArrowheads="1"/>
            </p:cNvSpPr>
            <p:nvPr/>
          </p:nvSpPr>
          <p:spPr bwMode="blackWhite">
            <a:xfrm>
              <a:off x="5103" y="3250"/>
              <a:ext cx="485" cy="3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600">
                  <a:latin typeface="HGP創英角ﾎﾟｯﾌﾟ体" panose="040B0A00000000000000" pitchFamily="50" charset="-128"/>
                  <a:ea typeface="HGP創英角ﾎﾟｯﾌﾟ体" panose="040B0A00000000000000" pitchFamily="50" charset="-128"/>
                </a:rPr>
                <a:t>本社</a:t>
              </a:r>
            </a:p>
          </p:txBody>
        </p:sp>
        <p:grpSp>
          <p:nvGrpSpPr>
            <p:cNvPr id="5506067" name="Group 19"/>
            <p:cNvGrpSpPr>
              <a:grpSpLocks/>
            </p:cNvGrpSpPr>
            <p:nvPr/>
          </p:nvGrpSpPr>
          <p:grpSpPr bwMode="auto">
            <a:xfrm>
              <a:off x="3519" y="2326"/>
              <a:ext cx="1589" cy="1452"/>
              <a:chOff x="3799" y="513"/>
              <a:chExt cx="1380" cy="1319"/>
            </a:xfrm>
          </p:grpSpPr>
          <p:grpSp>
            <p:nvGrpSpPr>
              <p:cNvPr id="5506068" name="Group 20"/>
              <p:cNvGrpSpPr>
                <a:grpSpLocks/>
              </p:cNvGrpSpPr>
              <p:nvPr/>
            </p:nvGrpSpPr>
            <p:grpSpPr bwMode="auto">
              <a:xfrm>
                <a:off x="3929" y="580"/>
                <a:ext cx="1250" cy="1252"/>
                <a:chOff x="3929" y="580"/>
                <a:chExt cx="1250" cy="1252"/>
              </a:xfrm>
            </p:grpSpPr>
            <p:sp>
              <p:nvSpPr>
                <p:cNvPr id="5506069" name="Freeform 21"/>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0" name="Freeform 22"/>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1" name="Freeform 23"/>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2" name="Freeform 24"/>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3" name="Freeform 25"/>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4" name="Freeform 26"/>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5" name="Freeform 27"/>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6" name="Freeform 28"/>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7" name="Freeform 29"/>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8" name="Freeform 30"/>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79" name="Freeform 31"/>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0" name="Freeform 32"/>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1" name="Freeform 33"/>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2" name="Freeform 34"/>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3" name="Freeform 35"/>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4" name="Freeform 36"/>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5" name="Freeform 37"/>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6" name="Freeform 38"/>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7" name="Freeform 39"/>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8" name="Freeform 40"/>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89" name="Freeform 41"/>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0" name="Freeform 42"/>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1" name="Freeform 43"/>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2" name="Freeform 44"/>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3" name="Freeform 45"/>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4" name="Freeform 46"/>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5" name="Freeform 47"/>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6" name="Freeform 48"/>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7" name="Freeform 49"/>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8" name="Freeform 50"/>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099" name="Freeform 51"/>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0" name="Freeform 52"/>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1" name="Oval 53"/>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02" name="Freeform 54"/>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3" name="Freeform 55"/>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4" name="Freeform 56"/>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5" name="Freeform 57"/>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6" name="Freeform 58"/>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7" name="Freeform 59"/>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8" name="Freeform 60"/>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09" name="Freeform 61"/>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0" name="Freeform 62"/>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1" name="Freeform 63"/>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2" name="Freeform 64"/>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3" name="Freeform 65"/>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4" name="Freeform 66"/>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5" name="Freeform 67"/>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6" name="Freeform 68"/>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7" name="Freeform 69"/>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8" name="Freeform 70"/>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19" name="Freeform 71"/>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0" name="Freeform 72"/>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1" name="Freeform 73"/>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2" name="Line 74"/>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23" name="Line 75"/>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24" name="Freeform 76"/>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5" name="Freeform 77"/>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6" name="Freeform 78"/>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27" name="Freeform 79"/>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6128" name="Group 80"/>
              <p:cNvGrpSpPr>
                <a:grpSpLocks/>
              </p:cNvGrpSpPr>
              <p:nvPr/>
            </p:nvGrpSpPr>
            <p:grpSpPr bwMode="auto">
              <a:xfrm>
                <a:off x="3799" y="513"/>
                <a:ext cx="356" cy="318"/>
                <a:chOff x="3799" y="513"/>
                <a:chExt cx="356" cy="318"/>
              </a:xfrm>
            </p:grpSpPr>
            <p:sp>
              <p:nvSpPr>
                <p:cNvPr id="5506129" name="Freeform 81"/>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0" name="Freeform 82"/>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1" name="Freeform 83"/>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2" name="Freeform 84"/>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3" name="Freeform 85"/>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4" name="Freeform 86"/>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5" name="Freeform 87"/>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6" name="Freeform 88"/>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7" name="Freeform 89"/>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8" name="Freeform 90"/>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39" name="Freeform 91"/>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0" name="Freeform 92"/>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1" name="Freeform 93"/>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2" name="Freeform 94"/>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3" name="Freeform 95"/>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4" name="Freeform 96"/>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5" name="Freeform 97"/>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6" name="Freeform 98"/>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7" name="Freeform 99"/>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8" name="Freeform 100"/>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49" name="Freeform 101"/>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0" name="Freeform 102"/>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1" name="Freeform 103"/>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2" name="Freeform 104"/>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3" name="Oval 105"/>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54" name="Oval 106"/>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55" name="Freeform 107"/>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6" name="Freeform 108"/>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7" name="Freeform 109"/>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8" name="Freeform 110"/>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59" name="Freeform 111"/>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60" name="Freeform 112"/>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61" name="Line 113"/>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62" name="Line 114"/>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63" name="Line 115"/>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64" name="Freeform 116"/>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65" name="Freeform 117"/>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66" name="Freeform 118"/>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67" name="Freeform 119"/>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6168" name="Group 120"/>
              <p:cNvGrpSpPr>
                <a:grpSpLocks/>
              </p:cNvGrpSpPr>
              <p:nvPr/>
            </p:nvGrpSpPr>
            <p:grpSpPr bwMode="auto">
              <a:xfrm>
                <a:off x="4430" y="536"/>
                <a:ext cx="359" cy="293"/>
                <a:chOff x="4430" y="536"/>
                <a:chExt cx="359" cy="293"/>
              </a:xfrm>
            </p:grpSpPr>
            <p:sp>
              <p:nvSpPr>
                <p:cNvPr id="5506169" name="Freeform 121"/>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0" name="Freeform 122"/>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1" name="Freeform 123"/>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2" name="Freeform 124"/>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3" name="Freeform 125"/>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4" name="Freeform 126"/>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5" name="Freeform 127"/>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6" name="Freeform 128"/>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7" name="Freeform 129"/>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8" name="Freeform 130"/>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79" name="Freeform 131"/>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0" name="Freeform 132"/>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1" name="Freeform 133"/>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2" name="Freeform 134"/>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3" name="Freeform 135"/>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4" name="Freeform 136"/>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5" name="Freeform 137"/>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6" name="Freeform 138"/>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7" name="Freeform 139"/>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8" name="Freeform 140"/>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89" name="Freeform 141"/>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0" name="Freeform 142"/>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1" name="Freeform 143"/>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2" name="Oval 144"/>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93" name="Oval 145"/>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194" name="Freeform 146"/>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5" name="Freeform 147"/>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6" name="Freeform 148"/>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7" name="Freeform 149"/>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8" name="Freeform 150"/>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199" name="Freeform 151"/>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0" name="Freeform 152"/>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1" name="Freeform 153"/>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2" name="Freeform 154"/>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3" name="Freeform 155"/>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4" name="Freeform 156"/>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5" name="Freeform 157"/>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6" name="Freeform 158"/>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7" name="Freeform 159"/>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8" name="Freeform 160"/>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09" name="Freeform 161"/>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06210" name="Group 162"/>
              <p:cNvGrpSpPr>
                <a:grpSpLocks/>
              </p:cNvGrpSpPr>
              <p:nvPr/>
            </p:nvGrpSpPr>
            <p:grpSpPr bwMode="auto">
              <a:xfrm>
                <a:off x="3945" y="1067"/>
                <a:ext cx="350" cy="258"/>
                <a:chOff x="3945" y="1067"/>
                <a:chExt cx="350" cy="258"/>
              </a:xfrm>
            </p:grpSpPr>
            <p:sp>
              <p:nvSpPr>
                <p:cNvPr id="5506211" name="Freeform 163"/>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2" name="Freeform 164"/>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3" name="Freeform 165"/>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4" name="Freeform 166"/>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5" name="Freeform 167"/>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6" name="Freeform 168"/>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7" name="Freeform 169"/>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8" name="Freeform 170"/>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19" name="Freeform 171"/>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0" name="Freeform 172"/>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1" name="Freeform 173"/>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2" name="Freeform 174"/>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3" name="Freeform 175"/>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4" name="Freeform 176"/>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5" name="Freeform 177"/>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6" name="Freeform 178"/>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7" name="Freeform 179"/>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8" name="Freeform 180"/>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29" name="Freeform 181"/>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0" name="Freeform 182"/>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1" name="Freeform 183"/>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2" name="Freeform 184"/>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3" name="Oval 185"/>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234" name="Oval 186"/>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235" name="Freeform 187"/>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6" name="Freeform 188"/>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7" name="Freeform 189"/>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8" name="Freeform 190"/>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39" name="Freeform 191"/>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0" name="Freeform 192"/>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1" name="Freeform 193"/>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2" name="Line 194"/>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243" name="Line 195"/>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06244" name="Freeform 196"/>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5" name="Freeform 197"/>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6" name="Freeform 198"/>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06247" name="Freeform 199"/>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506248" name="Text Box 200"/>
            <p:cNvSpPr txBox="1">
              <a:spLocks noChangeArrowheads="1"/>
            </p:cNvSpPr>
            <p:nvPr/>
          </p:nvSpPr>
          <p:spPr bwMode="auto">
            <a:xfrm>
              <a:off x="1647" y="2964"/>
              <a:ext cx="1156" cy="2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エクストラネット</a:t>
              </a:r>
            </a:p>
          </p:txBody>
        </p:sp>
        <p:sp>
          <p:nvSpPr>
            <p:cNvPr id="5506249" name="Text Box 201"/>
            <p:cNvSpPr txBox="1">
              <a:spLocks noChangeArrowheads="1"/>
            </p:cNvSpPr>
            <p:nvPr/>
          </p:nvSpPr>
          <p:spPr bwMode="auto">
            <a:xfrm>
              <a:off x="336" y="3108"/>
              <a:ext cx="1045" cy="2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インターネット</a:t>
              </a:r>
            </a:p>
          </p:txBody>
        </p:sp>
      </p:grpSp>
      <p:sp>
        <p:nvSpPr>
          <p:cNvPr id="5506250" name="Text Box 202"/>
          <p:cNvSpPr txBox="1">
            <a:spLocks noChangeArrowheads="1"/>
          </p:cNvSpPr>
          <p:nvPr/>
        </p:nvSpPr>
        <p:spPr bwMode="auto">
          <a:xfrm>
            <a:off x="76200" y="1341438"/>
            <a:ext cx="9067800"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ＭＳ Ｐゴシック" panose="020B0600070205080204" pitchFamily="50" charset="-128"/>
              <a:buNone/>
            </a:pPr>
            <a:r>
              <a:rPr lang="ja-JP" altLang="en-US" sz="2200" dirty="0">
                <a:solidFill>
                  <a:srgbClr val="000000"/>
                </a:solidFill>
                <a:latin typeface="HGP創英角ﾎﾟｯﾌﾟ体" panose="040B0A00000000000000" pitchFamily="50" charset="-128"/>
                <a:ea typeface="HGP創英角ﾎﾟｯﾌﾟ体" panose="040B0A00000000000000" pitchFamily="50" charset="-128"/>
              </a:rPr>
              <a:t>・全集団的な相互作用と共進化の場</a:t>
            </a:r>
          </a:p>
          <a:p>
            <a:pPr lvl="1">
              <a:buClr>
                <a:schemeClr val="hlink"/>
              </a:buClr>
              <a:buFont typeface="ＭＳ Ｐゴシック" panose="020B0600070205080204" pitchFamily="50" charset="-128"/>
              <a:buNone/>
            </a:pPr>
            <a:r>
              <a:rPr lang="ja-JP" altLang="en-US" sz="2200" dirty="0">
                <a:solidFill>
                  <a:srgbClr val="000000"/>
                </a:solidFill>
                <a:latin typeface="HGP創英角ﾎﾟｯﾌﾟ体" panose="040B0A00000000000000" pitchFamily="50" charset="-128"/>
                <a:ea typeface="HGP創英角ﾎﾟｯﾌﾟ体" panose="040B0A00000000000000" pitchFamily="50" charset="-128"/>
              </a:rPr>
              <a:t>　→すべての構成員が対象</a:t>
            </a:r>
          </a:p>
          <a:p>
            <a:pPr lvl="1">
              <a:buClr>
                <a:schemeClr val="hlink"/>
              </a:buClr>
              <a:buFont typeface="ＭＳ Ｐゴシック" panose="020B0600070205080204" pitchFamily="50" charset="-128"/>
              <a:buNone/>
            </a:pPr>
            <a:r>
              <a:rPr lang="ja-JP" altLang="en-US" sz="2200" dirty="0">
                <a:solidFill>
                  <a:srgbClr val="000000"/>
                </a:solidFill>
                <a:latin typeface="HGP創英角ﾎﾟｯﾌﾟ体" panose="040B0A00000000000000" pitchFamily="50" charset="-128"/>
                <a:ea typeface="HGP創英角ﾎﾟｯﾌﾟ体" panose="040B0A00000000000000" pitchFamily="50" charset="-128"/>
              </a:rPr>
              <a:t>・インターネットとのシームレスな関係（広くて薄い紐帯への誘い）</a:t>
            </a:r>
          </a:p>
          <a:p>
            <a:pPr lvl="1">
              <a:buClr>
                <a:schemeClr val="hlink"/>
              </a:buClr>
              <a:buFont typeface="ＭＳ Ｐゴシック" panose="020B0600070205080204" pitchFamily="50" charset="-128"/>
              <a:buNone/>
            </a:pPr>
            <a:r>
              <a:rPr lang="ja-JP" altLang="en-US" sz="2200" dirty="0">
                <a:solidFill>
                  <a:srgbClr val="000000"/>
                </a:solidFill>
                <a:latin typeface="HGP創英角ﾎﾟｯﾌﾟ体" panose="040B0A00000000000000" pitchFamily="50" charset="-128"/>
                <a:ea typeface="HGP創英角ﾎﾟｯﾌﾟ体" panose="040B0A00000000000000" pitchFamily="50" charset="-128"/>
              </a:rPr>
              <a:t>　→社会的知性・信頼・信頼性＝キャパシティ＝マリアビリティの共進化</a:t>
            </a:r>
          </a:p>
          <a:p>
            <a:pPr lvl="1">
              <a:buClr>
                <a:schemeClr val="hlink"/>
              </a:buClr>
              <a:buFont typeface="ＭＳ Ｐゴシック" panose="020B0600070205080204" pitchFamily="50" charset="-128"/>
              <a:buNone/>
            </a:pPr>
            <a:endParaRPr lang="ja-JP" altLang="en-US" sz="2200" dirty="0">
              <a:solidFill>
                <a:srgbClr val="000000"/>
              </a:solidFill>
              <a:latin typeface="HGP創英角ﾎﾟｯﾌﾟ体" panose="040B0A00000000000000" pitchFamily="50" charset="-128"/>
              <a:ea typeface="HGP創英角ﾎﾟｯﾌﾟ体" panose="040B0A00000000000000" pitchFamily="50" charset="-128"/>
            </a:endParaRPr>
          </a:p>
          <a:p>
            <a:pPr lvl="1">
              <a:buClr>
                <a:schemeClr val="hlink"/>
              </a:buClr>
              <a:buFont typeface="ＭＳ Ｐゴシック" panose="020B0600070205080204" pitchFamily="50" charset="-128"/>
              <a:buNone/>
            </a:pPr>
            <a:r>
              <a:rPr lang="ja-JP" altLang="en-US" sz="3000" dirty="0">
                <a:solidFill>
                  <a:schemeClr val="accent1"/>
                </a:solidFill>
                <a:latin typeface="HGP創英角ﾎﾟｯﾌﾟ体" panose="040B0A00000000000000" pitchFamily="50" charset="-128"/>
                <a:ea typeface="HGP創英角ﾎﾟｯﾌﾟ体" panose="040B0A00000000000000" pitchFamily="50" charset="-128"/>
              </a:rPr>
              <a:t>・「反省」の場としてのミーム培地（プール）</a:t>
            </a:r>
          </a:p>
          <a:p>
            <a:pPr lvl="1">
              <a:buClr>
                <a:schemeClr val="hlink"/>
              </a:buClr>
              <a:buFont typeface="ＭＳ Ｐゴシック" panose="020B0600070205080204" pitchFamily="50" charset="-128"/>
              <a:buNone/>
            </a:pPr>
            <a:endParaRPr lang="en-US" altLang="ja-JP" sz="3000" dirty="0">
              <a:solidFill>
                <a:schemeClr val="accent1"/>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506050">
                                            <p:txEl>
                                              <p:pRg st="0" end="0"/>
                                            </p:txEl>
                                          </p:spTgt>
                                        </p:tgtEl>
                                        <p:attrNameLst>
                                          <p:attrName>ppt_x</p:attrName>
                                          <p:attrName>ppt_y</p:attrName>
                                        </p:attrNameLst>
                                      </p:cBhvr>
                                    </p:animMotion>
                                    <p:animRot by="1500000">
                                      <p:cBhvr>
                                        <p:cTn id="7" dur="125" fill="hold">
                                          <p:stCondLst>
                                            <p:cond delay="0"/>
                                          </p:stCondLst>
                                        </p:cTn>
                                        <p:tgtEl>
                                          <p:spTgt spid="5506050">
                                            <p:txEl>
                                              <p:pRg st="0" end="0"/>
                                            </p:txEl>
                                          </p:spTgt>
                                        </p:tgtEl>
                                        <p:attrNameLst>
                                          <p:attrName>r</p:attrName>
                                        </p:attrNameLst>
                                      </p:cBhvr>
                                    </p:animRot>
                                    <p:animRot by="-1500000">
                                      <p:cBhvr>
                                        <p:cTn id="8" dur="125" fill="hold">
                                          <p:stCondLst>
                                            <p:cond delay="125"/>
                                          </p:stCondLst>
                                        </p:cTn>
                                        <p:tgtEl>
                                          <p:spTgt spid="5506050">
                                            <p:txEl>
                                              <p:pRg st="0" end="0"/>
                                            </p:txEl>
                                          </p:spTgt>
                                        </p:tgtEl>
                                        <p:attrNameLst>
                                          <p:attrName>r</p:attrName>
                                        </p:attrNameLst>
                                      </p:cBhvr>
                                    </p:animRot>
                                    <p:animRot by="-1500000">
                                      <p:cBhvr>
                                        <p:cTn id="9" dur="125" fill="hold">
                                          <p:stCondLst>
                                            <p:cond delay="250"/>
                                          </p:stCondLst>
                                        </p:cTn>
                                        <p:tgtEl>
                                          <p:spTgt spid="5506050">
                                            <p:txEl>
                                              <p:pRg st="0" end="0"/>
                                            </p:txEl>
                                          </p:spTgt>
                                        </p:tgtEl>
                                        <p:attrNameLst>
                                          <p:attrName>r</p:attrName>
                                        </p:attrNameLst>
                                      </p:cBhvr>
                                    </p:animRot>
                                    <p:animRot by="1500000">
                                      <p:cBhvr>
                                        <p:cTn id="10" dur="125" fill="hold">
                                          <p:stCondLst>
                                            <p:cond delay="375"/>
                                          </p:stCondLst>
                                        </p:cTn>
                                        <p:tgtEl>
                                          <p:spTgt spid="550605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6050"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809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508099" name="Rectangle 3"/>
          <p:cNvSpPr>
            <a:spLocks noGrp="1" noChangeArrowheads="1"/>
          </p:cNvSpPr>
          <p:nvPr>
            <p:ph type="title"/>
          </p:nvPr>
        </p:nvSpPr>
        <p:spPr>
          <a:xfrm>
            <a:off x="330200" y="44450"/>
            <a:ext cx="8345488"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イントラネット＝フリーハンドの表現の場</a:t>
            </a:r>
          </a:p>
        </p:txBody>
      </p:sp>
      <p:sp>
        <p:nvSpPr>
          <p:cNvPr id="5508100" name="Text Box 4"/>
          <p:cNvSpPr txBox="1">
            <a:spLocks noChangeArrowheads="1"/>
          </p:cNvSpPr>
          <p:nvPr/>
        </p:nvSpPr>
        <p:spPr bwMode="auto">
          <a:xfrm>
            <a:off x="468313" y="1341438"/>
            <a:ext cx="8196262"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508101" name="Rectangle 5"/>
          <p:cNvSpPr>
            <a:spLocks noChangeArrowheads="1"/>
          </p:cNvSpPr>
          <p:nvPr/>
        </p:nvSpPr>
        <p:spPr bwMode="gray">
          <a:xfrm>
            <a:off x="1330325" y="942975"/>
            <a:ext cx="6842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4000">
                <a:latin typeface="Times New Roman" panose="02020603050405020304" pitchFamily="18" charset="0"/>
                <a:ea typeface="HGP創英角ﾎﾟｯﾌﾟ体" panose="040B0A00000000000000" pitchFamily="50" charset="-128"/>
              </a:rPr>
              <a:t>情報の共有から「反省」の場の共有へ</a:t>
            </a:r>
          </a:p>
        </p:txBody>
      </p:sp>
      <p:sp>
        <p:nvSpPr>
          <p:cNvPr id="5508102" name="Freeform 6"/>
          <p:cNvSpPr>
            <a:spLocks/>
          </p:cNvSpPr>
          <p:nvPr/>
        </p:nvSpPr>
        <p:spPr bwMode="gray">
          <a:xfrm>
            <a:off x="395288" y="2271713"/>
            <a:ext cx="7402512" cy="3965575"/>
          </a:xfrm>
          <a:custGeom>
            <a:avLst/>
            <a:gdLst>
              <a:gd name="T0" fmla="*/ 101 w 4663"/>
              <a:gd name="T1" fmla="*/ 704 h 2498"/>
              <a:gd name="T2" fmla="*/ 412 w 4663"/>
              <a:gd name="T3" fmla="*/ 576 h 2498"/>
              <a:gd name="T4" fmla="*/ 1006 w 4663"/>
              <a:gd name="T5" fmla="*/ 494 h 2498"/>
              <a:gd name="T6" fmla="*/ 1746 w 4663"/>
              <a:gd name="T7" fmla="*/ 668 h 2498"/>
              <a:gd name="T8" fmla="*/ 1920 w 4663"/>
              <a:gd name="T9" fmla="*/ 906 h 2498"/>
              <a:gd name="T10" fmla="*/ 1948 w 4663"/>
              <a:gd name="T11" fmla="*/ 1171 h 2498"/>
              <a:gd name="T12" fmla="*/ 1728 w 4663"/>
              <a:gd name="T13" fmla="*/ 1472 h 2498"/>
              <a:gd name="T14" fmla="*/ 1244 w 4663"/>
              <a:gd name="T15" fmla="*/ 1692 h 2498"/>
              <a:gd name="T16" fmla="*/ 686 w 4663"/>
              <a:gd name="T17" fmla="*/ 1610 h 2498"/>
              <a:gd name="T18" fmla="*/ 896 w 4663"/>
              <a:gd name="T19" fmla="*/ 1390 h 2498"/>
              <a:gd name="T20" fmla="*/ 1079 w 4663"/>
              <a:gd name="T21" fmla="*/ 1180 h 2498"/>
              <a:gd name="T22" fmla="*/ 1234 w 4663"/>
              <a:gd name="T23" fmla="*/ 1024 h 2498"/>
              <a:gd name="T24" fmla="*/ 1445 w 4663"/>
              <a:gd name="T25" fmla="*/ 823 h 2498"/>
              <a:gd name="T26" fmla="*/ 1902 w 4663"/>
              <a:gd name="T27" fmla="*/ 430 h 2498"/>
              <a:gd name="T28" fmla="*/ 2167 w 4663"/>
              <a:gd name="T29" fmla="*/ 211 h 2498"/>
              <a:gd name="T30" fmla="*/ 2414 w 4663"/>
              <a:gd name="T31" fmla="*/ 37 h 2498"/>
              <a:gd name="T32" fmla="*/ 2770 w 4663"/>
              <a:gd name="T33" fmla="*/ 19 h 2498"/>
              <a:gd name="T34" fmla="*/ 2917 w 4663"/>
              <a:gd name="T35" fmla="*/ 83 h 2498"/>
              <a:gd name="T36" fmla="*/ 3100 w 4663"/>
              <a:gd name="T37" fmla="*/ 330 h 2498"/>
              <a:gd name="T38" fmla="*/ 3200 w 4663"/>
              <a:gd name="T39" fmla="*/ 531 h 2498"/>
              <a:gd name="T40" fmla="*/ 3310 w 4663"/>
              <a:gd name="T41" fmla="*/ 759 h 2498"/>
              <a:gd name="T42" fmla="*/ 3008 w 4663"/>
              <a:gd name="T43" fmla="*/ 1381 h 2498"/>
              <a:gd name="T44" fmla="*/ 2862 w 4663"/>
              <a:gd name="T45" fmla="*/ 1518 h 2498"/>
              <a:gd name="T46" fmla="*/ 2661 w 4663"/>
              <a:gd name="T47" fmla="*/ 1500 h 2498"/>
              <a:gd name="T48" fmla="*/ 2725 w 4663"/>
              <a:gd name="T49" fmla="*/ 1262 h 2498"/>
              <a:gd name="T50" fmla="*/ 2962 w 4663"/>
              <a:gd name="T51" fmla="*/ 1006 h 2498"/>
              <a:gd name="T52" fmla="*/ 3154 w 4663"/>
              <a:gd name="T53" fmla="*/ 896 h 2498"/>
              <a:gd name="T54" fmla="*/ 3365 w 4663"/>
              <a:gd name="T55" fmla="*/ 906 h 2498"/>
              <a:gd name="T56" fmla="*/ 3584 w 4663"/>
              <a:gd name="T57" fmla="*/ 1015 h 2498"/>
              <a:gd name="T58" fmla="*/ 3868 w 4663"/>
              <a:gd name="T59" fmla="*/ 1335 h 2498"/>
              <a:gd name="T60" fmla="*/ 4014 w 4663"/>
              <a:gd name="T61" fmla="*/ 1564 h 2498"/>
              <a:gd name="T62" fmla="*/ 4124 w 4663"/>
              <a:gd name="T63" fmla="*/ 1783 h 2498"/>
              <a:gd name="T64" fmla="*/ 4142 w 4663"/>
              <a:gd name="T65" fmla="*/ 1893 h 2498"/>
              <a:gd name="T66" fmla="*/ 4105 w 4663"/>
              <a:gd name="T67" fmla="*/ 2149 h 2498"/>
              <a:gd name="T68" fmla="*/ 3831 w 4663"/>
              <a:gd name="T69" fmla="*/ 2332 h 2498"/>
              <a:gd name="T70" fmla="*/ 3465 w 4663"/>
              <a:gd name="T71" fmla="*/ 2496 h 2498"/>
              <a:gd name="T72" fmla="*/ 3118 w 4663"/>
              <a:gd name="T73" fmla="*/ 2378 h 2498"/>
              <a:gd name="T74" fmla="*/ 3593 w 4663"/>
              <a:gd name="T75" fmla="*/ 2103 h 2498"/>
              <a:gd name="T76" fmla="*/ 4114 w 4663"/>
              <a:gd name="T77" fmla="*/ 1884 h 2498"/>
              <a:gd name="T78" fmla="*/ 4590 w 4663"/>
              <a:gd name="T79" fmla="*/ 171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3" h="2498">
                <a:moveTo>
                  <a:pt x="0" y="732"/>
                </a:moveTo>
                <a:cubicBezTo>
                  <a:pt x="34" y="724"/>
                  <a:pt x="67" y="713"/>
                  <a:pt x="101" y="704"/>
                </a:cubicBezTo>
                <a:cubicBezTo>
                  <a:pt x="168" y="659"/>
                  <a:pt x="83" y="712"/>
                  <a:pt x="165" y="677"/>
                </a:cubicBezTo>
                <a:cubicBezTo>
                  <a:pt x="246" y="643"/>
                  <a:pt x="322" y="590"/>
                  <a:pt x="412" y="576"/>
                </a:cubicBezTo>
                <a:cubicBezTo>
                  <a:pt x="512" y="561"/>
                  <a:pt x="613" y="552"/>
                  <a:pt x="713" y="540"/>
                </a:cubicBezTo>
                <a:cubicBezTo>
                  <a:pt x="811" y="529"/>
                  <a:pt x="908" y="508"/>
                  <a:pt x="1006" y="494"/>
                </a:cubicBezTo>
                <a:cubicBezTo>
                  <a:pt x="1205" y="501"/>
                  <a:pt x="1395" y="517"/>
                  <a:pt x="1591" y="549"/>
                </a:cubicBezTo>
                <a:cubicBezTo>
                  <a:pt x="1648" y="583"/>
                  <a:pt x="1691" y="631"/>
                  <a:pt x="1746" y="668"/>
                </a:cubicBezTo>
                <a:cubicBezTo>
                  <a:pt x="1775" y="709"/>
                  <a:pt x="1821" y="743"/>
                  <a:pt x="1856" y="778"/>
                </a:cubicBezTo>
                <a:cubicBezTo>
                  <a:pt x="1890" y="812"/>
                  <a:pt x="1887" y="871"/>
                  <a:pt x="1920" y="906"/>
                </a:cubicBezTo>
                <a:cubicBezTo>
                  <a:pt x="1942" y="973"/>
                  <a:pt x="1929" y="943"/>
                  <a:pt x="1957" y="997"/>
                </a:cubicBezTo>
                <a:cubicBezTo>
                  <a:pt x="1969" y="1056"/>
                  <a:pt x="1996" y="1120"/>
                  <a:pt x="1948" y="1171"/>
                </a:cubicBezTo>
                <a:cubicBezTo>
                  <a:pt x="1924" y="1229"/>
                  <a:pt x="1892" y="1342"/>
                  <a:pt x="1856" y="1390"/>
                </a:cubicBezTo>
                <a:cubicBezTo>
                  <a:pt x="1819" y="1440"/>
                  <a:pt x="1791" y="1441"/>
                  <a:pt x="1728" y="1472"/>
                </a:cubicBezTo>
                <a:cubicBezTo>
                  <a:pt x="1569" y="1550"/>
                  <a:pt x="1463" y="1634"/>
                  <a:pt x="1280" y="1674"/>
                </a:cubicBezTo>
                <a:cubicBezTo>
                  <a:pt x="1268" y="1680"/>
                  <a:pt x="1256" y="1687"/>
                  <a:pt x="1244" y="1692"/>
                </a:cubicBezTo>
                <a:cubicBezTo>
                  <a:pt x="1226" y="1699"/>
                  <a:pt x="1189" y="1710"/>
                  <a:pt x="1189" y="1710"/>
                </a:cubicBezTo>
                <a:cubicBezTo>
                  <a:pt x="1013" y="1688"/>
                  <a:pt x="859" y="1629"/>
                  <a:pt x="686" y="1610"/>
                </a:cubicBezTo>
                <a:cubicBezTo>
                  <a:pt x="722" y="1553"/>
                  <a:pt x="776" y="1511"/>
                  <a:pt x="823" y="1463"/>
                </a:cubicBezTo>
                <a:cubicBezTo>
                  <a:pt x="905" y="1378"/>
                  <a:pt x="818" y="1429"/>
                  <a:pt x="896" y="1390"/>
                </a:cubicBezTo>
                <a:cubicBezTo>
                  <a:pt x="961" y="1293"/>
                  <a:pt x="901" y="1374"/>
                  <a:pt x="988" y="1280"/>
                </a:cubicBezTo>
                <a:cubicBezTo>
                  <a:pt x="1021" y="1244"/>
                  <a:pt x="1039" y="1207"/>
                  <a:pt x="1079" y="1180"/>
                </a:cubicBezTo>
                <a:cubicBezTo>
                  <a:pt x="1151" y="1081"/>
                  <a:pt x="1058" y="1201"/>
                  <a:pt x="1143" y="1116"/>
                </a:cubicBezTo>
                <a:cubicBezTo>
                  <a:pt x="1175" y="1084"/>
                  <a:pt x="1196" y="1051"/>
                  <a:pt x="1234" y="1024"/>
                </a:cubicBezTo>
                <a:cubicBezTo>
                  <a:pt x="1247" y="988"/>
                  <a:pt x="1310" y="929"/>
                  <a:pt x="1344" y="906"/>
                </a:cubicBezTo>
                <a:cubicBezTo>
                  <a:pt x="1367" y="870"/>
                  <a:pt x="1404" y="836"/>
                  <a:pt x="1445" y="823"/>
                </a:cubicBezTo>
                <a:cubicBezTo>
                  <a:pt x="1540" y="697"/>
                  <a:pt x="1667" y="599"/>
                  <a:pt x="1792" y="503"/>
                </a:cubicBezTo>
                <a:cubicBezTo>
                  <a:pt x="1823" y="479"/>
                  <a:pt x="1875" y="457"/>
                  <a:pt x="1902" y="430"/>
                </a:cubicBezTo>
                <a:cubicBezTo>
                  <a:pt x="1931" y="401"/>
                  <a:pt x="1954" y="366"/>
                  <a:pt x="1984" y="339"/>
                </a:cubicBezTo>
                <a:cubicBezTo>
                  <a:pt x="2039" y="290"/>
                  <a:pt x="2110" y="258"/>
                  <a:pt x="2167" y="211"/>
                </a:cubicBezTo>
                <a:cubicBezTo>
                  <a:pt x="2205" y="179"/>
                  <a:pt x="2247" y="156"/>
                  <a:pt x="2286" y="128"/>
                </a:cubicBezTo>
                <a:cubicBezTo>
                  <a:pt x="2327" y="99"/>
                  <a:pt x="2365" y="53"/>
                  <a:pt x="2414" y="37"/>
                </a:cubicBezTo>
                <a:cubicBezTo>
                  <a:pt x="2476" y="16"/>
                  <a:pt x="2530" y="7"/>
                  <a:pt x="2597" y="0"/>
                </a:cubicBezTo>
                <a:cubicBezTo>
                  <a:pt x="2655" y="6"/>
                  <a:pt x="2713" y="9"/>
                  <a:pt x="2770" y="19"/>
                </a:cubicBezTo>
                <a:cubicBezTo>
                  <a:pt x="2784" y="21"/>
                  <a:pt x="2794" y="32"/>
                  <a:pt x="2807" y="37"/>
                </a:cubicBezTo>
                <a:cubicBezTo>
                  <a:pt x="2841" y="52"/>
                  <a:pt x="2887" y="60"/>
                  <a:pt x="2917" y="83"/>
                </a:cubicBezTo>
                <a:cubicBezTo>
                  <a:pt x="2964" y="118"/>
                  <a:pt x="2979" y="163"/>
                  <a:pt x="3008" y="211"/>
                </a:cubicBezTo>
                <a:cubicBezTo>
                  <a:pt x="3033" y="252"/>
                  <a:pt x="3071" y="292"/>
                  <a:pt x="3100" y="330"/>
                </a:cubicBezTo>
                <a:cubicBezTo>
                  <a:pt x="3110" y="380"/>
                  <a:pt x="3127" y="441"/>
                  <a:pt x="3164" y="476"/>
                </a:cubicBezTo>
                <a:cubicBezTo>
                  <a:pt x="3185" y="539"/>
                  <a:pt x="3156" y="464"/>
                  <a:pt x="3200" y="531"/>
                </a:cubicBezTo>
                <a:cubicBezTo>
                  <a:pt x="3227" y="572"/>
                  <a:pt x="3235" y="610"/>
                  <a:pt x="3264" y="650"/>
                </a:cubicBezTo>
                <a:cubicBezTo>
                  <a:pt x="3277" y="688"/>
                  <a:pt x="3292" y="723"/>
                  <a:pt x="3310" y="759"/>
                </a:cubicBezTo>
                <a:cubicBezTo>
                  <a:pt x="3319" y="796"/>
                  <a:pt x="3330" y="831"/>
                  <a:pt x="3337" y="869"/>
                </a:cubicBezTo>
                <a:cubicBezTo>
                  <a:pt x="3295" y="1084"/>
                  <a:pt x="3159" y="1230"/>
                  <a:pt x="3008" y="1381"/>
                </a:cubicBezTo>
                <a:cubicBezTo>
                  <a:pt x="2968" y="1421"/>
                  <a:pt x="2919" y="1452"/>
                  <a:pt x="2880" y="1491"/>
                </a:cubicBezTo>
                <a:cubicBezTo>
                  <a:pt x="2872" y="1499"/>
                  <a:pt x="2871" y="1513"/>
                  <a:pt x="2862" y="1518"/>
                </a:cubicBezTo>
                <a:cubicBezTo>
                  <a:pt x="2848" y="1526"/>
                  <a:pt x="2831" y="1524"/>
                  <a:pt x="2816" y="1527"/>
                </a:cubicBezTo>
                <a:cubicBezTo>
                  <a:pt x="2753" y="1521"/>
                  <a:pt x="2718" y="1514"/>
                  <a:pt x="2661" y="1500"/>
                </a:cubicBezTo>
                <a:cubicBezTo>
                  <a:pt x="2671" y="1457"/>
                  <a:pt x="2674" y="1414"/>
                  <a:pt x="2688" y="1372"/>
                </a:cubicBezTo>
                <a:cubicBezTo>
                  <a:pt x="2695" y="1329"/>
                  <a:pt x="2693" y="1292"/>
                  <a:pt x="2725" y="1262"/>
                </a:cubicBezTo>
                <a:cubicBezTo>
                  <a:pt x="2748" y="1193"/>
                  <a:pt x="2712" y="1292"/>
                  <a:pt x="2770" y="1180"/>
                </a:cubicBezTo>
                <a:cubicBezTo>
                  <a:pt x="2814" y="1095"/>
                  <a:pt x="2875" y="1044"/>
                  <a:pt x="2962" y="1006"/>
                </a:cubicBezTo>
                <a:cubicBezTo>
                  <a:pt x="2995" y="992"/>
                  <a:pt x="3021" y="972"/>
                  <a:pt x="3054" y="960"/>
                </a:cubicBezTo>
                <a:cubicBezTo>
                  <a:pt x="3135" y="900"/>
                  <a:pt x="3099" y="917"/>
                  <a:pt x="3154" y="896"/>
                </a:cubicBezTo>
                <a:cubicBezTo>
                  <a:pt x="3185" y="867"/>
                  <a:pt x="3224" y="864"/>
                  <a:pt x="3264" y="851"/>
                </a:cubicBezTo>
                <a:cubicBezTo>
                  <a:pt x="3381" y="889"/>
                  <a:pt x="3260" y="842"/>
                  <a:pt x="3365" y="906"/>
                </a:cubicBezTo>
                <a:cubicBezTo>
                  <a:pt x="3399" y="926"/>
                  <a:pt x="3439" y="931"/>
                  <a:pt x="3474" y="951"/>
                </a:cubicBezTo>
                <a:cubicBezTo>
                  <a:pt x="3511" y="972"/>
                  <a:pt x="3544" y="1002"/>
                  <a:pt x="3584" y="1015"/>
                </a:cubicBezTo>
                <a:cubicBezTo>
                  <a:pt x="3637" y="1085"/>
                  <a:pt x="3712" y="1138"/>
                  <a:pt x="3767" y="1207"/>
                </a:cubicBezTo>
                <a:cubicBezTo>
                  <a:pt x="3802" y="1250"/>
                  <a:pt x="3827" y="1296"/>
                  <a:pt x="3868" y="1335"/>
                </a:cubicBezTo>
                <a:cubicBezTo>
                  <a:pt x="3882" y="1379"/>
                  <a:pt x="3909" y="1404"/>
                  <a:pt x="3941" y="1436"/>
                </a:cubicBezTo>
                <a:cubicBezTo>
                  <a:pt x="3958" y="1486"/>
                  <a:pt x="3986" y="1520"/>
                  <a:pt x="4014" y="1564"/>
                </a:cubicBezTo>
                <a:cubicBezTo>
                  <a:pt x="4037" y="1601"/>
                  <a:pt x="4039" y="1635"/>
                  <a:pt x="4069" y="1664"/>
                </a:cubicBezTo>
                <a:cubicBezTo>
                  <a:pt x="4109" y="1766"/>
                  <a:pt x="4086" y="1729"/>
                  <a:pt x="4124" y="1783"/>
                </a:cubicBezTo>
                <a:cubicBezTo>
                  <a:pt x="4130" y="1808"/>
                  <a:pt x="4148" y="1830"/>
                  <a:pt x="4151" y="1856"/>
                </a:cubicBezTo>
                <a:cubicBezTo>
                  <a:pt x="4153" y="1869"/>
                  <a:pt x="4144" y="1880"/>
                  <a:pt x="4142" y="1893"/>
                </a:cubicBezTo>
                <a:cubicBezTo>
                  <a:pt x="4135" y="1942"/>
                  <a:pt x="4130" y="1990"/>
                  <a:pt x="4124" y="2039"/>
                </a:cubicBezTo>
                <a:cubicBezTo>
                  <a:pt x="4119" y="2076"/>
                  <a:pt x="4123" y="2117"/>
                  <a:pt x="4105" y="2149"/>
                </a:cubicBezTo>
                <a:cubicBezTo>
                  <a:pt x="4073" y="2206"/>
                  <a:pt x="3987" y="2227"/>
                  <a:pt x="3932" y="2259"/>
                </a:cubicBezTo>
                <a:cubicBezTo>
                  <a:pt x="3899" y="2279"/>
                  <a:pt x="3866" y="2315"/>
                  <a:pt x="3831" y="2332"/>
                </a:cubicBezTo>
                <a:cubicBezTo>
                  <a:pt x="3767" y="2363"/>
                  <a:pt x="3718" y="2394"/>
                  <a:pt x="3657" y="2432"/>
                </a:cubicBezTo>
                <a:cubicBezTo>
                  <a:pt x="3605" y="2464"/>
                  <a:pt x="3525" y="2477"/>
                  <a:pt x="3465" y="2496"/>
                </a:cubicBezTo>
                <a:cubicBezTo>
                  <a:pt x="3425" y="2493"/>
                  <a:pt x="3384" y="2498"/>
                  <a:pt x="3346" y="2487"/>
                </a:cubicBezTo>
                <a:cubicBezTo>
                  <a:pt x="3342" y="2486"/>
                  <a:pt x="3146" y="2397"/>
                  <a:pt x="3118" y="2378"/>
                </a:cubicBezTo>
                <a:cubicBezTo>
                  <a:pt x="3135" y="2326"/>
                  <a:pt x="3178" y="2320"/>
                  <a:pt x="3228" y="2295"/>
                </a:cubicBezTo>
                <a:cubicBezTo>
                  <a:pt x="3349" y="2234"/>
                  <a:pt x="3461" y="2136"/>
                  <a:pt x="3593" y="2103"/>
                </a:cubicBezTo>
                <a:cubicBezTo>
                  <a:pt x="3651" y="2067"/>
                  <a:pt x="3700" y="2025"/>
                  <a:pt x="3767" y="2012"/>
                </a:cubicBezTo>
                <a:cubicBezTo>
                  <a:pt x="3867" y="1945"/>
                  <a:pt x="4001" y="1924"/>
                  <a:pt x="4114" y="1884"/>
                </a:cubicBezTo>
                <a:cubicBezTo>
                  <a:pt x="4228" y="1843"/>
                  <a:pt x="4334" y="1788"/>
                  <a:pt x="4453" y="1765"/>
                </a:cubicBezTo>
                <a:cubicBezTo>
                  <a:pt x="4498" y="1747"/>
                  <a:pt x="4544" y="1725"/>
                  <a:pt x="4590" y="1710"/>
                </a:cubicBezTo>
                <a:cubicBezTo>
                  <a:pt x="4614" y="1694"/>
                  <a:pt x="4637" y="1687"/>
                  <a:pt x="4663" y="1674"/>
                </a:cubicBezTo>
              </a:path>
            </a:pathLst>
          </a:custGeom>
          <a:noFill/>
          <a:ln w="1016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508103" name="Picture 7" descr="j0197585[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95288" y="1147763"/>
            <a:ext cx="2786062" cy="213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08101"/>
                                        </p:tgtEl>
                                        <p:attrNameLst>
                                          <p:attrName>style.visibility</p:attrName>
                                        </p:attrNameLst>
                                      </p:cBhvr>
                                      <p:to>
                                        <p:strVal val="visible"/>
                                      </p:to>
                                    </p:set>
                                    <p:anim calcmode="lin" valueType="num">
                                      <p:cBhvr>
                                        <p:cTn id="7" dur="500" fill="hold"/>
                                        <p:tgtEl>
                                          <p:spTgt spid="5508101"/>
                                        </p:tgtEl>
                                        <p:attrNameLst>
                                          <p:attrName>ppt_w</p:attrName>
                                        </p:attrNameLst>
                                      </p:cBhvr>
                                      <p:tavLst>
                                        <p:tav tm="0">
                                          <p:val>
                                            <p:fltVal val="0"/>
                                          </p:val>
                                        </p:tav>
                                        <p:tav tm="100000">
                                          <p:val>
                                            <p:strVal val="#ppt_w"/>
                                          </p:val>
                                        </p:tav>
                                      </p:tavLst>
                                    </p:anim>
                                    <p:anim calcmode="lin" valueType="num">
                                      <p:cBhvr>
                                        <p:cTn id="8" dur="500" fill="hold"/>
                                        <p:tgtEl>
                                          <p:spTgt spid="550810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15226 0.16416 C -0.12413 0.15653 -0.09688 0.14405 -0.06823 0.13873 C -0.04462 0.13434 -0.02032 0.13411 0.0033 0.13249 C 0.03767 0.13318 0.07205 0.13295 0.10642 0.13457 C 0.11857 0.13503 0.14288 0.13873 0.14288 0.13896 C 0.16528 0.15376 0.17048 0.16185 0.18732 0.18937 C 0.18941 0.19283 0.19166 0.19653 0.19375 0.2 C 0.19705 0.20555 0.2033 0.21688 0.2033 0.21711 C 0.21076 0.2474 0.20468 0.28139 0.18906 0.30567 C 0.18177 0.317 0.17048 0.32555 0.16198 0.33526 C 0.15087 0.34798 0.1375 0.35885 0.12396 0.36694 C 0.11632 0.37156 0.10468 0.3748 0.09687 0.37757 C 0.08975 0.38012 0.06614 0.3852 0.06041 0.38613 C 0.04409 0.38867 0.0276 0.39006 0.01128 0.39237 C 0.00764 0.39098 0.00034 0.3933 0.00017 0.38821 C -0.00122 0.35145 0.02534 0.31515 0.04132 0.28879 C 0.04531 0.28231 0.04965 0.27584 0.05399 0.26983 C 0.10399 0.2 0.03507 0.30081 0.10017 0.20416 C 0.11979 0.1748 0.10225 0.19515 0.12396 0.16624 C 0.12899 0.15954 0.1342 0.1533 0.13975 0.14728 C 0.14375 0.14266 0.14861 0.13942 0.15243 0.13457 C 0.15712 0.12879 0.16041 0.12116 0.1651 0.11538 C 0.17743 0.09989 0.18229 0.0985 0.19531 0.08578 C 0.21666 0.0652 0.22448 0.05711 0.24462 0.04139 C 0.26371 0.02659 0.27986 0.01272 0.30156 0.00347 C 0.31632 0.00439 0.32847 0.00185 0.34132 0.00971 C 0.35972 0.02104 0.346 0.01364 0.35885 0.02659 C 0.36389 0.03168 0.37014 0.03538 0.37465 0.04139 C 0.3842 0.05411 0.38246 0.05549 0.39045 0.07098 C 0.39705 0.08347 0.4026 0.0911 0.40798 0.10497 C 0.41389 0.12023 0.41962 0.14081 0.42708 0.15561 C 0.43021 0.1711 0.43159 0.18636 0.43333 0.20208 C 0.4283 0.2215 0.43125 0.24208 0.42552 0.26127 C 0.42066 0.2948 0.39028 0.31746 0.36823 0.32902 C 0.36111 0.33295 0.35364 0.33619 0.346 0.33965 C 0.34132 0.34197 0.33177 0.3459 0.33177 0.34613 C 0.32135 0.32694 0.3276 0.30312 0.3335 0.28254 C 0.34496 0.24278 0.36805 0.22705 0.39375 0.20648 C 0.396 0.20463 0.39774 0.20139 0.40017 0.2 C 0.4059 0.197 0.41892 0.19491 0.42552 0.19376 C 0.42656 0.19399 0.45139 0.19838 0.45555 0.20208 C 0.47153 0.21572 0.48229 0.24162 0.49375 0.26127 C 0.49843 0.26913 0.5033 0.27676 0.50798 0.28463 C 0.51128 0.29017 0.51441 0.29596 0.51753 0.3015 C 0.52604 0.31676 0.52205 0.31376 0.52552 0.32486 C 0.52916 0.33619 0.53298 0.34728 0.53663 0.35861 C 0.53819 0.36347 0.53975 0.36856 0.54132 0.37341 C 0.54653 0.39029 0.54722 0.40648 0.55087 0.42405 C 0.55225 0.43052 0.55712 0.43468 0.55885 0.44093 C 0.56146 0.45064 0.5651 0.47052 0.5651 0.47075 C 0.55399 0.49688 0.55208 0.49503 0.53177 0.50844 C 0.52014 0.51653 0.51059 0.52717 0.49843 0.53411 C 0.47743 0.54567 0.45538 0.55168 0.43333 0.55908 C 0.42587 0.54474 0.43646 0.5378 0.44462 0.52971 C 0.45642 0.51792 0.46771 0.50705 0.4809 0.4978 C 0.49878 0.48601 0.51545 0.47376 0.53507 0.46636 C 0.55659 0.45827 0.57916 0.45364 0.60017 0.44324 C 0.61892 0.43399 0.63889 0.42775 0.65729 0.4178 C 0.66857 0.41179 0.67882 0.40393 0.69062 0.40093 C 0.69323 0.39954 0.696 0.39838 0.69843 0.39653 C 0.70173 0.39399 0.70434 0.38983 0.70798 0.38821 C 0.70955 0.38752 0.71284 0.38613 0.71284 0.38636 " pathEditMode="relative" rAng="0" ptsTypes="fffffffffffffffffffffffffffffffffffffffffffffffffffffffffffffA">
                                      <p:cBhvr>
                                        <p:cTn id="11" dur="2000" fill="hold"/>
                                        <p:tgtEl>
                                          <p:spTgt spid="5508103"/>
                                        </p:tgtEl>
                                        <p:attrNameLst>
                                          <p:attrName>ppt_x</p:attrName>
                                          <p:attrName>ppt_y</p:attrName>
                                        </p:attrNameLst>
                                      </p:cBhvr>
                                      <p:rCtr x="43247" y="11630"/>
                                    </p:animMotion>
                                  </p:childTnLst>
                                </p:cTn>
                              </p:par>
                              <p:par>
                                <p:cTn id="12" presetID="20" presetClass="entr" presetSubtype="0" fill="hold" grpId="0" nodeType="withEffect">
                                  <p:stCondLst>
                                    <p:cond delay="0"/>
                                  </p:stCondLst>
                                  <p:childTnLst>
                                    <p:set>
                                      <p:cBhvr>
                                        <p:cTn id="13" dur="1" fill="hold">
                                          <p:stCondLst>
                                            <p:cond delay="0"/>
                                          </p:stCondLst>
                                        </p:cTn>
                                        <p:tgtEl>
                                          <p:spTgt spid="5508102"/>
                                        </p:tgtEl>
                                        <p:attrNameLst>
                                          <p:attrName>style.visibility</p:attrName>
                                        </p:attrNameLst>
                                      </p:cBhvr>
                                      <p:to>
                                        <p:strVal val="visible"/>
                                      </p:to>
                                    </p:set>
                                    <p:animEffect transition="in" filter="wedge">
                                      <p:cBhvr>
                                        <p:cTn id="14" dur="1000"/>
                                        <p:tgtEl>
                                          <p:spTgt spid="550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8101" grpId="0"/>
      <p:bldP spid="55081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014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510147" name="Rectangle 3"/>
          <p:cNvSpPr>
            <a:spLocks noGrp="1" noChangeArrowheads="1"/>
          </p:cNvSpPr>
          <p:nvPr>
            <p:ph type="title"/>
          </p:nvPr>
        </p:nvSpPr>
        <p:spPr>
          <a:xfrm>
            <a:off x="34925" y="44450"/>
            <a:ext cx="9109075" cy="782638"/>
          </a:xfrm>
        </p:spPr>
        <p:txBody>
          <a:bodyPr/>
          <a:lstStyle/>
          <a:p>
            <a:pPr algn="ctr"/>
            <a:r>
              <a:rPr lang="ja-JP" altLang="en-US" sz="3600">
                <a:effectLst/>
                <a:latin typeface="HGP創英角ﾎﾟｯﾌﾟ体" panose="040B0A00000000000000" pitchFamily="50" charset="-128"/>
                <a:ea typeface="HGP創英角ﾎﾟｯﾌﾟ体" panose="040B0A00000000000000" pitchFamily="50" charset="-128"/>
              </a:rPr>
              <a:t>イントラネットは眼鏡である</a:t>
            </a:r>
          </a:p>
        </p:txBody>
      </p:sp>
      <p:grpSp>
        <p:nvGrpSpPr>
          <p:cNvPr id="5510148" name="Group 4"/>
          <p:cNvGrpSpPr>
            <a:grpSpLocks/>
          </p:cNvGrpSpPr>
          <p:nvPr/>
        </p:nvGrpSpPr>
        <p:grpSpPr bwMode="auto">
          <a:xfrm>
            <a:off x="755650" y="4365625"/>
            <a:ext cx="6345238" cy="2455863"/>
            <a:chOff x="164" y="2002"/>
            <a:chExt cx="5424" cy="2261"/>
          </a:xfrm>
        </p:grpSpPr>
        <p:sp>
          <p:nvSpPr>
            <p:cNvPr id="5510149" name="Oval 5"/>
            <p:cNvSpPr>
              <a:spLocks noChangeArrowheads="1"/>
            </p:cNvSpPr>
            <p:nvPr/>
          </p:nvSpPr>
          <p:spPr bwMode="auto">
            <a:xfrm>
              <a:off x="164" y="2002"/>
              <a:ext cx="5328" cy="2261"/>
            </a:xfrm>
            <a:prstGeom prst="ellipse">
              <a:avLst/>
            </a:prstGeom>
            <a:gradFill rotWithShape="0">
              <a:gsLst>
                <a:gs pos="0">
                  <a:srgbClr val="FF6600"/>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510150" name="Oval 6"/>
            <p:cNvSpPr>
              <a:spLocks noChangeArrowheads="1"/>
            </p:cNvSpPr>
            <p:nvPr/>
          </p:nvSpPr>
          <p:spPr bwMode="auto">
            <a:xfrm>
              <a:off x="1473" y="2229"/>
              <a:ext cx="4067" cy="1789"/>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510151" name="Text Box 7"/>
            <p:cNvSpPr txBox="1">
              <a:spLocks noChangeArrowheads="1"/>
            </p:cNvSpPr>
            <p:nvPr/>
          </p:nvSpPr>
          <p:spPr bwMode="auto">
            <a:xfrm>
              <a:off x="4240" y="3927"/>
              <a:ext cx="1121" cy="28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a:latin typeface="HGP創英角ﾎﾟｯﾌﾟ体" panose="040B0A00000000000000" pitchFamily="50" charset="-128"/>
                  <a:ea typeface="HGP創英角ﾎﾟｯﾌﾟ体" panose="040B0A00000000000000" pitchFamily="50" charset="-128"/>
                </a:rPr>
                <a:t>イントラネット</a:t>
              </a:r>
            </a:p>
          </p:txBody>
        </p:sp>
        <p:sp>
          <p:nvSpPr>
            <p:cNvPr id="5510152" name="Text Box 8"/>
            <p:cNvSpPr txBox="1">
              <a:spLocks noChangeArrowheads="1"/>
            </p:cNvSpPr>
            <p:nvPr/>
          </p:nvSpPr>
          <p:spPr bwMode="auto">
            <a:xfrm>
              <a:off x="1564" y="3276"/>
              <a:ext cx="526" cy="2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a:t>CALS</a:t>
              </a:r>
            </a:p>
          </p:txBody>
        </p:sp>
        <p:sp>
          <p:nvSpPr>
            <p:cNvPr id="5510153" name="Oval 9"/>
            <p:cNvSpPr>
              <a:spLocks noChangeArrowheads="1"/>
            </p:cNvSpPr>
            <p:nvPr/>
          </p:nvSpPr>
          <p:spPr bwMode="auto">
            <a:xfrm>
              <a:off x="3099" y="2472"/>
              <a:ext cx="2428" cy="1272"/>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510154" name="Group 10"/>
            <p:cNvGrpSpPr>
              <a:grpSpLocks/>
            </p:cNvGrpSpPr>
            <p:nvPr/>
          </p:nvGrpSpPr>
          <p:grpSpPr bwMode="auto">
            <a:xfrm>
              <a:off x="3051" y="2430"/>
              <a:ext cx="2372" cy="1423"/>
              <a:chOff x="672" y="1014"/>
              <a:chExt cx="4224" cy="2072"/>
            </a:xfrm>
          </p:grpSpPr>
          <p:sp>
            <p:nvSpPr>
              <p:cNvPr id="5510155"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10156"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10157"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10158"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10159"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510160" name="Oval 16"/>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grpSp>
        <p:sp>
          <p:nvSpPr>
            <p:cNvPr id="5510161" name="Oval 17"/>
            <p:cNvSpPr>
              <a:spLocks noChangeArrowheads="1"/>
            </p:cNvSpPr>
            <p:nvPr/>
          </p:nvSpPr>
          <p:spPr bwMode="blackWhite">
            <a:xfrm>
              <a:off x="5103" y="3250"/>
              <a:ext cx="485" cy="33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600">
                  <a:latin typeface="HGP創英角ﾎﾟｯﾌﾟ体" panose="040B0A00000000000000" pitchFamily="50" charset="-128"/>
                  <a:ea typeface="HGP創英角ﾎﾟｯﾌﾟ体" panose="040B0A00000000000000" pitchFamily="50" charset="-128"/>
                </a:rPr>
                <a:t>本社</a:t>
              </a:r>
            </a:p>
          </p:txBody>
        </p:sp>
        <p:grpSp>
          <p:nvGrpSpPr>
            <p:cNvPr id="5510162" name="Group 18"/>
            <p:cNvGrpSpPr>
              <a:grpSpLocks/>
            </p:cNvGrpSpPr>
            <p:nvPr/>
          </p:nvGrpSpPr>
          <p:grpSpPr bwMode="auto">
            <a:xfrm>
              <a:off x="3519" y="2326"/>
              <a:ext cx="1589" cy="1452"/>
              <a:chOff x="3799" y="513"/>
              <a:chExt cx="1380" cy="1319"/>
            </a:xfrm>
          </p:grpSpPr>
          <p:grpSp>
            <p:nvGrpSpPr>
              <p:cNvPr id="5510163" name="Group 19"/>
              <p:cNvGrpSpPr>
                <a:grpSpLocks/>
              </p:cNvGrpSpPr>
              <p:nvPr/>
            </p:nvGrpSpPr>
            <p:grpSpPr bwMode="auto">
              <a:xfrm>
                <a:off x="3929" y="580"/>
                <a:ext cx="1250" cy="1252"/>
                <a:chOff x="3929" y="580"/>
                <a:chExt cx="1250" cy="1252"/>
              </a:xfrm>
            </p:grpSpPr>
            <p:sp>
              <p:nvSpPr>
                <p:cNvPr id="5510164"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65"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66"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67"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68"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69"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0"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1"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2"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3"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4"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5"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6"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7"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8"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79"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0"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1"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2"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3"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4"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5"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6"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7"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8"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89"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0"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1"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2"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3"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4"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5"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6"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197"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8"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199"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0"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1"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2"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3"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4"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5"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6"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7"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8"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09"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0"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1"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2"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3"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4"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5"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6"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17"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18"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19"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0"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1"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2"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10223" name="Group 79"/>
              <p:cNvGrpSpPr>
                <a:grpSpLocks/>
              </p:cNvGrpSpPr>
              <p:nvPr/>
            </p:nvGrpSpPr>
            <p:grpSpPr bwMode="auto">
              <a:xfrm>
                <a:off x="3799" y="513"/>
                <a:ext cx="356" cy="318"/>
                <a:chOff x="3799" y="513"/>
                <a:chExt cx="356" cy="318"/>
              </a:xfrm>
            </p:grpSpPr>
            <p:sp>
              <p:nvSpPr>
                <p:cNvPr id="5510224"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5"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6"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7"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8"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29"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0"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1"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2"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3"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4"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5"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6"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7"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8"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39"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0"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1"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2"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3"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4"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5"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6"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7"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48"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49"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50"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1"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2"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3"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4"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5"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56"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57"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58"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59"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0"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1"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2"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10263" name="Group 119"/>
              <p:cNvGrpSpPr>
                <a:grpSpLocks/>
              </p:cNvGrpSpPr>
              <p:nvPr/>
            </p:nvGrpSpPr>
            <p:grpSpPr bwMode="auto">
              <a:xfrm>
                <a:off x="4430" y="536"/>
                <a:ext cx="359" cy="293"/>
                <a:chOff x="4430" y="536"/>
                <a:chExt cx="359" cy="293"/>
              </a:xfrm>
            </p:grpSpPr>
            <p:sp>
              <p:nvSpPr>
                <p:cNvPr id="5510264"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5"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6"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7"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8"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69"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0"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1"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2"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3"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4"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5"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6"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7"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8"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79"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0"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1"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2"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3"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4"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5"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6"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87"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88"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289"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0"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1"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2"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3"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4"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5"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6"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7"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8"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299"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0"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1"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2"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3"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4"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510305" name="Group 161"/>
              <p:cNvGrpSpPr>
                <a:grpSpLocks/>
              </p:cNvGrpSpPr>
              <p:nvPr/>
            </p:nvGrpSpPr>
            <p:grpSpPr bwMode="auto">
              <a:xfrm>
                <a:off x="3945" y="1067"/>
                <a:ext cx="350" cy="258"/>
                <a:chOff x="3945" y="1067"/>
                <a:chExt cx="350" cy="258"/>
              </a:xfrm>
            </p:grpSpPr>
            <p:sp>
              <p:nvSpPr>
                <p:cNvPr id="5510306"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7"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8"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09"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0"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1"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2"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3"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4"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5"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6"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7"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8"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19"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0"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1"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2"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3"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4"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5"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6"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7"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28"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329"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330"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1"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2"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3"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4"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5"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6"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37"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338"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10339"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40"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41"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10342"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510343" name="Text Box 199"/>
            <p:cNvSpPr txBox="1">
              <a:spLocks noChangeArrowheads="1"/>
            </p:cNvSpPr>
            <p:nvPr/>
          </p:nvSpPr>
          <p:spPr bwMode="auto">
            <a:xfrm>
              <a:off x="1647" y="2964"/>
              <a:ext cx="1156" cy="28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エクストラネット</a:t>
              </a:r>
            </a:p>
          </p:txBody>
        </p:sp>
        <p:sp>
          <p:nvSpPr>
            <p:cNvPr id="5510344" name="Text Box 200"/>
            <p:cNvSpPr txBox="1">
              <a:spLocks noChangeArrowheads="1"/>
            </p:cNvSpPr>
            <p:nvPr/>
          </p:nvSpPr>
          <p:spPr bwMode="auto">
            <a:xfrm>
              <a:off x="332" y="3108"/>
              <a:ext cx="1053" cy="28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インターネット</a:t>
              </a:r>
            </a:p>
          </p:txBody>
        </p:sp>
      </p:grpSp>
      <p:sp>
        <p:nvSpPr>
          <p:cNvPr id="5510345" name="Text Box 201"/>
          <p:cNvSpPr txBox="1">
            <a:spLocks noChangeArrowheads="1"/>
          </p:cNvSpPr>
          <p:nvPr/>
        </p:nvSpPr>
        <p:spPr bwMode="auto">
          <a:xfrm>
            <a:off x="827088" y="1341438"/>
            <a:ext cx="7200900"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lgn="ctr">
              <a:buClr>
                <a:schemeClr val="hlink"/>
              </a:buClr>
              <a:buFont typeface="ＭＳ Ｐゴシック" panose="020B0600070205080204" pitchFamily="50" charset="-128"/>
              <a:buNone/>
            </a:pPr>
            <a:r>
              <a:rPr lang="ja-JP" altLang="en-US" sz="3000">
                <a:solidFill>
                  <a:schemeClr val="accent1"/>
                </a:solidFill>
                <a:latin typeface="HGP創英角ﾎﾟｯﾌﾟ体" panose="040B0A00000000000000" pitchFamily="50" charset="-128"/>
                <a:ea typeface="HGP創英角ﾎﾟｯﾌﾟ体" panose="040B0A00000000000000" pitchFamily="50" charset="-128"/>
              </a:rPr>
              <a:t>反省の場としてのミーム培地（プール）</a:t>
            </a:r>
          </a:p>
          <a:p>
            <a:pPr lvl="1" algn="ctr">
              <a:buClr>
                <a:schemeClr val="hlink"/>
              </a:buClr>
              <a:buFont typeface="ＭＳ Ｐゴシック" panose="020B0600070205080204" pitchFamily="50" charset="-128"/>
              <a:buNone/>
            </a:pPr>
            <a:endParaRPr lang="ja-JP" altLang="en-US" sz="3000">
              <a:solidFill>
                <a:schemeClr val="accent1"/>
              </a:solidFill>
              <a:latin typeface="HGP創英角ﾎﾟｯﾌﾟ体" panose="040B0A00000000000000" pitchFamily="50" charset="-128"/>
              <a:ea typeface="HGP創英角ﾎﾟｯﾌﾟ体" panose="040B0A00000000000000" pitchFamily="50" charset="-128"/>
            </a:endParaRPr>
          </a:p>
          <a:p>
            <a:pPr lvl="1" algn="ctr">
              <a:buClr>
                <a:schemeClr val="hlink"/>
              </a:buClr>
              <a:buFont typeface="ＭＳ Ｐゴシック" panose="020B0600070205080204" pitchFamily="50" charset="-128"/>
              <a:buNone/>
            </a:pPr>
            <a:r>
              <a:rPr lang="ja-JP" altLang="en-US" sz="3000">
                <a:solidFill>
                  <a:schemeClr val="accent1"/>
                </a:solidFill>
                <a:latin typeface="HGP創英角ﾎﾟｯﾌﾟ体" panose="040B0A00000000000000" pitchFamily="50" charset="-128"/>
                <a:ea typeface="HGP創英角ﾎﾟｯﾌﾟ体" panose="040B0A00000000000000" pitchFamily="50" charset="-128"/>
              </a:rPr>
              <a:t>つまり、我われは</a:t>
            </a:r>
            <a:r>
              <a:rPr lang="en-US" altLang="ja-JP" sz="3000">
                <a:solidFill>
                  <a:schemeClr val="accent1"/>
                </a:solidFill>
                <a:latin typeface="HGP創英角ﾎﾟｯﾌﾟ体" panose="040B0A00000000000000" pitchFamily="50" charset="-128"/>
                <a:ea typeface="HGP創英角ﾎﾟｯﾌﾟ体" panose="040B0A00000000000000" pitchFamily="50" charset="-128"/>
              </a:rPr>
              <a:t>IT</a:t>
            </a:r>
            <a:r>
              <a:rPr lang="ja-JP" altLang="en-US" sz="3000">
                <a:solidFill>
                  <a:schemeClr val="accent1"/>
                </a:solidFill>
                <a:latin typeface="HGP創英角ﾎﾟｯﾌﾟ体" panose="040B0A00000000000000" pitchFamily="50" charset="-128"/>
                <a:ea typeface="HGP創英角ﾎﾟｯﾌﾟ体" panose="040B0A00000000000000" pitchFamily="50" charset="-128"/>
              </a:rPr>
              <a:t>を使うことで</a:t>
            </a:r>
          </a:p>
          <a:p>
            <a:pPr lvl="1" algn="ctr">
              <a:buClr>
                <a:schemeClr val="hlink"/>
              </a:buClr>
              <a:buFont typeface="ＭＳ Ｐゴシック" panose="020B0600070205080204" pitchFamily="50" charset="-128"/>
              <a:buNone/>
            </a:pPr>
            <a:r>
              <a:rPr lang="ja-JP" altLang="en-US" sz="3000">
                <a:solidFill>
                  <a:schemeClr val="accent1"/>
                </a:solidFill>
                <a:latin typeface="HGP創英角ﾎﾟｯﾌﾟ体" panose="040B0A00000000000000" pitchFamily="50" charset="-128"/>
                <a:ea typeface="HGP創英角ﾎﾟｯﾌﾟ体" panose="040B0A00000000000000" pitchFamily="50" charset="-128"/>
              </a:rPr>
              <a:t>今まで見えなかったものが見え始めてくる</a:t>
            </a:r>
          </a:p>
          <a:p>
            <a:pPr lvl="1" algn="ctr">
              <a:buClr>
                <a:schemeClr val="hlink"/>
              </a:buClr>
              <a:buFont typeface="ＭＳ Ｐゴシック" panose="020B0600070205080204" pitchFamily="50" charset="-128"/>
              <a:buNone/>
            </a:pPr>
            <a:endParaRPr lang="ja-JP" altLang="en-US" sz="3000">
              <a:solidFill>
                <a:schemeClr val="accent1"/>
              </a:solidFill>
              <a:latin typeface="HGP創英角ﾎﾟｯﾌﾟ体" panose="040B0A00000000000000" pitchFamily="50" charset="-128"/>
              <a:ea typeface="HGP創英角ﾎﾟｯﾌﾟ体" panose="040B0A00000000000000" pitchFamily="50" charset="-128"/>
            </a:endParaRPr>
          </a:p>
          <a:p>
            <a:pPr lvl="1" algn="ctr">
              <a:buClr>
                <a:schemeClr val="hlink"/>
              </a:buClr>
              <a:buFont typeface="ＭＳ Ｐゴシック" panose="020B0600070205080204" pitchFamily="50" charset="-128"/>
              <a:buNone/>
            </a:pPr>
            <a:r>
              <a:rPr lang="ja-JP" altLang="en-US" sz="3000">
                <a:solidFill>
                  <a:schemeClr val="accent1"/>
                </a:solidFill>
                <a:latin typeface="HGP創英角ﾎﾟｯﾌﾟ体" panose="040B0A00000000000000" pitchFamily="50" charset="-128"/>
                <a:ea typeface="HGP創英角ﾎﾟｯﾌﾟ体" panose="040B0A00000000000000" pitchFamily="50" charset="-128"/>
              </a:rPr>
              <a:t>それは相互作用の場で進化する自集団のミームである</a:t>
            </a:r>
          </a:p>
        </p:txBody>
      </p:sp>
      <p:pic>
        <p:nvPicPr>
          <p:cNvPr id="5510346" name="Picture 202"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08850" y="4581525"/>
            <a:ext cx="17240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510346"/>
                                        </p:tgtEl>
                                        <p:attrNameLst>
                                          <p:attrName>style.visibility</p:attrName>
                                        </p:attrNameLst>
                                      </p:cBhvr>
                                      <p:to>
                                        <p:strVal val="visible"/>
                                      </p:to>
                                    </p:set>
                                    <p:animEffect transition="in" filter="wipe(down)">
                                      <p:cBhvr>
                                        <p:cTn id="7" dur="580">
                                          <p:stCondLst>
                                            <p:cond delay="0"/>
                                          </p:stCondLst>
                                        </p:cTn>
                                        <p:tgtEl>
                                          <p:spTgt spid="5510346"/>
                                        </p:tgtEl>
                                      </p:cBhvr>
                                    </p:animEffect>
                                    <p:anim calcmode="lin" valueType="num">
                                      <p:cBhvr>
                                        <p:cTn id="8" dur="1822" tmFilter="0,0; 0.14,0.36; 0.43,0.73; 0.71,0.91; 1.0,1.0">
                                          <p:stCondLst>
                                            <p:cond delay="0"/>
                                          </p:stCondLst>
                                        </p:cTn>
                                        <p:tgtEl>
                                          <p:spTgt spid="55103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103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103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103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10346"/>
                                        </p:tgtEl>
                                        <p:attrNameLst>
                                          <p:attrName>ppt_y</p:attrName>
                                        </p:attrNameLst>
                                      </p:cBhvr>
                                      <p:tavLst>
                                        <p:tav tm="0" fmla="#ppt_y-sin(pi*$)/81">
                                          <p:val>
                                            <p:fltVal val="0"/>
                                          </p:val>
                                        </p:tav>
                                        <p:tav tm="100000">
                                          <p:val>
                                            <p:fltVal val="1"/>
                                          </p:val>
                                        </p:tav>
                                      </p:tavLst>
                                    </p:anim>
                                    <p:animScale>
                                      <p:cBhvr>
                                        <p:cTn id="13" dur="26">
                                          <p:stCondLst>
                                            <p:cond delay="650"/>
                                          </p:stCondLst>
                                        </p:cTn>
                                        <p:tgtEl>
                                          <p:spTgt spid="5510346"/>
                                        </p:tgtEl>
                                      </p:cBhvr>
                                      <p:to x="100000" y="60000"/>
                                    </p:animScale>
                                    <p:animScale>
                                      <p:cBhvr>
                                        <p:cTn id="14" dur="166" decel="50000">
                                          <p:stCondLst>
                                            <p:cond delay="676"/>
                                          </p:stCondLst>
                                        </p:cTn>
                                        <p:tgtEl>
                                          <p:spTgt spid="5510346"/>
                                        </p:tgtEl>
                                      </p:cBhvr>
                                      <p:to x="100000" y="100000"/>
                                    </p:animScale>
                                    <p:animScale>
                                      <p:cBhvr>
                                        <p:cTn id="15" dur="26">
                                          <p:stCondLst>
                                            <p:cond delay="1312"/>
                                          </p:stCondLst>
                                        </p:cTn>
                                        <p:tgtEl>
                                          <p:spTgt spid="5510346"/>
                                        </p:tgtEl>
                                      </p:cBhvr>
                                      <p:to x="100000" y="80000"/>
                                    </p:animScale>
                                    <p:animScale>
                                      <p:cBhvr>
                                        <p:cTn id="16" dur="166" decel="50000">
                                          <p:stCondLst>
                                            <p:cond delay="1338"/>
                                          </p:stCondLst>
                                        </p:cTn>
                                        <p:tgtEl>
                                          <p:spTgt spid="5510346"/>
                                        </p:tgtEl>
                                      </p:cBhvr>
                                      <p:to x="100000" y="100000"/>
                                    </p:animScale>
                                    <p:animScale>
                                      <p:cBhvr>
                                        <p:cTn id="17" dur="26">
                                          <p:stCondLst>
                                            <p:cond delay="1642"/>
                                          </p:stCondLst>
                                        </p:cTn>
                                        <p:tgtEl>
                                          <p:spTgt spid="5510346"/>
                                        </p:tgtEl>
                                      </p:cBhvr>
                                      <p:to x="100000" y="90000"/>
                                    </p:animScale>
                                    <p:animScale>
                                      <p:cBhvr>
                                        <p:cTn id="18" dur="166" decel="50000">
                                          <p:stCondLst>
                                            <p:cond delay="1668"/>
                                          </p:stCondLst>
                                        </p:cTn>
                                        <p:tgtEl>
                                          <p:spTgt spid="5510346"/>
                                        </p:tgtEl>
                                      </p:cBhvr>
                                      <p:to x="100000" y="100000"/>
                                    </p:animScale>
                                    <p:animScale>
                                      <p:cBhvr>
                                        <p:cTn id="19" dur="26">
                                          <p:stCondLst>
                                            <p:cond delay="1808"/>
                                          </p:stCondLst>
                                        </p:cTn>
                                        <p:tgtEl>
                                          <p:spTgt spid="5510346"/>
                                        </p:tgtEl>
                                      </p:cBhvr>
                                      <p:to x="100000" y="95000"/>
                                    </p:animScale>
                                    <p:animScale>
                                      <p:cBhvr>
                                        <p:cTn id="20" dur="166" decel="50000">
                                          <p:stCondLst>
                                            <p:cond delay="1834"/>
                                          </p:stCondLst>
                                        </p:cTn>
                                        <p:tgtEl>
                                          <p:spTgt spid="55103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0770" name="Rectangle 2"/>
          <p:cNvSpPr>
            <a:spLocks noChangeArrowheads="1"/>
          </p:cNvSpPr>
          <p:nvPr/>
        </p:nvSpPr>
        <p:spPr bwMode="auto">
          <a:xfrm>
            <a:off x="2133600" y="3322638"/>
            <a:ext cx="5181600" cy="5635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pPr>
            <a:r>
              <a:rPr lang="ja-JP" altLang="en-US" sz="1800">
                <a:latin typeface="HG丸ｺﾞｼｯｸM-PRO" panose="020F0600000000000000" pitchFamily="50" charset="-128"/>
                <a:ea typeface="HG丸ｺﾞｼｯｸM-PRO" panose="020F0600000000000000" pitchFamily="50" charset="-128"/>
              </a:rPr>
              <a:t>信頼の</a:t>
            </a:r>
            <a:r>
              <a:rPr lang="en-US" altLang="ja-JP" sz="1800"/>
              <a:t>IT</a:t>
            </a:r>
            <a:r>
              <a:rPr lang="ja-JP" altLang="en-US" sz="1800">
                <a:latin typeface="HG丸ｺﾞｼｯｸM-PRO" panose="020F0600000000000000" pitchFamily="50" charset="-128"/>
                <a:ea typeface="HG丸ｺﾞｼｯｸM-PRO" panose="020F0600000000000000" pitchFamily="50" charset="-128"/>
              </a:rPr>
              <a:t>化</a:t>
            </a:r>
          </a:p>
        </p:txBody>
      </p:sp>
      <p:sp>
        <p:nvSpPr>
          <p:cNvPr id="5280771" name="Rectangle 3"/>
          <p:cNvSpPr>
            <a:spLocks noChangeArrowheads="1"/>
          </p:cNvSpPr>
          <p:nvPr/>
        </p:nvSpPr>
        <p:spPr bwMode="blackWhite">
          <a:xfrm>
            <a:off x="2133600" y="2438400"/>
            <a:ext cx="5181600" cy="884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ja-JP" altLang="ja-JP" sz="2000">
              <a:solidFill>
                <a:schemeClr val="accent1"/>
              </a:solidFill>
              <a:latin typeface="Times New Roman" panose="02020603050405020304" pitchFamily="18" charset="0"/>
              <a:ea typeface="ＭＳ Ｐゴシック" panose="020B0600070205080204" pitchFamily="50" charset="-128"/>
            </a:endParaRPr>
          </a:p>
        </p:txBody>
      </p:sp>
      <p:sp>
        <p:nvSpPr>
          <p:cNvPr id="5280772" name="Text Box 4"/>
          <p:cNvSpPr txBox="1">
            <a:spLocks noChangeArrowheads="1"/>
          </p:cNvSpPr>
          <p:nvPr/>
        </p:nvSpPr>
        <p:spPr bwMode="auto">
          <a:xfrm>
            <a:off x="2133600" y="34290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endParaRPr lang="ja-JP" altLang="ja-JP">
              <a:latin typeface="Times New Roman" panose="02020603050405020304" pitchFamily="18" charset="0"/>
              <a:ea typeface="ＭＳ Ｐゴシック" panose="020B0600070205080204" pitchFamily="50" charset="-128"/>
            </a:endParaRPr>
          </a:p>
        </p:txBody>
      </p:sp>
      <p:sp>
        <p:nvSpPr>
          <p:cNvPr id="5280773" name="Rectangle 5"/>
          <p:cNvSpPr>
            <a:spLocks noGrp="1" noChangeArrowheads="1"/>
          </p:cNvSpPr>
          <p:nvPr>
            <p:ph type="title"/>
          </p:nvPr>
        </p:nvSpPr>
        <p:spPr>
          <a:xfrm>
            <a:off x="2133600" y="2540000"/>
            <a:ext cx="5181600" cy="782638"/>
          </a:xfrm>
          <a:noFill/>
          <a:ln/>
        </p:spPr>
        <p:txBody>
          <a:bodyPr/>
          <a:lstStyle/>
          <a:p>
            <a:pPr algn="ctr"/>
            <a:r>
              <a:rPr lang="en-US" altLang="ja-JP" sz="2400">
                <a:solidFill>
                  <a:schemeClr val="bg1"/>
                </a:solidFill>
                <a:effectLst/>
                <a:latin typeface="Times New Roman" panose="02020603050405020304" pitchFamily="18" charset="0"/>
                <a:ea typeface="HGP創英角ﾎﾟｯﾌﾟ体" panose="040B0A00000000000000" pitchFamily="50" charset="-128"/>
              </a:rPr>
              <a:t>IT</a:t>
            </a:r>
            <a:r>
              <a:rPr lang="ja-JP" altLang="en-US" sz="2400">
                <a:solidFill>
                  <a:schemeClr val="bg1"/>
                </a:solidFill>
                <a:effectLst/>
                <a:latin typeface="HGP創英角ﾎﾟｯﾌﾟ体" panose="040B0A00000000000000" pitchFamily="50" charset="-128"/>
                <a:ea typeface="HGP創英角ﾎﾟｯﾌﾟ体" panose="040B0A00000000000000" pitchFamily="50" charset="-128"/>
              </a:rPr>
              <a:t>化論</a:t>
            </a:r>
          </a:p>
        </p:txBody>
      </p:sp>
      <p:sp>
        <p:nvSpPr>
          <p:cNvPr id="5280774" name="Rectangle 6"/>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Tx/>
              <a:buSzTx/>
              <a:buFontTx/>
              <a:buNone/>
            </a:pPr>
            <a:endParaRPr lang="ja-JP" altLang="ja-JP" sz="320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3682" name="Rectangle 2"/>
          <p:cNvSpPr>
            <a:spLocks noGrp="1" noChangeArrowheads="1"/>
          </p:cNvSpPr>
          <p:nvPr>
            <p:ph type="title"/>
          </p:nvPr>
        </p:nvSpPr>
        <p:spPr>
          <a:xfrm>
            <a:off x="34925" y="44450"/>
            <a:ext cx="9109075" cy="455613"/>
          </a:xfrm>
        </p:spPr>
        <p:txBody>
          <a:bodyPr/>
          <a:lstStyle/>
          <a:p>
            <a:pPr algn="ctr"/>
            <a:r>
              <a:rPr lang="en-US" altLang="ja-JP" sz="3400">
                <a:effectLst/>
                <a:latin typeface="HGP創英角ﾎﾟｯﾌﾟ体" panose="040B0A00000000000000" pitchFamily="50" charset="-128"/>
                <a:ea typeface="HGP創英角ﾎﾟｯﾌﾟ体" panose="040B0A00000000000000" pitchFamily="50" charset="-128"/>
              </a:rPr>
              <a:t>IT</a:t>
            </a:r>
            <a:r>
              <a:rPr lang="ja-JP" altLang="en-US" sz="3400">
                <a:effectLst/>
                <a:latin typeface="HGP創英角ﾎﾟｯﾌﾟ体" panose="040B0A00000000000000" pitchFamily="50" charset="-128"/>
                <a:ea typeface="HGP創英角ﾎﾟｯﾌﾟ体" panose="040B0A00000000000000" pitchFamily="50" charset="-128"/>
              </a:rPr>
              <a:t>化のキーワード＝「信頼」</a:t>
            </a:r>
          </a:p>
        </p:txBody>
      </p:sp>
      <p:pic>
        <p:nvPicPr>
          <p:cNvPr id="5063683" name="Picture 3"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923088" y="3921125"/>
            <a:ext cx="2297112" cy="2936875"/>
          </a:xfrm>
          <a:prstGeom prst="rect">
            <a:avLst/>
          </a:prstGeom>
          <a:noFill/>
          <a:extLst>
            <a:ext uri="{909E8E84-426E-40DD-AFC4-6F175D3DCCD1}">
              <a14:hiddenFill xmlns:a14="http://schemas.microsoft.com/office/drawing/2010/main">
                <a:solidFill>
                  <a:srgbClr val="FFFFFF"/>
                </a:solidFill>
              </a14:hiddenFill>
            </a:ext>
          </a:extLst>
        </p:spPr>
      </p:pic>
      <p:sp>
        <p:nvSpPr>
          <p:cNvPr id="5063684" name="Text Box 4"/>
          <p:cNvSpPr txBox="1">
            <a:spLocks noChangeArrowheads="1"/>
          </p:cNvSpPr>
          <p:nvPr/>
        </p:nvSpPr>
        <p:spPr bwMode="auto">
          <a:xfrm>
            <a:off x="539750" y="935038"/>
            <a:ext cx="7920038" cy="454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4400">
                <a:latin typeface="HGP創英角ﾎﾟｯﾌﾟ体" panose="040B0A00000000000000" pitchFamily="50" charset="-128"/>
                <a:ea typeface="HGP創英角ﾎﾟｯﾌﾟ体" panose="040B0A00000000000000" pitchFamily="50" charset="-128"/>
              </a:rPr>
              <a:t>「信頼」は社会的・経済的取引の重低音である</a:t>
            </a:r>
          </a:p>
          <a:p>
            <a:pPr>
              <a:lnSpc>
                <a:spcPct val="90000"/>
              </a:lnSpc>
              <a:buFont typeface="Monotype Sorts" pitchFamily="2" charset="2"/>
              <a:buChar char=" "/>
            </a:pPr>
            <a:r>
              <a:rPr lang="ja-JP" altLang="en-US" sz="4400">
                <a:latin typeface="HGP創英角ﾎﾟｯﾌﾟ体" panose="040B0A00000000000000" pitchFamily="50" charset="-128"/>
                <a:ea typeface="HGP創英角ﾎﾟｯﾌﾟ体" panose="040B0A00000000000000" pitchFamily="50" charset="-128"/>
              </a:rPr>
              <a:t>・信頼される業界</a:t>
            </a:r>
          </a:p>
          <a:p>
            <a:pPr>
              <a:lnSpc>
                <a:spcPct val="90000"/>
              </a:lnSpc>
              <a:buFont typeface="Monotype Sorts" pitchFamily="2" charset="2"/>
              <a:buChar char=" "/>
            </a:pPr>
            <a:r>
              <a:rPr lang="ja-JP" altLang="en-US" sz="4400">
                <a:latin typeface="HGP創英角ﾎﾟｯﾌﾟ体" panose="040B0A00000000000000" pitchFamily="50" charset="-128"/>
                <a:ea typeface="HGP創英角ﾎﾟｯﾌﾟ体" panose="040B0A00000000000000" pitchFamily="50" charset="-128"/>
              </a:rPr>
              <a:t>・信頼される会社</a:t>
            </a:r>
          </a:p>
          <a:p>
            <a:pPr>
              <a:lnSpc>
                <a:spcPct val="90000"/>
              </a:lnSpc>
              <a:buFont typeface="Monotype Sorts" pitchFamily="2" charset="2"/>
              <a:buChar char=" "/>
            </a:pPr>
            <a:r>
              <a:rPr lang="ja-JP" altLang="en-US" sz="4400">
                <a:latin typeface="HGP創英角ﾎﾟｯﾌﾟ体" panose="040B0A00000000000000" pitchFamily="50" charset="-128"/>
                <a:ea typeface="HGP創英角ﾎﾟｯﾌﾟ体" panose="040B0A00000000000000" pitchFamily="50" charset="-128"/>
              </a:rPr>
              <a:t>・信頼される社員</a:t>
            </a:r>
          </a:p>
          <a:p>
            <a:pPr>
              <a:lnSpc>
                <a:spcPct val="90000"/>
              </a:lnSpc>
            </a:pPr>
            <a:endParaRPr lang="en-US" altLang="ja-JP" sz="2000">
              <a:latin typeface="HGP創英角ﾎﾟｯﾌﾟ体" panose="040B0A00000000000000" pitchFamily="50" charset="-128"/>
              <a:ea typeface="HGP創英角ﾎﾟｯﾌﾟ体" panose="040B0A00000000000000" pitchFamily="50" charset="-128"/>
            </a:endParaRP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063683"/>
                                        </p:tgtEl>
                                        <p:attrNameLst>
                                          <p:attrName>style.visibility</p:attrName>
                                        </p:attrNameLst>
                                      </p:cBhvr>
                                      <p:to>
                                        <p:strVal val="visible"/>
                                      </p:to>
                                    </p:set>
                                    <p:animEffect transition="in" filter="wipe(down)">
                                      <p:cBhvr>
                                        <p:cTn id="7" dur="580">
                                          <p:stCondLst>
                                            <p:cond delay="0"/>
                                          </p:stCondLst>
                                        </p:cTn>
                                        <p:tgtEl>
                                          <p:spTgt spid="5063683"/>
                                        </p:tgtEl>
                                      </p:cBhvr>
                                    </p:animEffect>
                                    <p:anim calcmode="lin" valueType="num">
                                      <p:cBhvr>
                                        <p:cTn id="8" dur="1822" tmFilter="0,0; 0.14,0.36; 0.43,0.73; 0.71,0.91; 1.0,1.0">
                                          <p:stCondLst>
                                            <p:cond delay="0"/>
                                          </p:stCondLst>
                                        </p:cTn>
                                        <p:tgtEl>
                                          <p:spTgt spid="506368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6368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6368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6368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63683"/>
                                        </p:tgtEl>
                                        <p:attrNameLst>
                                          <p:attrName>ppt_y</p:attrName>
                                        </p:attrNameLst>
                                      </p:cBhvr>
                                      <p:tavLst>
                                        <p:tav tm="0" fmla="#ppt_y-sin(pi*$)/81">
                                          <p:val>
                                            <p:fltVal val="0"/>
                                          </p:val>
                                        </p:tav>
                                        <p:tav tm="100000">
                                          <p:val>
                                            <p:fltVal val="1"/>
                                          </p:val>
                                        </p:tav>
                                      </p:tavLst>
                                    </p:anim>
                                    <p:animScale>
                                      <p:cBhvr>
                                        <p:cTn id="13" dur="26">
                                          <p:stCondLst>
                                            <p:cond delay="650"/>
                                          </p:stCondLst>
                                        </p:cTn>
                                        <p:tgtEl>
                                          <p:spTgt spid="5063683"/>
                                        </p:tgtEl>
                                      </p:cBhvr>
                                      <p:to x="100000" y="60000"/>
                                    </p:animScale>
                                    <p:animScale>
                                      <p:cBhvr>
                                        <p:cTn id="14" dur="166" decel="50000">
                                          <p:stCondLst>
                                            <p:cond delay="676"/>
                                          </p:stCondLst>
                                        </p:cTn>
                                        <p:tgtEl>
                                          <p:spTgt spid="5063683"/>
                                        </p:tgtEl>
                                      </p:cBhvr>
                                      <p:to x="100000" y="100000"/>
                                    </p:animScale>
                                    <p:animScale>
                                      <p:cBhvr>
                                        <p:cTn id="15" dur="26">
                                          <p:stCondLst>
                                            <p:cond delay="1312"/>
                                          </p:stCondLst>
                                        </p:cTn>
                                        <p:tgtEl>
                                          <p:spTgt spid="5063683"/>
                                        </p:tgtEl>
                                      </p:cBhvr>
                                      <p:to x="100000" y="80000"/>
                                    </p:animScale>
                                    <p:animScale>
                                      <p:cBhvr>
                                        <p:cTn id="16" dur="166" decel="50000">
                                          <p:stCondLst>
                                            <p:cond delay="1338"/>
                                          </p:stCondLst>
                                        </p:cTn>
                                        <p:tgtEl>
                                          <p:spTgt spid="5063683"/>
                                        </p:tgtEl>
                                      </p:cBhvr>
                                      <p:to x="100000" y="100000"/>
                                    </p:animScale>
                                    <p:animScale>
                                      <p:cBhvr>
                                        <p:cTn id="17" dur="26">
                                          <p:stCondLst>
                                            <p:cond delay="1642"/>
                                          </p:stCondLst>
                                        </p:cTn>
                                        <p:tgtEl>
                                          <p:spTgt spid="5063683"/>
                                        </p:tgtEl>
                                      </p:cBhvr>
                                      <p:to x="100000" y="90000"/>
                                    </p:animScale>
                                    <p:animScale>
                                      <p:cBhvr>
                                        <p:cTn id="18" dur="166" decel="50000">
                                          <p:stCondLst>
                                            <p:cond delay="1668"/>
                                          </p:stCondLst>
                                        </p:cTn>
                                        <p:tgtEl>
                                          <p:spTgt spid="5063683"/>
                                        </p:tgtEl>
                                      </p:cBhvr>
                                      <p:to x="100000" y="100000"/>
                                    </p:animScale>
                                    <p:animScale>
                                      <p:cBhvr>
                                        <p:cTn id="19" dur="26">
                                          <p:stCondLst>
                                            <p:cond delay="1808"/>
                                          </p:stCondLst>
                                        </p:cTn>
                                        <p:tgtEl>
                                          <p:spTgt spid="5063683"/>
                                        </p:tgtEl>
                                      </p:cBhvr>
                                      <p:to x="100000" y="95000"/>
                                    </p:animScale>
                                    <p:animScale>
                                      <p:cBhvr>
                                        <p:cTn id="20" dur="166" decel="50000">
                                          <p:stCondLst>
                                            <p:cond delay="1834"/>
                                          </p:stCondLst>
                                        </p:cTn>
                                        <p:tgtEl>
                                          <p:spTgt spid="50636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1362" name="Oval 2"/>
          <p:cNvSpPr>
            <a:spLocks noChangeArrowheads="1"/>
          </p:cNvSpPr>
          <p:nvPr/>
        </p:nvSpPr>
        <p:spPr bwMode="blackWhite">
          <a:xfrm>
            <a:off x="-1901825" y="4038600"/>
            <a:ext cx="6257925" cy="30114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107763" dir="13500000" sx="75000" sy="75000" algn="tl" rotWithShape="0">
                    <a:srgbClr val="808080"/>
                  </a:outerShdw>
                </a:effectLst>
              </a14:hiddenEffects>
            </a:ext>
          </a:extLst>
        </p:spPr>
        <p:txBody>
          <a:bodyPr anchor="ctr">
            <a:spAutoFit/>
          </a:bodyPr>
          <a:lstStyle/>
          <a:p>
            <a:endParaRPr lang="ja-JP" altLang="en-US"/>
          </a:p>
        </p:txBody>
      </p:sp>
      <p:sp>
        <p:nvSpPr>
          <p:cNvPr id="5391363" name="Oval 3"/>
          <p:cNvSpPr>
            <a:spLocks noChangeArrowheads="1"/>
          </p:cNvSpPr>
          <p:nvPr/>
        </p:nvSpPr>
        <p:spPr bwMode="auto">
          <a:xfrm>
            <a:off x="168275" y="3683000"/>
            <a:ext cx="1524000" cy="609600"/>
          </a:xfrm>
          <a:prstGeom prst="ellipse">
            <a:avLst/>
          </a:prstGeom>
          <a:solidFill>
            <a:srgbClr val="FFFFFF"/>
          </a:solidFill>
          <a:ln w="9525">
            <a:solidFill>
              <a:srgbClr val="000000"/>
            </a:solidFill>
            <a:round/>
            <a:headEnd/>
            <a:tailEnd/>
          </a:ln>
          <a:effectLst>
            <a:outerShdw dist="91581" dir="2021404" algn="ctr" rotWithShape="0">
              <a:schemeClr val="tx1"/>
            </a:outerShdw>
          </a:effectLst>
        </p:spPr>
        <p:txBody>
          <a:bodyPr wrap="none" anchor="ctr"/>
          <a:lstStyle/>
          <a:p>
            <a:pPr>
              <a:spcBef>
                <a:spcPct val="0"/>
              </a:spcBef>
            </a:pPr>
            <a:r>
              <a:rPr lang="ja-JP" altLang="en-US" sz="2000">
                <a:latin typeface="HGS創英角ﾎﾟｯﾌﾟ体" panose="040B0A00000000000000" pitchFamily="50" charset="-128"/>
                <a:ea typeface="HGS創英角ﾎﾟｯﾌﾟ体" panose="040B0A00000000000000" pitchFamily="50" charset="-128"/>
              </a:rPr>
              <a:t>領地革命</a:t>
            </a:r>
          </a:p>
        </p:txBody>
      </p:sp>
      <p:sp>
        <p:nvSpPr>
          <p:cNvPr id="5391364" name="Rectangle 4"/>
          <p:cNvSpPr>
            <a:spLocks noChangeArrowheads="1"/>
          </p:cNvSpPr>
          <p:nvPr/>
        </p:nvSpPr>
        <p:spPr bwMode="blackWhite">
          <a:xfrm>
            <a:off x="1752600" y="3500438"/>
            <a:ext cx="4906963" cy="2667000"/>
          </a:xfrm>
          <a:prstGeom prst="rect">
            <a:avLst/>
          </a:prstGeom>
          <a:solidFill>
            <a:schemeClr val="bg1"/>
          </a:solidFill>
          <a:ln w="9525">
            <a:solidFill>
              <a:schemeClr val="tx1"/>
            </a:solidFill>
            <a:miter lim="800000"/>
            <a:headEnd/>
            <a:tailEnd/>
          </a:ln>
          <a:effectLst>
            <a:outerShdw dist="107763" dir="13500000" sx="75000" sy="75000" algn="tl" rotWithShape="0">
              <a:srgbClr val="808080"/>
            </a:outerShdw>
          </a:effectLst>
        </p:spPr>
        <p:txBody>
          <a:bodyPr wrap="none" anchor="ctr"/>
          <a:lstStyle/>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農業社会</a:t>
            </a:r>
          </a:p>
          <a:p>
            <a:pPr algn="l">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「農業技術」</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農耕具</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灌漑</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天文学</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文学</a:t>
            </a:r>
          </a:p>
        </p:txBody>
      </p:sp>
      <p:sp>
        <p:nvSpPr>
          <p:cNvPr id="5391365" name="Rectangle 5"/>
          <p:cNvSpPr>
            <a:spLocks noChangeArrowheads="1"/>
          </p:cNvSpPr>
          <p:nvPr/>
        </p:nvSpPr>
        <p:spPr bwMode="blackWhite">
          <a:xfrm>
            <a:off x="3708400" y="2276475"/>
            <a:ext cx="2951163" cy="3048000"/>
          </a:xfrm>
          <a:prstGeom prst="rect">
            <a:avLst/>
          </a:prstGeom>
          <a:solidFill>
            <a:schemeClr val="bg1"/>
          </a:solidFill>
          <a:ln w="9525">
            <a:solidFill>
              <a:schemeClr val="tx1"/>
            </a:solidFill>
            <a:miter lim="800000"/>
            <a:headEnd/>
            <a:tailEnd/>
          </a:ln>
          <a:effectLst>
            <a:outerShdw dist="107763" dir="13500000" sx="75000" sy="75000" algn="tl" rotWithShape="0">
              <a:srgbClr val="808080"/>
            </a:outerShdw>
          </a:effectLst>
        </p:spPr>
        <p:txBody>
          <a:bodyPr wrap="none"/>
          <a:lstStyle/>
          <a:p>
            <a:pPr algn="l">
              <a:spcBef>
                <a:spcPct val="0"/>
              </a:spcBef>
            </a:pPr>
            <a:endParaRPr lang="en-US" altLang="ja-JP"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工業社会</a:t>
            </a:r>
          </a:p>
          <a:p>
            <a:pPr algn="l">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「動力技術」</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産業機械</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自然科学</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印刷技術</a:t>
            </a: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5391367" name="Rectangle 7"/>
          <p:cNvSpPr>
            <a:spLocks noChangeArrowheads="1"/>
          </p:cNvSpPr>
          <p:nvPr/>
        </p:nvSpPr>
        <p:spPr bwMode="auto">
          <a:xfrm>
            <a:off x="-304800" y="4343400"/>
            <a:ext cx="2012950" cy="2406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spcBef>
                <a:spcPct val="0"/>
              </a:spcBef>
            </a:pPr>
            <a:r>
              <a:rPr lang="ja-JP" altLang="en-US" sz="2400">
                <a:latin typeface="HGS創英角ﾎﾟｯﾌﾟ体" panose="040B0A00000000000000" pitchFamily="50" charset="-128"/>
                <a:ea typeface="HGS創英角ﾎﾟｯﾌﾟ体" panose="040B0A00000000000000" pitchFamily="50" charset="-128"/>
              </a:rPr>
              <a:t>狩猟社会</a:t>
            </a:r>
          </a:p>
          <a:p>
            <a:pPr algn="r">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r">
              <a:spcBef>
                <a:spcPct val="0"/>
              </a:spcBef>
            </a:pPr>
            <a:r>
              <a:rPr lang="ja-JP" altLang="en-US" sz="2400">
                <a:latin typeface="HGS創英角ﾎﾟｯﾌﾟ体" panose="040B0A00000000000000" pitchFamily="50" charset="-128"/>
                <a:ea typeface="HGS創英角ﾎﾟｯﾌﾟ体" panose="040B0A00000000000000" pitchFamily="50" charset="-128"/>
              </a:rPr>
              <a:t>「狩猟技術」</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石斧</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弓矢</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発火術</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言語</a:t>
            </a:r>
          </a:p>
        </p:txBody>
      </p:sp>
      <p:sp>
        <p:nvSpPr>
          <p:cNvPr id="5391368" name="Rectangle 8"/>
          <p:cNvSpPr>
            <a:spLocks noGrp="1" noChangeArrowheads="1"/>
          </p:cNvSpPr>
          <p:nvPr>
            <p:ph type="title"/>
          </p:nvPr>
        </p:nvSpPr>
        <p:spPr>
          <a:xfrm>
            <a:off x="34925" y="44450"/>
            <a:ext cx="9109075" cy="782638"/>
          </a:xfrm>
        </p:spPr>
        <p:txBody>
          <a:bodyPr/>
          <a:lstStyle/>
          <a:p>
            <a:pPr algn="ctr"/>
            <a:r>
              <a:rPr lang="ja-JP" altLang="en-US">
                <a:solidFill>
                  <a:schemeClr val="tx1"/>
                </a:solidFill>
                <a:effectLst/>
                <a:latin typeface="HGS創英角ﾎﾟｯﾌﾟ体" panose="040B0A00000000000000" pitchFamily="50" charset="-128"/>
                <a:ea typeface="HGS創英角ﾎﾟｯﾌﾟ体" panose="040B0A00000000000000" pitchFamily="50" charset="-128"/>
              </a:rPr>
              <a:t>インターネット社会というもの</a:t>
            </a:r>
          </a:p>
        </p:txBody>
      </p:sp>
      <p:sp>
        <p:nvSpPr>
          <p:cNvPr id="5391369" name="Oval 9"/>
          <p:cNvSpPr>
            <a:spLocks noChangeArrowheads="1"/>
          </p:cNvSpPr>
          <p:nvPr/>
        </p:nvSpPr>
        <p:spPr bwMode="blackWhite">
          <a:xfrm>
            <a:off x="5913438" y="549275"/>
            <a:ext cx="4419600" cy="6500813"/>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sp>
        <p:nvSpPr>
          <p:cNvPr id="5391370" name="Text Box 10"/>
          <p:cNvSpPr txBox="1">
            <a:spLocks noChangeArrowheads="1"/>
          </p:cNvSpPr>
          <p:nvPr/>
        </p:nvSpPr>
        <p:spPr bwMode="auto">
          <a:xfrm>
            <a:off x="6659563" y="1373714"/>
            <a:ext cx="3505200" cy="360098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ja-JP" altLang="en-US" sz="2000" dirty="0" smtClean="0">
                <a:solidFill>
                  <a:schemeClr val="hlink"/>
                </a:solidFill>
                <a:latin typeface="HGS創英角ﾎﾟｯﾌﾟ体" panose="040B0A00000000000000" pitchFamily="50" charset="-128"/>
                <a:ea typeface="HGS創英角ﾎﾟｯﾌﾟ体" panose="040B0A00000000000000" pitchFamily="50" charset="-128"/>
              </a:rPr>
              <a:t>インターネット社会</a:t>
            </a: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dirty="0">
                <a:latin typeface="HGS創英角ﾎﾟｯﾌﾟ体" panose="040B0A00000000000000" pitchFamily="50" charset="-128"/>
                <a:ea typeface="HGS創英角ﾎﾟｯﾌﾟ体" panose="040B0A00000000000000" pitchFamily="50" charset="-128"/>
              </a:rPr>
              <a:t>「情報技術」</a:t>
            </a:r>
          </a:p>
          <a:p>
            <a:pPr algn="l">
              <a:spcBef>
                <a:spcPct val="0"/>
              </a:spcBef>
            </a:pPr>
            <a:r>
              <a:rPr lang="ja-JP" altLang="en-US" sz="2400" dirty="0">
                <a:latin typeface="HGS創英角ﾎﾟｯﾌﾟ体" panose="040B0A00000000000000" pitchFamily="50" charset="-128"/>
                <a:ea typeface="HGS創英角ﾎﾟｯﾌﾟ体" panose="040B0A00000000000000" pitchFamily="50" charset="-128"/>
              </a:rPr>
              <a:t>　</a:t>
            </a:r>
            <a:r>
              <a:rPr lang="ja-JP" altLang="en-US" sz="2400" dirty="0" smtClean="0">
                <a:latin typeface="HGS創英角ﾎﾟｯﾌﾟ体" panose="040B0A00000000000000" pitchFamily="50" charset="-128"/>
                <a:ea typeface="HGS創英角ﾎﾟｯﾌﾟ体" panose="040B0A00000000000000" pitchFamily="50" charset="-128"/>
              </a:rPr>
              <a:t>・</a:t>
            </a:r>
            <a:r>
              <a:rPr lang="ja-JP" altLang="en-US" sz="2000" dirty="0" smtClean="0">
                <a:latin typeface="HGS創英角ﾎﾟｯﾌﾟ体" panose="040B0A00000000000000" pitchFamily="50" charset="-128"/>
                <a:ea typeface="HGS創英角ﾎﾟｯﾌﾟ体" panose="040B0A00000000000000" pitchFamily="50" charset="-128"/>
              </a:rPr>
              <a:t>クラウド</a:t>
            </a:r>
            <a:r>
              <a:rPr lang="en-US" altLang="ja-JP" sz="2400" dirty="0" smtClean="0">
                <a:latin typeface="HGS創英角ﾎﾟｯﾌﾟ体" panose="040B0A00000000000000" pitchFamily="50" charset="-128"/>
                <a:ea typeface="HGS創英角ﾎﾟｯﾌﾟ体" panose="040B0A00000000000000" pitchFamily="50" charset="-128"/>
              </a:rPr>
              <a:t/>
            </a:r>
            <a:br>
              <a:rPr lang="en-US" altLang="ja-JP" sz="2400" dirty="0" smtClean="0">
                <a:latin typeface="HGS創英角ﾎﾟｯﾌﾟ体" panose="040B0A00000000000000" pitchFamily="50" charset="-128"/>
                <a:ea typeface="HGS創英角ﾎﾟｯﾌﾟ体" panose="040B0A00000000000000" pitchFamily="50" charset="-128"/>
              </a:rPr>
            </a:br>
            <a:r>
              <a:rPr lang="ja-JP" altLang="en-US" sz="2400" dirty="0" smtClean="0">
                <a:latin typeface="HGS創英角ﾎﾟｯﾌﾟ体" panose="040B0A00000000000000" pitchFamily="50" charset="-128"/>
                <a:ea typeface="HGS創英角ﾎﾟｯﾌﾟ体" panose="040B0A00000000000000" pitchFamily="50" charset="-128"/>
              </a:rPr>
              <a:t>　・</a:t>
            </a:r>
            <a:r>
              <a:rPr lang="ja-JP" altLang="en-US" sz="2000" dirty="0" smtClean="0">
                <a:latin typeface="HGS創英角ﾎﾟｯﾌﾟ体" panose="040B0A00000000000000" pitchFamily="50" charset="-128"/>
                <a:ea typeface="HGS創英角ﾎﾟｯﾌﾟ体" panose="040B0A00000000000000" pitchFamily="50" charset="-128"/>
              </a:rPr>
              <a:t>コンピュータ</a:t>
            </a: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・通信</a:t>
            </a: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・ソフトウェア</a:t>
            </a: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・データベース</a:t>
            </a:r>
          </a:p>
          <a:p>
            <a:pPr algn="l"/>
            <a:endParaRPr lang="en-US" altLang="ja-JP" sz="2400" dirty="0">
              <a:latin typeface="HGS創英角ﾎﾟｯﾌﾟ体" panose="040B0A00000000000000" pitchFamily="50" charset="-128"/>
              <a:ea typeface="HGS創英角ﾎﾟｯﾌﾟ体" panose="040B0A00000000000000" pitchFamily="50" charset="-128"/>
            </a:endParaRPr>
          </a:p>
        </p:txBody>
      </p:sp>
      <p:pic>
        <p:nvPicPr>
          <p:cNvPr id="5391371" name="Picture 11" descr="momoCA"/>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gray">
          <a:xfrm>
            <a:off x="7092950" y="4643438"/>
            <a:ext cx="1752600" cy="2241550"/>
          </a:xfrm>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1372" name="Oval 12"/>
          <p:cNvSpPr>
            <a:spLocks noChangeArrowheads="1"/>
          </p:cNvSpPr>
          <p:nvPr/>
        </p:nvSpPr>
        <p:spPr bwMode="auto">
          <a:xfrm>
            <a:off x="2400300" y="2997200"/>
            <a:ext cx="1524000" cy="609600"/>
          </a:xfrm>
          <a:prstGeom prst="ellipse">
            <a:avLst/>
          </a:prstGeom>
          <a:solidFill>
            <a:srgbClr val="FFFFFF"/>
          </a:solidFill>
          <a:ln w="9525">
            <a:solidFill>
              <a:srgbClr val="000000"/>
            </a:solidFill>
            <a:round/>
            <a:headEnd/>
            <a:tailEnd/>
          </a:ln>
          <a:effectLst>
            <a:outerShdw dist="99190" dir="2388334" algn="ctr" rotWithShape="0">
              <a:schemeClr val="tx1"/>
            </a:outerShdw>
          </a:effectLst>
        </p:spPr>
        <p:txBody>
          <a:bodyPr wrap="none" anchor="ctr"/>
          <a:lstStyle/>
          <a:p>
            <a:pPr>
              <a:spcBef>
                <a:spcPct val="0"/>
              </a:spcBef>
            </a:pPr>
            <a:r>
              <a:rPr lang="ja-JP" altLang="en-US" sz="2000">
                <a:latin typeface="HGS創英角ﾎﾟｯﾌﾟ体" panose="040B0A00000000000000" pitchFamily="50" charset="-128"/>
                <a:ea typeface="HGS創英角ﾎﾟｯﾌﾟ体" panose="040B0A00000000000000" pitchFamily="50" charset="-128"/>
              </a:rPr>
              <a:t>産業革命</a:t>
            </a:r>
          </a:p>
        </p:txBody>
      </p:sp>
      <p:sp>
        <p:nvSpPr>
          <p:cNvPr id="5391373" name="AutoShape 13">
            <a:hlinkClick r:id="rId9" action="ppaction://hlinkfile" highlightClick="1"/>
          </p:cNvPr>
          <p:cNvSpPr>
            <a:spLocks noChangeArrowheads="1"/>
          </p:cNvSpPr>
          <p:nvPr/>
        </p:nvSpPr>
        <p:spPr bwMode="auto">
          <a:xfrm>
            <a:off x="6154738" y="3711575"/>
            <a:ext cx="649287" cy="652463"/>
          </a:xfrm>
          <a:prstGeom prst="actionButtonInformation">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5391377" name="Oval 17"/>
          <p:cNvSpPr>
            <a:spLocks noChangeArrowheads="1"/>
          </p:cNvSpPr>
          <p:nvPr/>
        </p:nvSpPr>
        <p:spPr bwMode="auto">
          <a:xfrm>
            <a:off x="5148263" y="2420938"/>
            <a:ext cx="1524000" cy="609600"/>
          </a:xfrm>
          <a:prstGeom prst="ellipse">
            <a:avLst/>
          </a:prstGeom>
          <a:solidFill>
            <a:srgbClr val="FFFFFF"/>
          </a:solidFill>
          <a:ln w="9525">
            <a:solidFill>
              <a:srgbClr val="000000"/>
            </a:solidFill>
            <a:round/>
            <a:headEnd/>
            <a:tailEnd/>
          </a:ln>
          <a:effectLst>
            <a:outerShdw dist="99190" dir="2388334" algn="ctr" rotWithShape="0">
              <a:schemeClr val="tx1"/>
            </a:outerShdw>
          </a:effectLst>
        </p:spPr>
        <p:txBody>
          <a:bodyPr wrap="none" anchor="ctr"/>
          <a:lstStyle/>
          <a:p>
            <a:pPr>
              <a:spcBef>
                <a:spcPct val="0"/>
              </a:spcBef>
            </a:pPr>
            <a:r>
              <a:rPr lang="en-US" altLang="ja-JP" sz="2000">
                <a:latin typeface="HGS創英角ﾎﾟｯﾌﾟ体" panose="040B0A00000000000000" pitchFamily="50" charset="-128"/>
                <a:ea typeface="HGS創英角ﾎﾟｯﾌﾟ体" panose="040B0A00000000000000" pitchFamily="50" charset="-128"/>
              </a:rPr>
              <a:t>IT</a:t>
            </a:r>
            <a:r>
              <a:rPr lang="ja-JP" altLang="en-US" sz="2000">
                <a:latin typeface="HGS創英角ﾎﾟｯﾌﾟ体" panose="040B0A00000000000000" pitchFamily="50" charset="-128"/>
                <a:ea typeface="HGS創英角ﾎﾟｯﾌﾟ体" panose="040B0A00000000000000" pitchFamily="50" charset="-128"/>
              </a:rPr>
              <a:t>革命</a:t>
            </a:r>
          </a:p>
        </p:txBody>
      </p:sp>
      <p:sp>
        <p:nvSpPr>
          <p:cNvPr id="5391378" name="Text Box 18"/>
          <p:cNvSpPr txBox="1">
            <a:spLocks noChangeArrowheads="1"/>
          </p:cNvSpPr>
          <p:nvPr/>
        </p:nvSpPr>
        <p:spPr bwMode="blackWhite">
          <a:xfrm>
            <a:off x="2400300" y="765175"/>
            <a:ext cx="3251200" cy="4572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2400">
                <a:latin typeface="HGS創英角ﾎﾟｯﾌﾟ体" panose="040B0A00000000000000" pitchFamily="50" charset="-128"/>
                <a:ea typeface="HGS創英角ﾎﾟｯﾌﾟ体" panose="040B0A00000000000000" pitchFamily="50" charset="-128"/>
              </a:rPr>
              <a:t>生物学的観察</a:t>
            </a:r>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391362"/>
                                        </p:tgtEl>
                                        <p:attrNameLst>
                                          <p:attrName>style.visibility</p:attrName>
                                        </p:attrNameLst>
                                      </p:cBhvr>
                                      <p:to>
                                        <p:strVal val="visible"/>
                                      </p:to>
                                    </p:set>
                                    <p:anim calcmode="lin" valueType="num">
                                      <p:cBhvr>
                                        <p:cTn id="7" dur="500" fill="hold"/>
                                        <p:tgtEl>
                                          <p:spTgt spid="5391362"/>
                                        </p:tgtEl>
                                        <p:attrNameLst>
                                          <p:attrName>ppt_w</p:attrName>
                                        </p:attrNameLst>
                                      </p:cBhvr>
                                      <p:tavLst>
                                        <p:tav tm="0">
                                          <p:val>
                                            <p:fltVal val="0"/>
                                          </p:val>
                                        </p:tav>
                                        <p:tav tm="100000">
                                          <p:val>
                                            <p:strVal val="#ppt_w"/>
                                          </p:val>
                                        </p:tav>
                                      </p:tavLst>
                                    </p:anim>
                                    <p:anim calcmode="lin" valueType="num">
                                      <p:cBhvr>
                                        <p:cTn id="8" dur="500" fill="hold"/>
                                        <p:tgtEl>
                                          <p:spTgt spid="5391362"/>
                                        </p:tgtEl>
                                        <p:attrNameLst>
                                          <p:attrName>ppt_h</p:attrName>
                                        </p:attrNameLst>
                                      </p:cBhvr>
                                      <p:tavLst>
                                        <p:tav tm="0">
                                          <p:val>
                                            <p:fltVal val="0"/>
                                          </p:val>
                                        </p:tav>
                                        <p:tav tm="100000">
                                          <p:val>
                                            <p:strVal val="#ppt_h"/>
                                          </p:val>
                                        </p:tav>
                                      </p:tavLst>
                                    </p:anim>
                                    <p:anim calcmode="lin" valueType="num">
                                      <p:cBhvr>
                                        <p:cTn id="9" dur="500" fill="hold"/>
                                        <p:tgtEl>
                                          <p:spTgt spid="5391362"/>
                                        </p:tgtEl>
                                        <p:attrNameLst>
                                          <p:attrName>ppt_x</p:attrName>
                                        </p:attrNameLst>
                                      </p:cBhvr>
                                      <p:tavLst>
                                        <p:tav tm="0">
                                          <p:val>
                                            <p:fltVal val="0.5"/>
                                          </p:val>
                                        </p:tav>
                                        <p:tav tm="100000">
                                          <p:val>
                                            <p:strVal val="#ppt_x"/>
                                          </p:val>
                                        </p:tav>
                                      </p:tavLst>
                                    </p:anim>
                                    <p:anim calcmode="lin" valueType="num">
                                      <p:cBhvr>
                                        <p:cTn id="10" dur="500" fill="hold"/>
                                        <p:tgtEl>
                                          <p:spTgt spid="539136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5391367"/>
                                        </p:tgtEl>
                                        <p:attrNameLst>
                                          <p:attrName>style.visibility</p:attrName>
                                        </p:attrNameLst>
                                      </p:cBhvr>
                                      <p:to>
                                        <p:strVal val="visible"/>
                                      </p:to>
                                    </p:set>
                                  </p:childTnLst>
                                </p:cTn>
                              </p:par>
                              <p:par>
                                <p:cTn id="13" presetID="4" presetClass="entr" presetSubtype="16" fill="hold" grpId="0" nodeType="withEffect">
                                  <p:stCondLst>
                                    <p:cond delay="0"/>
                                  </p:stCondLst>
                                  <p:childTnLst>
                                    <p:set>
                                      <p:cBhvr>
                                        <p:cTn id="14" dur="1" fill="hold">
                                          <p:stCondLst>
                                            <p:cond delay="0"/>
                                          </p:stCondLst>
                                        </p:cTn>
                                        <p:tgtEl>
                                          <p:spTgt spid="5391363"/>
                                        </p:tgtEl>
                                        <p:attrNameLst>
                                          <p:attrName>style.visibility</p:attrName>
                                        </p:attrNameLst>
                                      </p:cBhvr>
                                      <p:to>
                                        <p:strVal val="visible"/>
                                      </p:to>
                                    </p:set>
                                    <p:animEffect transition="in" filter="box(in)">
                                      <p:cBhvr>
                                        <p:cTn id="15" dur="500"/>
                                        <p:tgtEl>
                                          <p:spTgt spid="5391363"/>
                                        </p:tgtEl>
                                      </p:cBhvr>
                                    </p:animEffect>
                                  </p:childTnLst>
                                  <p:subTnLst>
                                    <p:audio>
                                      <p:cMediaNode>
                                        <p:cTn display="0" masterRel="sameClick">
                                          <p:stCondLst>
                                            <p:cond evt="begin" delay="0">
                                              <p:tn val="13"/>
                                            </p:cond>
                                          </p:stCondLst>
                                          <p:endCondLst>
                                            <p:cond evt="onStopAudio" delay="0">
                                              <p:tgtEl>
                                                <p:sldTgt/>
                                              </p:tgtEl>
                                            </p:cond>
                                          </p:endCondLst>
                                        </p:cTn>
                                        <p:tgtEl>
                                          <p:sndTgt r:embed="rId5" name="breeze.wav"/>
                                        </p:tgtEl>
                                      </p:cMediaNode>
                                    </p:audio>
                                  </p:subTnLst>
                                </p:cTn>
                              </p:par>
                              <p:par>
                                <p:cTn id="16" presetID="4" presetClass="entr" presetSubtype="16" fill="hold" grpId="0" nodeType="withEffect">
                                  <p:stCondLst>
                                    <p:cond delay="0"/>
                                  </p:stCondLst>
                                  <p:childTnLst>
                                    <p:set>
                                      <p:cBhvr>
                                        <p:cTn id="17" dur="1" fill="hold">
                                          <p:stCondLst>
                                            <p:cond delay="0"/>
                                          </p:stCondLst>
                                        </p:cTn>
                                        <p:tgtEl>
                                          <p:spTgt spid="5391364"/>
                                        </p:tgtEl>
                                        <p:attrNameLst>
                                          <p:attrName>style.visibility</p:attrName>
                                        </p:attrNameLst>
                                      </p:cBhvr>
                                      <p:to>
                                        <p:strVal val="visible"/>
                                      </p:to>
                                    </p:set>
                                    <p:animEffect transition="in" filter="box(in)">
                                      <p:cBhvr>
                                        <p:cTn id="18" dur="500"/>
                                        <p:tgtEl>
                                          <p:spTgt spid="5391364"/>
                                        </p:tgtEl>
                                      </p:cBhvr>
                                    </p:animEffect>
                                  </p:childTnLst>
                                  <p:subTnLst>
                                    <p:audio>
                                      <p:cMediaNode>
                                        <p:cTn display="0" masterRel="sameClick">
                                          <p:stCondLst>
                                            <p:cond evt="begin" delay="0">
                                              <p:tn val="16"/>
                                            </p:cond>
                                          </p:stCondLst>
                                          <p:endCondLst>
                                            <p:cond evt="onStopAudio" delay="0">
                                              <p:tgtEl>
                                                <p:sldTgt/>
                                              </p:tgtEl>
                                            </p:cond>
                                          </p:endCondLst>
                                        </p:cTn>
                                        <p:tgtEl>
                                          <p:sndTgt r:embed="rId4" name="voltage.wav"/>
                                        </p:tgtEl>
                                      </p:cMediaNode>
                                    </p:audio>
                                  </p:subTnLst>
                                </p:cTn>
                              </p:par>
                              <p:par>
                                <p:cTn id="19" presetID="4" presetClass="entr" presetSubtype="16" fill="hold" grpId="0" nodeType="withEffect">
                                  <p:stCondLst>
                                    <p:cond delay="0"/>
                                  </p:stCondLst>
                                  <p:childTnLst>
                                    <p:set>
                                      <p:cBhvr>
                                        <p:cTn id="20" dur="1" fill="hold">
                                          <p:stCondLst>
                                            <p:cond delay="0"/>
                                          </p:stCondLst>
                                        </p:cTn>
                                        <p:tgtEl>
                                          <p:spTgt spid="5391372"/>
                                        </p:tgtEl>
                                        <p:attrNameLst>
                                          <p:attrName>style.visibility</p:attrName>
                                        </p:attrNameLst>
                                      </p:cBhvr>
                                      <p:to>
                                        <p:strVal val="visible"/>
                                      </p:to>
                                    </p:set>
                                    <p:animEffect transition="in" filter="box(in)">
                                      <p:cBhvr>
                                        <p:cTn id="21" dur="500"/>
                                        <p:tgtEl>
                                          <p:spTgt spid="5391372"/>
                                        </p:tgtEl>
                                      </p:cBhvr>
                                    </p:animEffect>
                                  </p:childTnLst>
                                  <p:subTnLst>
                                    <p:audio>
                                      <p:cMediaNode>
                                        <p:cTn display="0" masterRel="sameClick">
                                          <p:stCondLst>
                                            <p:cond evt="begin" delay="0">
                                              <p:tn val="19"/>
                                            </p:cond>
                                          </p:stCondLst>
                                          <p:endCondLst>
                                            <p:cond evt="onStopAudio" delay="0">
                                              <p:tgtEl>
                                                <p:sldTgt/>
                                              </p:tgtEl>
                                            </p:cond>
                                          </p:endCondLst>
                                        </p:cTn>
                                        <p:tgtEl>
                                          <p:sndTgt r:embed="rId5" name="breeze.wav"/>
                                        </p:tgtEl>
                                      </p:cMediaNode>
                                    </p:audio>
                                  </p:subTnLst>
                                </p:cTn>
                              </p:par>
                              <p:par>
                                <p:cTn id="22" presetID="4" presetClass="entr" presetSubtype="16" fill="hold" grpId="0" nodeType="withEffect">
                                  <p:stCondLst>
                                    <p:cond delay="0"/>
                                  </p:stCondLst>
                                  <p:childTnLst>
                                    <p:set>
                                      <p:cBhvr>
                                        <p:cTn id="23" dur="1" fill="hold">
                                          <p:stCondLst>
                                            <p:cond delay="0"/>
                                          </p:stCondLst>
                                        </p:cTn>
                                        <p:tgtEl>
                                          <p:spTgt spid="5391365"/>
                                        </p:tgtEl>
                                        <p:attrNameLst>
                                          <p:attrName>style.visibility</p:attrName>
                                        </p:attrNameLst>
                                      </p:cBhvr>
                                      <p:to>
                                        <p:strVal val="visible"/>
                                      </p:to>
                                    </p:set>
                                    <p:animEffect transition="in" filter="box(in)">
                                      <p:cBhvr>
                                        <p:cTn id="24" dur="500"/>
                                        <p:tgtEl>
                                          <p:spTgt spid="5391365"/>
                                        </p:tgtEl>
                                      </p:cBhvr>
                                    </p:animEffect>
                                  </p:childTnLst>
                                  <p:subTnLst>
                                    <p:audio>
                                      <p:cMediaNode>
                                        <p:cTn display="0" masterRel="sameClick">
                                          <p:stCondLst>
                                            <p:cond evt="begin" delay="0">
                                              <p:tn val="22"/>
                                            </p:cond>
                                          </p:stCondLst>
                                          <p:endCondLst>
                                            <p:cond evt="onStopAudio" delay="0">
                                              <p:tgtEl>
                                                <p:sldTgt/>
                                              </p:tgtEl>
                                            </p:cond>
                                          </p:endCondLst>
                                        </p:cTn>
                                        <p:tgtEl>
                                          <p:sndTgt r:embed="rId4" name="voltage.wav"/>
                                        </p:tgtEl>
                                      </p:cMediaNode>
                                    </p:audio>
                                  </p:subTnLst>
                                </p:cTn>
                              </p:par>
                              <p:par>
                                <p:cTn id="25" presetID="4" presetClass="entr" presetSubtype="16" fill="hold" grpId="0" nodeType="withEffect">
                                  <p:stCondLst>
                                    <p:cond delay="0"/>
                                  </p:stCondLst>
                                  <p:childTnLst>
                                    <p:set>
                                      <p:cBhvr>
                                        <p:cTn id="26" dur="1" fill="hold">
                                          <p:stCondLst>
                                            <p:cond delay="0"/>
                                          </p:stCondLst>
                                        </p:cTn>
                                        <p:tgtEl>
                                          <p:spTgt spid="5391377"/>
                                        </p:tgtEl>
                                        <p:attrNameLst>
                                          <p:attrName>style.visibility</p:attrName>
                                        </p:attrNameLst>
                                      </p:cBhvr>
                                      <p:to>
                                        <p:strVal val="visible"/>
                                      </p:to>
                                    </p:set>
                                    <p:animEffect transition="in" filter="box(in)">
                                      <p:cBhvr>
                                        <p:cTn id="27" dur="500"/>
                                        <p:tgtEl>
                                          <p:spTgt spid="5391377"/>
                                        </p:tgtEl>
                                      </p:cBhvr>
                                    </p:animEffect>
                                  </p:childTnLst>
                                  <p:subTnLst>
                                    <p:audio>
                                      <p:cMediaNode>
                                        <p:cTn display="0" masterRel="sameClick">
                                          <p:stCondLst>
                                            <p:cond evt="begin" delay="0">
                                              <p:tn val="25"/>
                                            </p:cond>
                                          </p:stCondLst>
                                          <p:endCondLst>
                                            <p:cond evt="onStopAudio" delay="0">
                                              <p:tgtEl>
                                                <p:sldTgt/>
                                              </p:tgtEl>
                                            </p:cond>
                                          </p:endCondLst>
                                        </p:cTn>
                                        <p:tgtEl>
                                          <p:sndTgt r:embed="rId5" name="breeze.wav"/>
                                        </p:tgtEl>
                                      </p:cMediaNode>
                                    </p:audio>
                                  </p:subTnLst>
                                </p:cTn>
                              </p:par>
                              <p:par>
                                <p:cTn id="28" presetID="23" presetClass="entr" presetSubtype="528" fill="hold" grpId="0" nodeType="withEffect">
                                  <p:stCondLst>
                                    <p:cond delay="0"/>
                                  </p:stCondLst>
                                  <p:childTnLst>
                                    <p:set>
                                      <p:cBhvr>
                                        <p:cTn id="29" dur="1" fill="hold">
                                          <p:stCondLst>
                                            <p:cond delay="0"/>
                                          </p:stCondLst>
                                        </p:cTn>
                                        <p:tgtEl>
                                          <p:spTgt spid="5391369"/>
                                        </p:tgtEl>
                                        <p:attrNameLst>
                                          <p:attrName>style.visibility</p:attrName>
                                        </p:attrNameLst>
                                      </p:cBhvr>
                                      <p:to>
                                        <p:strVal val="visible"/>
                                      </p:to>
                                    </p:set>
                                    <p:anim calcmode="lin" valueType="num">
                                      <p:cBhvr>
                                        <p:cTn id="30" dur="500" fill="hold"/>
                                        <p:tgtEl>
                                          <p:spTgt spid="5391369"/>
                                        </p:tgtEl>
                                        <p:attrNameLst>
                                          <p:attrName>ppt_w</p:attrName>
                                        </p:attrNameLst>
                                      </p:cBhvr>
                                      <p:tavLst>
                                        <p:tav tm="0">
                                          <p:val>
                                            <p:fltVal val="0"/>
                                          </p:val>
                                        </p:tav>
                                        <p:tav tm="100000">
                                          <p:val>
                                            <p:strVal val="#ppt_w"/>
                                          </p:val>
                                        </p:tav>
                                      </p:tavLst>
                                    </p:anim>
                                    <p:anim calcmode="lin" valueType="num">
                                      <p:cBhvr>
                                        <p:cTn id="31" dur="500" fill="hold"/>
                                        <p:tgtEl>
                                          <p:spTgt spid="5391369"/>
                                        </p:tgtEl>
                                        <p:attrNameLst>
                                          <p:attrName>ppt_h</p:attrName>
                                        </p:attrNameLst>
                                      </p:cBhvr>
                                      <p:tavLst>
                                        <p:tav tm="0">
                                          <p:val>
                                            <p:fltVal val="0"/>
                                          </p:val>
                                        </p:tav>
                                        <p:tav tm="100000">
                                          <p:val>
                                            <p:strVal val="#ppt_h"/>
                                          </p:val>
                                        </p:tav>
                                      </p:tavLst>
                                    </p:anim>
                                    <p:anim calcmode="lin" valueType="num">
                                      <p:cBhvr>
                                        <p:cTn id="32" dur="500" fill="hold"/>
                                        <p:tgtEl>
                                          <p:spTgt spid="5391369"/>
                                        </p:tgtEl>
                                        <p:attrNameLst>
                                          <p:attrName>ppt_x</p:attrName>
                                        </p:attrNameLst>
                                      </p:cBhvr>
                                      <p:tavLst>
                                        <p:tav tm="0">
                                          <p:val>
                                            <p:fltVal val="0.5"/>
                                          </p:val>
                                        </p:tav>
                                        <p:tav tm="100000">
                                          <p:val>
                                            <p:strVal val="#ppt_x"/>
                                          </p:val>
                                        </p:tav>
                                      </p:tavLst>
                                    </p:anim>
                                    <p:anim calcmode="lin" valueType="num">
                                      <p:cBhvr>
                                        <p:cTn id="33" dur="500" fill="hold"/>
                                        <p:tgtEl>
                                          <p:spTgt spid="539136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CHIMES.WAV"/>
                                        </p:tgtEl>
                                      </p:cMediaNode>
                                    </p:audio>
                                  </p:subTnLst>
                                </p:cTn>
                              </p:par>
                              <p:par>
                                <p:cTn id="34" presetID="23" presetClass="entr" presetSubtype="528" fill="hold" grpId="0" nodeType="withEffect">
                                  <p:stCondLst>
                                    <p:cond delay="0"/>
                                  </p:stCondLst>
                                  <p:childTnLst>
                                    <p:set>
                                      <p:cBhvr>
                                        <p:cTn id="35" dur="1" fill="hold">
                                          <p:stCondLst>
                                            <p:cond delay="0"/>
                                          </p:stCondLst>
                                        </p:cTn>
                                        <p:tgtEl>
                                          <p:spTgt spid="5391370"/>
                                        </p:tgtEl>
                                        <p:attrNameLst>
                                          <p:attrName>style.visibility</p:attrName>
                                        </p:attrNameLst>
                                      </p:cBhvr>
                                      <p:to>
                                        <p:strVal val="visible"/>
                                      </p:to>
                                    </p:set>
                                    <p:anim calcmode="lin" valueType="num">
                                      <p:cBhvr>
                                        <p:cTn id="36" dur="500" fill="hold"/>
                                        <p:tgtEl>
                                          <p:spTgt spid="5391370"/>
                                        </p:tgtEl>
                                        <p:attrNameLst>
                                          <p:attrName>ppt_w</p:attrName>
                                        </p:attrNameLst>
                                      </p:cBhvr>
                                      <p:tavLst>
                                        <p:tav tm="0">
                                          <p:val>
                                            <p:fltVal val="0"/>
                                          </p:val>
                                        </p:tav>
                                        <p:tav tm="100000">
                                          <p:val>
                                            <p:strVal val="#ppt_w"/>
                                          </p:val>
                                        </p:tav>
                                      </p:tavLst>
                                    </p:anim>
                                    <p:anim calcmode="lin" valueType="num">
                                      <p:cBhvr>
                                        <p:cTn id="37" dur="500" fill="hold"/>
                                        <p:tgtEl>
                                          <p:spTgt spid="5391370"/>
                                        </p:tgtEl>
                                        <p:attrNameLst>
                                          <p:attrName>ppt_h</p:attrName>
                                        </p:attrNameLst>
                                      </p:cBhvr>
                                      <p:tavLst>
                                        <p:tav tm="0">
                                          <p:val>
                                            <p:fltVal val="0"/>
                                          </p:val>
                                        </p:tav>
                                        <p:tav tm="100000">
                                          <p:val>
                                            <p:strVal val="#ppt_h"/>
                                          </p:val>
                                        </p:tav>
                                      </p:tavLst>
                                    </p:anim>
                                    <p:anim calcmode="lin" valueType="num">
                                      <p:cBhvr>
                                        <p:cTn id="38" dur="500" fill="hold"/>
                                        <p:tgtEl>
                                          <p:spTgt spid="5391370"/>
                                        </p:tgtEl>
                                        <p:attrNameLst>
                                          <p:attrName>ppt_x</p:attrName>
                                        </p:attrNameLst>
                                      </p:cBhvr>
                                      <p:tavLst>
                                        <p:tav tm="0">
                                          <p:val>
                                            <p:fltVal val="0.5"/>
                                          </p:val>
                                        </p:tav>
                                        <p:tav tm="100000">
                                          <p:val>
                                            <p:strVal val="#ppt_x"/>
                                          </p:val>
                                        </p:tav>
                                      </p:tavLst>
                                    </p:anim>
                                    <p:anim calcmode="lin" valueType="num">
                                      <p:cBhvr>
                                        <p:cTn id="39" dur="500" fill="hold"/>
                                        <p:tgtEl>
                                          <p:spTgt spid="5391370"/>
                                        </p:tgtEl>
                                        <p:attrNameLst>
                                          <p:attrName>ppt_y</p:attrName>
                                        </p:attrNameLst>
                                      </p:cBhvr>
                                      <p:tavLst>
                                        <p:tav tm="0">
                                          <p:val>
                                            <p:fltVal val="0.5"/>
                                          </p:val>
                                        </p:tav>
                                        <p:tav tm="100000">
                                          <p:val>
                                            <p:strVal val="#ppt_y"/>
                                          </p:val>
                                        </p:tav>
                                      </p:tavLst>
                                    </p:anim>
                                  </p:childTnLst>
                                </p:cTn>
                              </p:par>
                              <p:par>
                                <p:cTn id="40" presetID="26" presetClass="entr" presetSubtype="0" fill="hold" nodeType="withEffect">
                                  <p:stCondLst>
                                    <p:cond delay="0"/>
                                  </p:stCondLst>
                                  <p:childTnLst>
                                    <p:set>
                                      <p:cBhvr>
                                        <p:cTn id="41" dur="1" fill="hold">
                                          <p:stCondLst>
                                            <p:cond delay="0"/>
                                          </p:stCondLst>
                                        </p:cTn>
                                        <p:tgtEl>
                                          <p:spTgt spid="5391371"/>
                                        </p:tgtEl>
                                        <p:attrNameLst>
                                          <p:attrName>style.visibility</p:attrName>
                                        </p:attrNameLst>
                                      </p:cBhvr>
                                      <p:to>
                                        <p:strVal val="visible"/>
                                      </p:to>
                                    </p:set>
                                    <p:animEffect transition="in" filter="wipe(down)">
                                      <p:cBhvr>
                                        <p:cTn id="42" dur="580">
                                          <p:stCondLst>
                                            <p:cond delay="0"/>
                                          </p:stCondLst>
                                        </p:cTn>
                                        <p:tgtEl>
                                          <p:spTgt spid="5391371"/>
                                        </p:tgtEl>
                                      </p:cBhvr>
                                    </p:animEffect>
                                    <p:anim calcmode="lin" valueType="num">
                                      <p:cBhvr>
                                        <p:cTn id="43" dur="1822" tmFilter="0,0; 0.14,0.36; 0.43,0.73; 0.71,0.91; 1.0,1.0">
                                          <p:stCondLst>
                                            <p:cond delay="0"/>
                                          </p:stCondLst>
                                        </p:cTn>
                                        <p:tgtEl>
                                          <p:spTgt spid="539137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39137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39137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39137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391371"/>
                                        </p:tgtEl>
                                        <p:attrNameLst>
                                          <p:attrName>ppt_y</p:attrName>
                                        </p:attrNameLst>
                                      </p:cBhvr>
                                      <p:tavLst>
                                        <p:tav tm="0" fmla="#ppt_y-sin(pi*$)/81">
                                          <p:val>
                                            <p:fltVal val="0"/>
                                          </p:val>
                                        </p:tav>
                                        <p:tav tm="100000">
                                          <p:val>
                                            <p:fltVal val="1"/>
                                          </p:val>
                                        </p:tav>
                                      </p:tavLst>
                                    </p:anim>
                                    <p:animScale>
                                      <p:cBhvr>
                                        <p:cTn id="48" dur="26">
                                          <p:stCondLst>
                                            <p:cond delay="650"/>
                                          </p:stCondLst>
                                        </p:cTn>
                                        <p:tgtEl>
                                          <p:spTgt spid="5391371"/>
                                        </p:tgtEl>
                                      </p:cBhvr>
                                      <p:to x="100000" y="60000"/>
                                    </p:animScale>
                                    <p:animScale>
                                      <p:cBhvr>
                                        <p:cTn id="49" dur="166" decel="50000">
                                          <p:stCondLst>
                                            <p:cond delay="676"/>
                                          </p:stCondLst>
                                        </p:cTn>
                                        <p:tgtEl>
                                          <p:spTgt spid="5391371"/>
                                        </p:tgtEl>
                                      </p:cBhvr>
                                      <p:to x="100000" y="100000"/>
                                    </p:animScale>
                                    <p:animScale>
                                      <p:cBhvr>
                                        <p:cTn id="50" dur="26">
                                          <p:stCondLst>
                                            <p:cond delay="1312"/>
                                          </p:stCondLst>
                                        </p:cTn>
                                        <p:tgtEl>
                                          <p:spTgt spid="5391371"/>
                                        </p:tgtEl>
                                      </p:cBhvr>
                                      <p:to x="100000" y="80000"/>
                                    </p:animScale>
                                    <p:animScale>
                                      <p:cBhvr>
                                        <p:cTn id="51" dur="166" decel="50000">
                                          <p:stCondLst>
                                            <p:cond delay="1338"/>
                                          </p:stCondLst>
                                        </p:cTn>
                                        <p:tgtEl>
                                          <p:spTgt spid="5391371"/>
                                        </p:tgtEl>
                                      </p:cBhvr>
                                      <p:to x="100000" y="100000"/>
                                    </p:animScale>
                                    <p:animScale>
                                      <p:cBhvr>
                                        <p:cTn id="52" dur="26">
                                          <p:stCondLst>
                                            <p:cond delay="1642"/>
                                          </p:stCondLst>
                                        </p:cTn>
                                        <p:tgtEl>
                                          <p:spTgt spid="5391371"/>
                                        </p:tgtEl>
                                      </p:cBhvr>
                                      <p:to x="100000" y="90000"/>
                                    </p:animScale>
                                    <p:animScale>
                                      <p:cBhvr>
                                        <p:cTn id="53" dur="166" decel="50000">
                                          <p:stCondLst>
                                            <p:cond delay="1668"/>
                                          </p:stCondLst>
                                        </p:cTn>
                                        <p:tgtEl>
                                          <p:spTgt spid="5391371"/>
                                        </p:tgtEl>
                                      </p:cBhvr>
                                      <p:to x="100000" y="100000"/>
                                    </p:animScale>
                                    <p:animScale>
                                      <p:cBhvr>
                                        <p:cTn id="54" dur="26">
                                          <p:stCondLst>
                                            <p:cond delay="1808"/>
                                          </p:stCondLst>
                                        </p:cTn>
                                        <p:tgtEl>
                                          <p:spTgt spid="5391371"/>
                                        </p:tgtEl>
                                      </p:cBhvr>
                                      <p:to x="100000" y="95000"/>
                                    </p:animScale>
                                    <p:animScale>
                                      <p:cBhvr>
                                        <p:cTn id="55" dur="166" decel="50000">
                                          <p:stCondLst>
                                            <p:cond delay="1834"/>
                                          </p:stCondLst>
                                        </p:cTn>
                                        <p:tgtEl>
                                          <p:spTgt spid="5391371"/>
                                        </p:tgtEl>
                                      </p:cBhvr>
                                      <p:to x="100000" y="100000"/>
                                    </p:animScale>
                                  </p:childTnLst>
                                </p:cTn>
                              </p:par>
                              <p:par>
                                <p:cTn id="56" presetID="26" presetClass="entr" presetSubtype="0" fill="hold" nodeType="withEffect">
                                  <p:stCondLst>
                                    <p:cond delay="0"/>
                                  </p:stCondLst>
                                  <p:iterate type="lt">
                                    <p:tmPct val="0"/>
                                  </p:iterate>
                                  <p:childTnLst>
                                    <p:set>
                                      <p:cBhvr>
                                        <p:cTn id="57" dur="1" fill="hold">
                                          <p:stCondLst>
                                            <p:cond delay="0"/>
                                          </p:stCondLst>
                                        </p:cTn>
                                        <p:tgtEl>
                                          <p:spTgt spid="5391378">
                                            <p:txEl>
                                              <p:pRg st="0" end="0"/>
                                            </p:txEl>
                                          </p:spTgt>
                                        </p:tgtEl>
                                        <p:attrNameLst>
                                          <p:attrName>style.visibility</p:attrName>
                                        </p:attrNameLst>
                                      </p:cBhvr>
                                      <p:to>
                                        <p:strVal val="visible"/>
                                      </p:to>
                                    </p:set>
                                    <p:animEffect transition="in" filter="wipe(down)">
                                      <p:cBhvr>
                                        <p:cTn id="58" dur="580">
                                          <p:stCondLst>
                                            <p:cond delay="0"/>
                                          </p:stCondLst>
                                        </p:cTn>
                                        <p:tgtEl>
                                          <p:spTgt spid="5391378">
                                            <p:txEl>
                                              <p:pRg st="0" end="0"/>
                                            </p:txEl>
                                          </p:spTgt>
                                        </p:tgtEl>
                                      </p:cBhvr>
                                    </p:animEffect>
                                    <p:anim calcmode="lin" valueType="num">
                                      <p:cBhvr>
                                        <p:cTn id="59" dur="1822" tmFilter="0,0; 0.14,0.36; 0.43,0.73; 0.71,0.91; 1.0,1.0">
                                          <p:stCondLst>
                                            <p:cond delay="0"/>
                                          </p:stCondLst>
                                        </p:cTn>
                                        <p:tgtEl>
                                          <p:spTgt spid="5391378">
                                            <p:txEl>
                                              <p:pRg st="0" end="0"/>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391378">
                                            <p:txEl>
                                              <p:pRg st="0" end="0"/>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391378">
                                            <p:txEl>
                                              <p:pRg st="0" end="0"/>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391378">
                                            <p:txEl>
                                              <p:pRg st="0" end="0"/>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391378">
                                            <p:txEl>
                                              <p:pRg st="0" end="0"/>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5391378">
                                            <p:txEl>
                                              <p:pRg st="0" end="0"/>
                                            </p:txEl>
                                          </p:spTgt>
                                        </p:tgtEl>
                                      </p:cBhvr>
                                      <p:to x="100000" y="60000"/>
                                    </p:animScale>
                                    <p:animScale>
                                      <p:cBhvr>
                                        <p:cTn id="65" dur="166" decel="50000">
                                          <p:stCondLst>
                                            <p:cond delay="676"/>
                                          </p:stCondLst>
                                        </p:cTn>
                                        <p:tgtEl>
                                          <p:spTgt spid="5391378">
                                            <p:txEl>
                                              <p:pRg st="0" end="0"/>
                                            </p:txEl>
                                          </p:spTgt>
                                        </p:tgtEl>
                                      </p:cBhvr>
                                      <p:to x="100000" y="100000"/>
                                    </p:animScale>
                                    <p:animScale>
                                      <p:cBhvr>
                                        <p:cTn id="66" dur="26">
                                          <p:stCondLst>
                                            <p:cond delay="1312"/>
                                          </p:stCondLst>
                                        </p:cTn>
                                        <p:tgtEl>
                                          <p:spTgt spid="5391378">
                                            <p:txEl>
                                              <p:pRg st="0" end="0"/>
                                            </p:txEl>
                                          </p:spTgt>
                                        </p:tgtEl>
                                      </p:cBhvr>
                                      <p:to x="100000" y="80000"/>
                                    </p:animScale>
                                    <p:animScale>
                                      <p:cBhvr>
                                        <p:cTn id="67" dur="166" decel="50000">
                                          <p:stCondLst>
                                            <p:cond delay="1338"/>
                                          </p:stCondLst>
                                        </p:cTn>
                                        <p:tgtEl>
                                          <p:spTgt spid="5391378">
                                            <p:txEl>
                                              <p:pRg st="0" end="0"/>
                                            </p:txEl>
                                          </p:spTgt>
                                        </p:tgtEl>
                                      </p:cBhvr>
                                      <p:to x="100000" y="100000"/>
                                    </p:animScale>
                                    <p:animScale>
                                      <p:cBhvr>
                                        <p:cTn id="68" dur="26">
                                          <p:stCondLst>
                                            <p:cond delay="1642"/>
                                          </p:stCondLst>
                                        </p:cTn>
                                        <p:tgtEl>
                                          <p:spTgt spid="5391378">
                                            <p:txEl>
                                              <p:pRg st="0" end="0"/>
                                            </p:txEl>
                                          </p:spTgt>
                                        </p:tgtEl>
                                      </p:cBhvr>
                                      <p:to x="100000" y="90000"/>
                                    </p:animScale>
                                    <p:animScale>
                                      <p:cBhvr>
                                        <p:cTn id="69" dur="166" decel="50000">
                                          <p:stCondLst>
                                            <p:cond delay="1668"/>
                                          </p:stCondLst>
                                        </p:cTn>
                                        <p:tgtEl>
                                          <p:spTgt spid="5391378">
                                            <p:txEl>
                                              <p:pRg st="0" end="0"/>
                                            </p:txEl>
                                          </p:spTgt>
                                        </p:tgtEl>
                                      </p:cBhvr>
                                      <p:to x="100000" y="100000"/>
                                    </p:animScale>
                                    <p:animScale>
                                      <p:cBhvr>
                                        <p:cTn id="70" dur="26">
                                          <p:stCondLst>
                                            <p:cond delay="1808"/>
                                          </p:stCondLst>
                                        </p:cTn>
                                        <p:tgtEl>
                                          <p:spTgt spid="5391378">
                                            <p:txEl>
                                              <p:pRg st="0" end="0"/>
                                            </p:txEl>
                                          </p:spTgt>
                                        </p:tgtEl>
                                      </p:cBhvr>
                                      <p:to x="100000" y="95000"/>
                                    </p:animScale>
                                    <p:animScale>
                                      <p:cBhvr>
                                        <p:cTn id="71" dur="166" decel="50000">
                                          <p:stCondLst>
                                            <p:cond delay="1834"/>
                                          </p:stCondLst>
                                        </p:cTn>
                                        <p:tgtEl>
                                          <p:spTgt spid="5391378">
                                            <p:txEl>
                                              <p:pRg st="0" end="0"/>
                                            </p:txEl>
                                          </p:spTgt>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7" name="coin.wav"/>
                                        </p:tgtEl>
                                      </p:cMediaNode>
                                    </p:audio>
                                  </p:subTnLst>
                                </p:cTn>
                              </p:par>
                              <p:par>
                                <p:cTn id="72" presetID="20" presetClass="entr" presetSubtype="0" fill="hold" grpId="0" nodeType="withEffect">
                                  <p:stCondLst>
                                    <p:cond delay="0"/>
                                  </p:stCondLst>
                                  <p:childTnLst>
                                    <p:set>
                                      <p:cBhvr>
                                        <p:cTn id="73" dur="1" fill="hold">
                                          <p:stCondLst>
                                            <p:cond delay="0"/>
                                          </p:stCondLst>
                                        </p:cTn>
                                        <p:tgtEl>
                                          <p:spTgt spid="5391373"/>
                                        </p:tgtEl>
                                        <p:attrNameLst>
                                          <p:attrName>style.visibility</p:attrName>
                                        </p:attrNameLst>
                                      </p:cBhvr>
                                      <p:to>
                                        <p:strVal val="visible"/>
                                      </p:to>
                                    </p:set>
                                    <p:animEffect transition="in" filter="wedge">
                                      <p:cBhvr>
                                        <p:cTn id="74" dur="2000"/>
                                        <p:tgtEl>
                                          <p:spTgt spid="5391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1362" grpId="0" animBg="1"/>
      <p:bldP spid="5391363" grpId="0" animBg="1" autoUpdateAnimBg="0"/>
      <p:bldP spid="5391364" grpId="0" animBg="1" autoUpdateAnimBg="0"/>
      <p:bldP spid="5391365" grpId="0" animBg="1" autoUpdateAnimBg="0"/>
      <p:bldP spid="5391367" grpId="0" autoUpdateAnimBg="0"/>
      <p:bldP spid="5391369" grpId="0" animBg="1"/>
      <p:bldP spid="5391370" grpId="0" autoUpdateAnimBg="0"/>
      <p:bldP spid="5391372" grpId="0" animBg="1" autoUpdateAnimBg="0"/>
      <p:bldP spid="5391373" grpId="0" animBg="1"/>
      <p:bldP spid="539137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5730" name="Oval 2"/>
          <p:cNvSpPr>
            <a:spLocks noChangeArrowheads="1"/>
          </p:cNvSpPr>
          <p:nvPr/>
        </p:nvSpPr>
        <p:spPr bwMode="blackWhite">
          <a:xfrm>
            <a:off x="-1901825" y="4038600"/>
            <a:ext cx="6257925" cy="30114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107763" dir="13500000" sx="75000" sy="75000" algn="tl" rotWithShape="0">
                    <a:srgbClr val="808080"/>
                  </a:outerShdw>
                </a:effectLst>
              </a14:hiddenEffects>
            </a:ext>
          </a:extLst>
        </p:spPr>
        <p:txBody>
          <a:bodyPr anchor="ctr">
            <a:spAutoFit/>
          </a:bodyPr>
          <a:lstStyle/>
          <a:p>
            <a:endParaRPr lang="ja-JP" altLang="en-US"/>
          </a:p>
        </p:txBody>
      </p:sp>
      <p:sp>
        <p:nvSpPr>
          <p:cNvPr id="5065732" name="Rectangle 4"/>
          <p:cNvSpPr>
            <a:spLocks noChangeArrowheads="1"/>
          </p:cNvSpPr>
          <p:nvPr/>
        </p:nvSpPr>
        <p:spPr bwMode="blackWhite">
          <a:xfrm>
            <a:off x="1752600" y="3500438"/>
            <a:ext cx="4906963" cy="2667000"/>
          </a:xfrm>
          <a:prstGeom prst="rect">
            <a:avLst/>
          </a:prstGeom>
          <a:solidFill>
            <a:schemeClr val="bg1"/>
          </a:solidFill>
          <a:ln w="9525">
            <a:solidFill>
              <a:schemeClr val="tx1"/>
            </a:solidFill>
            <a:miter lim="800000"/>
            <a:headEnd/>
            <a:tailEnd/>
          </a:ln>
          <a:effectLst>
            <a:outerShdw dist="107763" dir="13500000" sx="75000" sy="75000" algn="tl" rotWithShape="0">
              <a:srgbClr val="808080"/>
            </a:outerShdw>
          </a:effectLst>
        </p:spPr>
        <p:txBody>
          <a:bodyPr wrap="none" anchor="ctr"/>
          <a:lstStyle/>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農業社会</a:t>
            </a:r>
          </a:p>
          <a:p>
            <a:pPr algn="l">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「農業技術」</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農耕具</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灌漑</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天文学</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文学</a:t>
            </a:r>
          </a:p>
        </p:txBody>
      </p:sp>
      <p:sp>
        <p:nvSpPr>
          <p:cNvPr id="5065733" name="Rectangle 5"/>
          <p:cNvSpPr>
            <a:spLocks noChangeArrowheads="1"/>
          </p:cNvSpPr>
          <p:nvPr/>
        </p:nvSpPr>
        <p:spPr bwMode="blackWhite">
          <a:xfrm>
            <a:off x="3708400" y="2276475"/>
            <a:ext cx="2951163" cy="3048000"/>
          </a:xfrm>
          <a:prstGeom prst="rect">
            <a:avLst/>
          </a:prstGeom>
          <a:solidFill>
            <a:schemeClr val="bg1"/>
          </a:solidFill>
          <a:ln w="9525">
            <a:solidFill>
              <a:schemeClr val="tx1"/>
            </a:solidFill>
            <a:miter lim="800000"/>
            <a:headEnd/>
            <a:tailEnd/>
          </a:ln>
          <a:effectLst>
            <a:outerShdw dist="107763" dir="13500000" sx="75000" sy="75000" algn="tl" rotWithShape="0">
              <a:srgbClr val="808080"/>
            </a:outerShdw>
          </a:effectLst>
        </p:spPr>
        <p:txBody>
          <a:bodyPr wrap="none"/>
          <a:lstStyle/>
          <a:p>
            <a:pPr algn="l">
              <a:spcBef>
                <a:spcPct val="0"/>
              </a:spcBef>
            </a:pPr>
            <a:endParaRPr lang="en-US" altLang="ja-JP"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工業社会</a:t>
            </a:r>
          </a:p>
          <a:p>
            <a:pPr algn="l">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a:latin typeface="HGS創英角ﾎﾟｯﾌﾟ体" panose="040B0A00000000000000" pitchFamily="50" charset="-128"/>
                <a:ea typeface="HGS創英角ﾎﾟｯﾌﾟ体" panose="040B0A00000000000000" pitchFamily="50" charset="-128"/>
              </a:rPr>
              <a:t>「動力技術」</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産業機械</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自然科学</a:t>
            </a:r>
          </a:p>
          <a:p>
            <a:pPr algn="l">
              <a:spcBef>
                <a:spcPct val="0"/>
              </a:spcBef>
            </a:pPr>
            <a:r>
              <a:rPr lang="ja-JP" altLang="en-US" sz="2000">
                <a:latin typeface="HGS創英角ﾎﾟｯﾌﾟ体" panose="040B0A00000000000000" pitchFamily="50" charset="-128"/>
                <a:ea typeface="HGS創英角ﾎﾟｯﾌﾟ体" panose="040B0A00000000000000" pitchFamily="50" charset="-128"/>
              </a:rPr>
              <a:t>　印刷技術</a:t>
            </a:r>
            <a:endParaRPr lang="ja-JP" altLang="en-US" sz="2400">
              <a:latin typeface="HGS創英角ﾎﾟｯﾌﾟ体" panose="040B0A00000000000000" pitchFamily="50" charset="-128"/>
              <a:ea typeface="HGS創英角ﾎﾟｯﾌﾟ体" panose="040B0A00000000000000" pitchFamily="50" charset="-128"/>
            </a:endParaRPr>
          </a:p>
          <a:p>
            <a:pPr algn="l">
              <a:spcBef>
                <a:spcPct val="0"/>
              </a:spcBef>
            </a:pP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5065735" name="Rectangle 7"/>
          <p:cNvSpPr>
            <a:spLocks noChangeArrowheads="1"/>
          </p:cNvSpPr>
          <p:nvPr/>
        </p:nvSpPr>
        <p:spPr bwMode="auto">
          <a:xfrm>
            <a:off x="-304800" y="4343400"/>
            <a:ext cx="2012950" cy="2406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spcBef>
                <a:spcPct val="0"/>
              </a:spcBef>
            </a:pPr>
            <a:r>
              <a:rPr lang="ja-JP" altLang="en-US" sz="2400">
                <a:latin typeface="HGS創英角ﾎﾟｯﾌﾟ体" panose="040B0A00000000000000" pitchFamily="50" charset="-128"/>
                <a:ea typeface="HGS創英角ﾎﾟｯﾌﾟ体" panose="040B0A00000000000000" pitchFamily="50" charset="-128"/>
              </a:rPr>
              <a:t>狩猟社会</a:t>
            </a:r>
          </a:p>
          <a:p>
            <a:pPr algn="r">
              <a:spcBef>
                <a:spcPct val="0"/>
              </a:spcBef>
            </a:pPr>
            <a:endParaRPr lang="ja-JP" altLang="en-US" sz="2400">
              <a:latin typeface="HGS創英角ﾎﾟｯﾌﾟ体" panose="040B0A00000000000000" pitchFamily="50" charset="-128"/>
              <a:ea typeface="HGS創英角ﾎﾟｯﾌﾟ体" panose="040B0A00000000000000" pitchFamily="50" charset="-128"/>
            </a:endParaRPr>
          </a:p>
          <a:p>
            <a:pPr algn="r">
              <a:spcBef>
                <a:spcPct val="0"/>
              </a:spcBef>
            </a:pPr>
            <a:r>
              <a:rPr lang="ja-JP" altLang="en-US" sz="2400">
                <a:latin typeface="HGS創英角ﾎﾟｯﾌﾟ体" panose="040B0A00000000000000" pitchFamily="50" charset="-128"/>
                <a:ea typeface="HGS創英角ﾎﾟｯﾌﾟ体" panose="040B0A00000000000000" pitchFamily="50" charset="-128"/>
              </a:rPr>
              <a:t>「狩猟技術」</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石斧</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弓矢</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発火術</a:t>
            </a:r>
          </a:p>
          <a:p>
            <a:pPr algn="r">
              <a:spcBef>
                <a:spcPct val="0"/>
              </a:spcBef>
            </a:pPr>
            <a:r>
              <a:rPr lang="ja-JP" altLang="en-US" sz="2000">
                <a:latin typeface="HGS創英角ﾎﾟｯﾌﾟ体" panose="040B0A00000000000000" pitchFamily="50" charset="-128"/>
                <a:ea typeface="HGS創英角ﾎﾟｯﾌﾟ体" panose="040B0A00000000000000" pitchFamily="50" charset="-128"/>
              </a:rPr>
              <a:t>　言語</a:t>
            </a:r>
          </a:p>
        </p:txBody>
      </p:sp>
      <p:sp>
        <p:nvSpPr>
          <p:cNvPr id="5065736" name="Rectangle 8"/>
          <p:cNvSpPr>
            <a:spLocks noGrp="1" noChangeArrowheads="1"/>
          </p:cNvSpPr>
          <p:nvPr>
            <p:ph type="title"/>
          </p:nvPr>
        </p:nvSpPr>
        <p:spPr>
          <a:xfrm>
            <a:off x="34925" y="44450"/>
            <a:ext cx="9109075" cy="782638"/>
          </a:xfrm>
        </p:spPr>
        <p:txBody>
          <a:bodyPr/>
          <a:lstStyle/>
          <a:p>
            <a:pPr algn="ctr"/>
            <a:r>
              <a:rPr lang="ja-JP" altLang="en-US">
                <a:solidFill>
                  <a:schemeClr val="tx1"/>
                </a:solidFill>
                <a:effectLst/>
                <a:latin typeface="HGS創英角ﾎﾟｯﾌﾟ体" panose="040B0A00000000000000" pitchFamily="50" charset="-128"/>
                <a:ea typeface="HGS創英角ﾎﾟｯﾌﾟ体" panose="040B0A00000000000000" pitchFamily="50" charset="-128"/>
              </a:rPr>
              <a:t>インターネット社会というもの</a:t>
            </a:r>
          </a:p>
        </p:txBody>
      </p:sp>
      <p:sp>
        <p:nvSpPr>
          <p:cNvPr id="5065737" name="Oval 9"/>
          <p:cNvSpPr>
            <a:spLocks noChangeArrowheads="1"/>
          </p:cNvSpPr>
          <p:nvPr/>
        </p:nvSpPr>
        <p:spPr bwMode="blackWhite">
          <a:xfrm>
            <a:off x="5913438" y="549275"/>
            <a:ext cx="4419600" cy="6500813"/>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sp>
        <p:nvSpPr>
          <p:cNvPr id="5065738" name="Text Box 10"/>
          <p:cNvSpPr txBox="1">
            <a:spLocks noChangeArrowheads="1"/>
          </p:cNvSpPr>
          <p:nvPr/>
        </p:nvSpPr>
        <p:spPr bwMode="auto">
          <a:xfrm>
            <a:off x="6659563" y="1373713"/>
            <a:ext cx="3505200" cy="360098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ja-JP" altLang="en-US" sz="2000" dirty="0" smtClean="0">
                <a:solidFill>
                  <a:schemeClr val="hlink"/>
                </a:solidFill>
                <a:latin typeface="HGS創英角ﾎﾟｯﾌﾟ体" panose="040B0A00000000000000" pitchFamily="50" charset="-128"/>
                <a:ea typeface="HGS創英角ﾎﾟｯﾌﾟ体" panose="040B0A00000000000000" pitchFamily="50" charset="-128"/>
              </a:rPr>
              <a:t>インターネット社会</a:t>
            </a: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400" dirty="0">
                <a:latin typeface="HGS創英角ﾎﾟｯﾌﾟ体" panose="040B0A00000000000000" pitchFamily="50" charset="-128"/>
                <a:ea typeface="HGS創英角ﾎﾟｯﾌﾟ体" panose="040B0A00000000000000" pitchFamily="50" charset="-128"/>
              </a:rPr>
              <a:t>「情報技術」</a:t>
            </a:r>
          </a:p>
          <a:p>
            <a:pPr algn="l">
              <a:spcBef>
                <a:spcPct val="0"/>
              </a:spcBef>
            </a:pPr>
            <a:r>
              <a:rPr lang="ja-JP" altLang="en-US" sz="2400" dirty="0">
                <a:latin typeface="HGS創英角ﾎﾟｯﾌﾟ体" panose="040B0A00000000000000" pitchFamily="50" charset="-128"/>
                <a:ea typeface="HGS創英角ﾎﾟｯﾌﾟ体" panose="040B0A00000000000000" pitchFamily="50" charset="-128"/>
              </a:rPr>
              <a:t>　</a:t>
            </a:r>
            <a:r>
              <a:rPr lang="ja-JP" altLang="en-US" sz="2400" dirty="0" smtClean="0">
                <a:latin typeface="HGS創英角ﾎﾟｯﾌﾟ体" panose="040B0A00000000000000" pitchFamily="50" charset="-128"/>
                <a:ea typeface="HGS創英角ﾎﾟｯﾌﾟ体" panose="040B0A00000000000000" pitchFamily="50" charset="-128"/>
              </a:rPr>
              <a:t>・</a:t>
            </a:r>
            <a:r>
              <a:rPr lang="ja-JP" altLang="en-US" sz="2000" dirty="0" smtClean="0">
                <a:latin typeface="HGS創英角ﾎﾟｯﾌﾟ体" panose="040B0A00000000000000" pitchFamily="50" charset="-128"/>
                <a:ea typeface="HGS創英角ﾎﾟｯﾌﾟ体" panose="040B0A00000000000000" pitchFamily="50" charset="-128"/>
              </a:rPr>
              <a:t>クラウド</a:t>
            </a:r>
            <a:r>
              <a:rPr lang="en-US" altLang="ja-JP" sz="2000" dirty="0" smtClean="0">
                <a:latin typeface="HGS創英角ﾎﾟｯﾌﾟ体" panose="040B0A00000000000000" pitchFamily="50" charset="-128"/>
                <a:ea typeface="HGS創英角ﾎﾟｯﾌﾟ体" panose="040B0A00000000000000" pitchFamily="50" charset="-128"/>
              </a:rPr>
              <a:t/>
            </a:r>
            <a:br>
              <a:rPr lang="en-US" altLang="ja-JP" sz="2000" dirty="0" smtClean="0">
                <a:latin typeface="HGS創英角ﾎﾟｯﾌﾟ体" panose="040B0A00000000000000" pitchFamily="50" charset="-128"/>
                <a:ea typeface="HGS創英角ﾎﾟｯﾌﾟ体" panose="040B0A00000000000000" pitchFamily="50" charset="-128"/>
              </a:rPr>
            </a:br>
            <a:r>
              <a:rPr lang="ja-JP" altLang="en-US" sz="2400" dirty="0" smtClean="0">
                <a:latin typeface="HGS創英角ﾎﾟｯﾌﾟ体" panose="040B0A00000000000000" pitchFamily="50" charset="-128"/>
                <a:ea typeface="HGS創英角ﾎﾟｯﾌﾟ体" panose="040B0A00000000000000" pitchFamily="50" charset="-128"/>
              </a:rPr>
              <a:t>　・</a:t>
            </a:r>
            <a:r>
              <a:rPr lang="ja-JP" altLang="en-US" sz="2000" dirty="0" smtClean="0">
                <a:latin typeface="HGS創英角ﾎﾟｯﾌﾟ体" panose="040B0A00000000000000" pitchFamily="50" charset="-128"/>
                <a:ea typeface="HGS創英角ﾎﾟｯﾌﾟ体" panose="040B0A00000000000000" pitchFamily="50" charset="-128"/>
              </a:rPr>
              <a:t>コンピュータ</a:t>
            </a:r>
            <a:endParaRPr lang="ja-JP" altLang="en-US" sz="2000" dirty="0">
              <a:latin typeface="HGS創英角ﾎﾟｯﾌﾟ体" panose="040B0A00000000000000" pitchFamily="50" charset="-128"/>
              <a:ea typeface="HGS創英角ﾎﾟｯﾌﾟ体" panose="040B0A00000000000000" pitchFamily="50" charset="-128"/>
            </a:endParaRP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・通信</a:t>
            </a: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・ソフトウェア</a:t>
            </a:r>
          </a:p>
          <a:p>
            <a:pPr algn="l">
              <a:spcBef>
                <a:spcPct val="0"/>
              </a:spcBef>
            </a:pPr>
            <a:r>
              <a:rPr lang="ja-JP" altLang="en-US" sz="2000" dirty="0">
                <a:latin typeface="HGS創英角ﾎﾟｯﾌﾟ体" panose="040B0A00000000000000" pitchFamily="50" charset="-128"/>
                <a:ea typeface="HGS創英角ﾎﾟｯﾌﾟ体" panose="040B0A00000000000000" pitchFamily="50" charset="-128"/>
              </a:rPr>
              <a:t>　 ・データベース</a:t>
            </a:r>
          </a:p>
          <a:p>
            <a:pPr algn="l"/>
            <a:endParaRPr lang="en-US" altLang="ja-JP" sz="2400" dirty="0">
              <a:latin typeface="HGS創英角ﾎﾟｯﾌﾟ体" panose="040B0A00000000000000" pitchFamily="50" charset="-128"/>
              <a:ea typeface="HGS創英角ﾎﾟｯﾌﾟ体" panose="040B0A00000000000000" pitchFamily="50" charset="-128"/>
            </a:endParaRPr>
          </a:p>
        </p:txBody>
      </p:sp>
      <p:pic>
        <p:nvPicPr>
          <p:cNvPr id="5065739" name="Picture 11" descr="momoC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gray">
          <a:xfrm>
            <a:off x="7092950" y="4643438"/>
            <a:ext cx="1752600" cy="2241550"/>
          </a:xfrm>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5734" name="Text Box 6"/>
          <p:cNvSpPr txBox="1">
            <a:spLocks noChangeArrowheads="1"/>
          </p:cNvSpPr>
          <p:nvPr/>
        </p:nvSpPr>
        <p:spPr bwMode="blackWhite">
          <a:xfrm>
            <a:off x="468313" y="-242888"/>
            <a:ext cx="6408737" cy="41275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a:latin typeface="HGS創英角ﾎﾟｯﾌﾟ体" panose="040B0A00000000000000" pitchFamily="50" charset="-128"/>
                <a:ea typeface="HGS創英角ﾎﾟｯﾌﾟ体" panose="040B0A00000000000000" pitchFamily="50" charset="-128"/>
              </a:rPr>
              <a:t>情報の持つ価値のウエイトが大きくなる時代</a:t>
            </a:r>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5065734">
                                            <p:txEl>
                                              <p:pRg st="0" end="0"/>
                                            </p:txEl>
                                          </p:spTgt>
                                        </p:tgtEl>
                                        <p:attrNameLst>
                                          <p:attrName>style.color</p:attrName>
                                        </p:attrNameLst>
                                      </p:cBhvr>
                                      <p:to>
                                        <a:schemeClr val="accent2"/>
                                      </p:to>
                                    </p:animClr>
                                    <p:animClr clrSpc="rgb" dir="cw">
                                      <p:cBhvr>
                                        <p:cTn id="7" dur="500" fill="hold"/>
                                        <p:tgtEl>
                                          <p:spTgt spid="5065734">
                                            <p:txEl>
                                              <p:pRg st="0" end="0"/>
                                            </p:txEl>
                                          </p:spTgt>
                                        </p:tgtEl>
                                        <p:attrNameLst>
                                          <p:attrName>fillcolor</p:attrName>
                                        </p:attrNameLst>
                                      </p:cBhvr>
                                      <p:to>
                                        <a:schemeClr val="accent2"/>
                                      </p:to>
                                    </p:animClr>
                                    <p:set>
                                      <p:cBhvr>
                                        <p:cTn id="8" dur="500" fill="hold"/>
                                        <p:tgtEl>
                                          <p:spTgt spid="5065734">
                                            <p:txEl>
                                              <p:pRg st="0" end="0"/>
                                            </p:txEl>
                                          </p:spTgt>
                                        </p:tgtEl>
                                        <p:attrNameLst>
                                          <p:attrName>fill.type</p:attrName>
                                        </p:attrNameLst>
                                      </p:cBhvr>
                                      <p:to>
                                        <p:strVal val="solid"/>
                                      </p:to>
                                    </p:set>
                                    <p:anim to="1.5" calcmode="lin" valueType="num">
                                      <p:cBhvr override="childStyle">
                                        <p:cTn id="9" dur="500" fill="hold"/>
                                        <p:tgtEl>
                                          <p:spTgt spid="5065734">
                                            <p:txEl>
                                              <p:pRg st="0" end="0"/>
                                            </p:txEl>
                                          </p:spTgt>
                                        </p:tgtEl>
                                        <p:attrNameLst>
                                          <p:attrName>style.fontSize</p:attrName>
                                        </p:attrNameLst>
                                      </p:cBhvr>
                                    </p:anim>
                                  </p:childTnLst>
                                </p:cTn>
                              </p:par>
                              <p:par>
                                <p:cTn id="10" presetID="9" presetClass="emph" presetSubtype="0" grpId="0" nodeType="withEffect">
                                  <p:stCondLst>
                                    <p:cond delay="0"/>
                                  </p:stCondLst>
                                  <p:childTnLst>
                                    <p:set>
                                      <p:cBhvr rctx="PPT">
                                        <p:cTn id="11" dur="indefinite"/>
                                        <p:tgtEl>
                                          <p:spTgt spid="5065732"/>
                                        </p:tgtEl>
                                        <p:attrNameLst>
                                          <p:attrName>style.opacity</p:attrName>
                                        </p:attrNameLst>
                                      </p:cBhvr>
                                      <p:to>
                                        <p:strVal val="0.5"/>
                                      </p:to>
                                    </p:set>
                                    <p:animEffect filter="image" prLst="opacity: 0.5">
                                      <p:cBhvr rctx="IE">
                                        <p:cTn id="12" dur="indefinite"/>
                                        <p:tgtEl>
                                          <p:spTgt spid="5065732"/>
                                        </p:tgtEl>
                                      </p:cBhvr>
                                    </p:animEffect>
                                  </p:childTnLst>
                                </p:cTn>
                              </p:par>
                              <p:par>
                                <p:cTn id="13" presetID="9" presetClass="emph" presetSubtype="0" grpId="0" nodeType="withEffect">
                                  <p:stCondLst>
                                    <p:cond delay="0"/>
                                  </p:stCondLst>
                                  <p:childTnLst>
                                    <p:set>
                                      <p:cBhvr rctx="PPT">
                                        <p:cTn id="14" dur="indefinite"/>
                                        <p:tgtEl>
                                          <p:spTgt spid="5065733"/>
                                        </p:tgtEl>
                                        <p:attrNameLst>
                                          <p:attrName>style.opacity</p:attrName>
                                        </p:attrNameLst>
                                      </p:cBhvr>
                                      <p:to>
                                        <p:strVal val="0.5"/>
                                      </p:to>
                                    </p:set>
                                    <p:animEffect filter="image" prLst="opacity: 0.5">
                                      <p:cBhvr rctx="IE">
                                        <p:cTn id="15" dur="indefinite"/>
                                        <p:tgtEl>
                                          <p:spTgt spid="5065733"/>
                                        </p:tgtEl>
                                      </p:cBhvr>
                                    </p:animEffect>
                                  </p:childTnLst>
                                </p:cTn>
                              </p:par>
                              <p:par>
                                <p:cTn id="16" presetID="9" presetClass="emph" presetSubtype="0" grpId="0" nodeType="withEffect">
                                  <p:stCondLst>
                                    <p:cond delay="0"/>
                                  </p:stCondLst>
                                  <p:childTnLst>
                                    <p:set>
                                      <p:cBhvr rctx="PPT">
                                        <p:cTn id="17" dur="indefinite"/>
                                        <p:tgtEl>
                                          <p:spTgt spid="5065735"/>
                                        </p:tgtEl>
                                        <p:attrNameLst>
                                          <p:attrName>style.opacity</p:attrName>
                                        </p:attrNameLst>
                                      </p:cBhvr>
                                      <p:to>
                                        <p:strVal val="0.5"/>
                                      </p:to>
                                    </p:set>
                                    <p:animEffect filter="image" prLst="opacity: 0.5">
                                      <p:cBhvr rctx="IE">
                                        <p:cTn id="18" dur="indefinite"/>
                                        <p:tgtEl>
                                          <p:spTgt spid="5065735"/>
                                        </p:tgtEl>
                                      </p:cBhvr>
                                    </p:animEffect>
                                  </p:childTnLst>
                                </p:cTn>
                              </p:par>
                              <p:par>
                                <p:cTn id="19" presetID="9" presetClass="emph" presetSubtype="0" grpId="0" nodeType="withEffect">
                                  <p:stCondLst>
                                    <p:cond delay="0"/>
                                  </p:stCondLst>
                                  <p:childTnLst>
                                    <p:set>
                                      <p:cBhvr rctx="PPT">
                                        <p:cTn id="20" dur="indefinite"/>
                                        <p:tgtEl>
                                          <p:spTgt spid="5065738"/>
                                        </p:tgtEl>
                                        <p:attrNameLst>
                                          <p:attrName>style.opacity</p:attrName>
                                        </p:attrNameLst>
                                      </p:cBhvr>
                                      <p:to>
                                        <p:strVal val="0.5"/>
                                      </p:to>
                                    </p:set>
                                    <p:animEffect filter="image" prLst="opacity: 0.5">
                                      <p:cBhvr rctx="IE">
                                        <p:cTn id="21" dur="indefinite"/>
                                        <p:tgtEl>
                                          <p:spTgt spid="5065738"/>
                                        </p:tgtEl>
                                      </p:cBhvr>
                                    </p:animEffect>
                                  </p:childTnLst>
                                </p:cTn>
                              </p:par>
                              <p:par>
                                <p:cTn id="22" presetID="6" presetClass="emph" presetSubtype="0" fill="hold" grpId="1" nodeType="withEffect">
                                  <p:stCondLst>
                                    <p:cond delay="0"/>
                                  </p:stCondLst>
                                  <p:iterate type="lt">
                                    <p:tmPct val="0"/>
                                  </p:iterate>
                                  <p:childTnLst>
                                    <p:animScale>
                                      <p:cBhvr>
                                        <p:cTn id="23" dur="2000" fill="hold"/>
                                        <p:tgtEl>
                                          <p:spTgt spid="506573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5732" grpId="0" animBg="1"/>
      <p:bldP spid="5065733" grpId="0" animBg="1"/>
      <p:bldP spid="5065735" grpId="0"/>
      <p:bldP spid="5065738" grpId="0"/>
      <p:bldP spid="5065734" grpId="0" build="allAtOnce"/>
      <p:bldP spid="5065734"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982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069827" name="Rectangle 3"/>
          <p:cNvSpPr>
            <a:spLocks noGrp="1" noChangeArrowheads="1"/>
          </p:cNvSpPr>
          <p:nvPr>
            <p:ph type="title"/>
          </p:nvPr>
        </p:nvSpPr>
        <p:spPr>
          <a:xfrm>
            <a:off x="34925" y="44450"/>
            <a:ext cx="9109075" cy="455613"/>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情報が価値を持つとは</a:t>
            </a:r>
          </a:p>
        </p:txBody>
      </p:sp>
      <p:pic>
        <p:nvPicPr>
          <p:cNvPr id="5069828"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0288" y="4608513"/>
            <a:ext cx="1668462" cy="2133600"/>
          </a:xfrm>
          <a:prstGeom prst="rect">
            <a:avLst/>
          </a:prstGeom>
          <a:noFill/>
          <a:extLst>
            <a:ext uri="{909E8E84-426E-40DD-AFC4-6F175D3DCCD1}">
              <a14:hiddenFill xmlns:a14="http://schemas.microsoft.com/office/drawing/2010/main">
                <a:solidFill>
                  <a:srgbClr val="FFFFFF"/>
                </a:solidFill>
              </a14:hiddenFill>
            </a:ext>
          </a:extLst>
        </p:spPr>
      </p:pic>
      <p:sp>
        <p:nvSpPr>
          <p:cNvPr id="5069829" name="Rectangle 5"/>
          <p:cNvSpPr>
            <a:spLocks noChangeArrowheads="1"/>
          </p:cNvSpPr>
          <p:nvPr/>
        </p:nvSpPr>
        <p:spPr bwMode="auto">
          <a:xfrm>
            <a:off x="76200" y="908050"/>
            <a:ext cx="8972550" cy="998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6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情報はただ流れている</a:t>
            </a:r>
          </a:p>
        </p:txBody>
      </p:sp>
      <p:sp>
        <p:nvSpPr>
          <p:cNvPr id="5069830" name="Rectangle 6"/>
          <p:cNvSpPr>
            <a:spLocks noChangeArrowheads="1"/>
          </p:cNvSpPr>
          <p:nvPr/>
        </p:nvSpPr>
        <p:spPr bwMode="auto">
          <a:xfrm>
            <a:off x="436563" y="2276475"/>
            <a:ext cx="8312150" cy="3817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6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問題は、それが</a:t>
            </a:r>
          </a:p>
          <a:p>
            <a:pPr>
              <a:lnSpc>
                <a:spcPct val="90000"/>
              </a:lnSpc>
            </a:pPr>
            <a:r>
              <a:rPr lang="ja-JP" altLang="en-US" sz="6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見えるか、見えないか、</a:t>
            </a:r>
          </a:p>
          <a:p>
            <a:pPr>
              <a:lnSpc>
                <a:spcPct val="90000"/>
              </a:lnSpc>
            </a:pPr>
            <a:r>
              <a:rPr lang="ja-JP" altLang="en-US" sz="6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である</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069828"/>
                                        </p:tgtEl>
                                        <p:attrNameLst>
                                          <p:attrName>style.visibility</p:attrName>
                                        </p:attrNameLst>
                                      </p:cBhvr>
                                      <p:to>
                                        <p:strVal val="visible"/>
                                      </p:to>
                                    </p:set>
                                    <p:animEffect transition="in" filter="wipe(down)">
                                      <p:cBhvr>
                                        <p:cTn id="7" dur="580">
                                          <p:stCondLst>
                                            <p:cond delay="0"/>
                                          </p:stCondLst>
                                        </p:cTn>
                                        <p:tgtEl>
                                          <p:spTgt spid="5069828"/>
                                        </p:tgtEl>
                                      </p:cBhvr>
                                    </p:animEffect>
                                    <p:anim calcmode="lin" valueType="num">
                                      <p:cBhvr>
                                        <p:cTn id="8" dur="1822" tmFilter="0,0; 0.14,0.36; 0.43,0.73; 0.71,0.91; 1.0,1.0">
                                          <p:stCondLst>
                                            <p:cond delay="0"/>
                                          </p:stCondLst>
                                        </p:cTn>
                                        <p:tgtEl>
                                          <p:spTgt spid="50698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698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698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698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69828"/>
                                        </p:tgtEl>
                                        <p:attrNameLst>
                                          <p:attrName>ppt_y</p:attrName>
                                        </p:attrNameLst>
                                      </p:cBhvr>
                                      <p:tavLst>
                                        <p:tav tm="0" fmla="#ppt_y-sin(pi*$)/81">
                                          <p:val>
                                            <p:fltVal val="0"/>
                                          </p:val>
                                        </p:tav>
                                        <p:tav tm="100000">
                                          <p:val>
                                            <p:fltVal val="1"/>
                                          </p:val>
                                        </p:tav>
                                      </p:tavLst>
                                    </p:anim>
                                    <p:animScale>
                                      <p:cBhvr>
                                        <p:cTn id="13" dur="26">
                                          <p:stCondLst>
                                            <p:cond delay="650"/>
                                          </p:stCondLst>
                                        </p:cTn>
                                        <p:tgtEl>
                                          <p:spTgt spid="5069828"/>
                                        </p:tgtEl>
                                      </p:cBhvr>
                                      <p:to x="100000" y="60000"/>
                                    </p:animScale>
                                    <p:animScale>
                                      <p:cBhvr>
                                        <p:cTn id="14" dur="166" decel="50000">
                                          <p:stCondLst>
                                            <p:cond delay="676"/>
                                          </p:stCondLst>
                                        </p:cTn>
                                        <p:tgtEl>
                                          <p:spTgt spid="5069828"/>
                                        </p:tgtEl>
                                      </p:cBhvr>
                                      <p:to x="100000" y="100000"/>
                                    </p:animScale>
                                    <p:animScale>
                                      <p:cBhvr>
                                        <p:cTn id="15" dur="26">
                                          <p:stCondLst>
                                            <p:cond delay="1312"/>
                                          </p:stCondLst>
                                        </p:cTn>
                                        <p:tgtEl>
                                          <p:spTgt spid="5069828"/>
                                        </p:tgtEl>
                                      </p:cBhvr>
                                      <p:to x="100000" y="80000"/>
                                    </p:animScale>
                                    <p:animScale>
                                      <p:cBhvr>
                                        <p:cTn id="16" dur="166" decel="50000">
                                          <p:stCondLst>
                                            <p:cond delay="1338"/>
                                          </p:stCondLst>
                                        </p:cTn>
                                        <p:tgtEl>
                                          <p:spTgt spid="5069828"/>
                                        </p:tgtEl>
                                      </p:cBhvr>
                                      <p:to x="100000" y="100000"/>
                                    </p:animScale>
                                    <p:animScale>
                                      <p:cBhvr>
                                        <p:cTn id="17" dur="26">
                                          <p:stCondLst>
                                            <p:cond delay="1642"/>
                                          </p:stCondLst>
                                        </p:cTn>
                                        <p:tgtEl>
                                          <p:spTgt spid="5069828"/>
                                        </p:tgtEl>
                                      </p:cBhvr>
                                      <p:to x="100000" y="90000"/>
                                    </p:animScale>
                                    <p:animScale>
                                      <p:cBhvr>
                                        <p:cTn id="18" dur="166" decel="50000">
                                          <p:stCondLst>
                                            <p:cond delay="1668"/>
                                          </p:stCondLst>
                                        </p:cTn>
                                        <p:tgtEl>
                                          <p:spTgt spid="5069828"/>
                                        </p:tgtEl>
                                      </p:cBhvr>
                                      <p:to x="100000" y="100000"/>
                                    </p:animScale>
                                    <p:animScale>
                                      <p:cBhvr>
                                        <p:cTn id="19" dur="26">
                                          <p:stCondLst>
                                            <p:cond delay="1808"/>
                                          </p:stCondLst>
                                        </p:cTn>
                                        <p:tgtEl>
                                          <p:spTgt spid="5069828"/>
                                        </p:tgtEl>
                                      </p:cBhvr>
                                      <p:to x="100000" y="95000"/>
                                    </p:animScale>
                                    <p:animScale>
                                      <p:cBhvr>
                                        <p:cTn id="20" dur="166" decel="50000">
                                          <p:stCondLst>
                                            <p:cond delay="1834"/>
                                          </p:stCondLst>
                                        </p:cTn>
                                        <p:tgtEl>
                                          <p:spTgt spid="5069828"/>
                                        </p:tgtEl>
                                      </p:cBhvr>
                                      <p:to x="100000" y="100000"/>
                                    </p:animScale>
                                  </p:childTnLst>
                                </p:cTn>
                              </p:par>
                              <p:par>
                                <p:cTn id="21" presetID="23" presetClass="entr" presetSubtype="16" fill="hold" grpId="0" nodeType="withEffect">
                                  <p:stCondLst>
                                    <p:cond delay="0"/>
                                  </p:stCondLst>
                                  <p:childTnLst>
                                    <p:set>
                                      <p:cBhvr>
                                        <p:cTn id="22" dur="1" fill="hold">
                                          <p:stCondLst>
                                            <p:cond delay="0"/>
                                          </p:stCondLst>
                                        </p:cTn>
                                        <p:tgtEl>
                                          <p:spTgt spid="5069829"/>
                                        </p:tgtEl>
                                        <p:attrNameLst>
                                          <p:attrName>style.visibility</p:attrName>
                                        </p:attrNameLst>
                                      </p:cBhvr>
                                      <p:to>
                                        <p:strVal val="visible"/>
                                      </p:to>
                                    </p:set>
                                    <p:anim calcmode="lin" valueType="num">
                                      <p:cBhvr>
                                        <p:cTn id="23" dur="3000" fill="hold"/>
                                        <p:tgtEl>
                                          <p:spTgt spid="5069829"/>
                                        </p:tgtEl>
                                        <p:attrNameLst>
                                          <p:attrName>ppt_w</p:attrName>
                                        </p:attrNameLst>
                                      </p:cBhvr>
                                      <p:tavLst>
                                        <p:tav tm="0">
                                          <p:val>
                                            <p:fltVal val="0"/>
                                          </p:val>
                                        </p:tav>
                                        <p:tav tm="100000">
                                          <p:val>
                                            <p:strVal val="#ppt_w"/>
                                          </p:val>
                                        </p:tav>
                                      </p:tavLst>
                                    </p:anim>
                                    <p:anim calcmode="lin" valueType="num">
                                      <p:cBhvr>
                                        <p:cTn id="24" dur="3000" fill="hold"/>
                                        <p:tgtEl>
                                          <p:spTgt spid="506982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069830"/>
                                        </p:tgtEl>
                                        <p:attrNameLst>
                                          <p:attrName>style.visibility</p:attrName>
                                        </p:attrNameLst>
                                      </p:cBhvr>
                                      <p:to>
                                        <p:strVal val="visible"/>
                                      </p:to>
                                    </p:set>
                                    <p:anim calcmode="lin" valueType="num">
                                      <p:cBhvr>
                                        <p:cTn id="27" dur="3000" fill="hold"/>
                                        <p:tgtEl>
                                          <p:spTgt spid="5069830"/>
                                        </p:tgtEl>
                                        <p:attrNameLst>
                                          <p:attrName>ppt_w</p:attrName>
                                        </p:attrNameLst>
                                      </p:cBhvr>
                                      <p:tavLst>
                                        <p:tav tm="0">
                                          <p:val>
                                            <p:fltVal val="0"/>
                                          </p:val>
                                        </p:tav>
                                        <p:tav tm="100000">
                                          <p:val>
                                            <p:strVal val="#ppt_w"/>
                                          </p:val>
                                        </p:tav>
                                      </p:tavLst>
                                    </p:anim>
                                    <p:anim calcmode="lin" valueType="num">
                                      <p:cBhvr>
                                        <p:cTn id="28" dur="3000" fill="hold"/>
                                        <p:tgtEl>
                                          <p:spTgt spid="50698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829" grpId="0"/>
      <p:bldP spid="506983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1874"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071875" name="Rectangle 3"/>
          <p:cNvSpPr>
            <a:spLocks noGrp="1" noChangeArrowheads="1"/>
          </p:cNvSpPr>
          <p:nvPr>
            <p:ph type="title"/>
          </p:nvPr>
        </p:nvSpPr>
        <p:spPr>
          <a:xfrm>
            <a:off x="34925" y="309563"/>
            <a:ext cx="9185275" cy="455612"/>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情報が見える能力</a:t>
            </a:r>
          </a:p>
        </p:txBody>
      </p:sp>
      <p:pic>
        <p:nvPicPr>
          <p:cNvPr id="5071876"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35825" y="4292600"/>
            <a:ext cx="1949450" cy="2492375"/>
          </a:xfrm>
          <a:prstGeom prst="rect">
            <a:avLst/>
          </a:prstGeom>
          <a:noFill/>
          <a:extLst>
            <a:ext uri="{909E8E84-426E-40DD-AFC4-6F175D3DCCD1}">
              <a14:hiddenFill xmlns:a14="http://schemas.microsoft.com/office/drawing/2010/main">
                <a:solidFill>
                  <a:srgbClr val="FFFFFF"/>
                </a:solidFill>
              </a14:hiddenFill>
            </a:ext>
          </a:extLst>
        </p:spPr>
      </p:pic>
      <p:sp>
        <p:nvSpPr>
          <p:cNvPr id="5071877" name="Rectangle 5"/>
          <p:cNvSpPr>
            <a:spLocks noChangeArrowheads="1"/>
          </p:cNvSpPr>
          <p:nvPr/>
        </p:nvSpPr>
        <p:spPr bwMode="auto">
          <a:xfrm>
            <a:off x="1403350" y="925513"/>
            <a:ext cx="6192838"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spAutoFit/>
          </a:bodyPr>
          <a:lstStyle/>
          <a:p>
            <a:pPr>
              <a:spcBef>
                <a:spcPct val="0"/>
              </a:spcBef>
              <a:buClrTx/>
              <a:buSzTx/>
              <a:buFontTx/>
              <a:buNone/>
            </a:pPr>
            <a:r>
              <a:rPr lang="ja-JP" altLang="en-US" sz="2000">
                <a:latin typeface="HGS創英角ﾎﾟｯﾌﾟ体" panose="040B0A00000000000000" pitchFamily="50" charset="-128"/>
                <a:ea typeface="HGS創英角ﾎﾟｯﾌﾟ体" panose="040B0A00000000000000" pitchFamily="50" charset="-128"/>
              </a:rPr>
              <a:t>「バカの壁」流にいえば</a:t>
            </a:r>
          </a:p>
          <a:p>
            <a:pPr>
              <a:spcBef>
                <a:spcPct val="0"/>
              </a:spcBef>
              <a:buClrTx/>
              <a:buSzTx/>
              <a:buFontTx/>
              <a:buNone/>
            </a:pPr>
            <a:r>
              <a:rPr lang="ja-JP" altLang="en-US" sz="4400">
                <a:latin typeface="HGS創英角ﾎﾟｯﾌﾟ体" panose="040B0A00000000000000" pitchFamily="50" charset="-128"/>
                <a:ea typeface="HGS創英角ﾎﾟｯﾌﾟ体" panose="040B0A00000000000000" pitchFamily="50" charset="-128"/>
              </a:rPr>
              <a:t>「</a:t>
            </a:r>
            <a:r>
              <a:rPr lang="ja-JP" altLang="en-US" sz="3200">
                <a:latin typeface="HGS創英角ﾎﾟｯﾌﾟ体" panose="040B0A00000000000000" pitchFamily="50" charset="-128"/>
                <a:ea typeface="HGS創英角ﾎﾟｯﾌﾟ体" panose="040B0A00000000000000" pitchFamily="50" charset="-128"/>
              </a:rPr>
              <a:t>脳内の一次方程式」</a:t>
            </a:r>
          </a:p>
          <a:p>
            <a:pPr>
              <a:spcBef>
                <a:spcPct val="0"/>
              </a:spcBef>
              <a:buClrTx/>
              <a:buSzTx/>
              <a:buFontTx/>
              <a:buNone/>
            </a:pPr>
            <a:r>
              <a:rPr lang="ja-JP" altLang="en-US" sz="9600" b="1"/>
              <a:t>ｙ</a:t>
            </a:r>
            <a:r>
              <a:rPr lang="en-US" altLang="ja-JP" sz="9600" b="1"/>
              <a:t>= a</a:t>
            </a:r>
            <a:r>
              <a:rPr lang="ja-JP" altLang="en-US" sz="9600" b="1"/>
              <a:t>ｘ</a:t>
            </a:r>
            <a:r>
              <a:rPr lang="ja-JP" altLang="en-US" sz="4400">
                <a:latin typeface="HGS創英角ﾎﾟｯﾌﾟ体" panose="040B0A00000000000000" pitchFamily="50" charset="-128"/>
                <a:ea typeface="HGS創英角ﾎﾟｯﾌﾟ体" panose="040B0A00000000000000" pitchFamily="50" charset="-128"/>
              </a:rPr>
              <a:t> </a:t>
            </a:r>
          </a:p>
        </p:txBody>
      </p:sp>
      <p:sp>
        <p:nvSpPr>
          <p:cNvPr id="5071878" name="Text Box 6"/>
          <p:cNvSpPr txBox="1">
            <a:spLocks noChangeArrowheads="1"/>
          </p:cNvSpPr>
          <p:nvPr/>
        </p:nvSpPr>
        <p:spPr bwMode="auto">
          <a:xfrm>
            <a:off x="260350" y="2990850"/>
            <a:ext cx="8415338" cy="375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a:spAutoFit/>
          </a:bodyPr>
          <a:lstStyle/>
          <a:p>
            <a:endParaRPr lang="en-US" altLang="ja-JP" sz="2400" b="1">
              <a:latin typeface="HG丸ｺﾞｼｯｸM-PRO" panose="020F0600000000000000" pitchFamily="50" charset="-128"/>
              <a:ea typeface="HG丸ｺﾞｼｯｸM-PRO" panose="020F0600000000000000" pitchFamily="50" charset="-128"/>
            </a:endParaRPr>
          </a:p>
          <a:p>
            <a:r>
              <a:rPr lang="en-US" altLang="ja-JP" sz="3200">
                <a:latin typeface="HGP明朝E" panose="02020900000000000000" pitchFamily="18" charset="-128"/>
                <a:ea typeface="HGP明朝E" panose="02020900000000000000" pitchFamily="18" charset="-128"/>
              </a:rPr>
              <a:t>a</a:t>
            </a:r>
            <a:r>
              <a:rPr lang="ja-JP" altLang="en-US" sz="3200">
                <a:latin typeface="HGP明朝E" panose="02020900000000000000" pitchFamily="18" charset="-128"/>
                <a:ea typeface="HGP明朝E" panose="02020900000000000000" pitchFamily="18" charset="-128"/>
              </a:rPr>
              <a:t>という係数＝「現実の重み」</a:t>
            </a:r>
            <a:r>
              <a:rPr lang="ja-JP" altLang="en-US" sz="1600">
                <a:latin typeface="HGP明朝E" panose="02020900000000000000" pitchFamily="18" charset="-128"/>
                <a:ea typeface="HGP明朝E" panose="02020900000000000000" pitchFamily="18" charset="-128"/>
              </a:rPr>
              <a:t>（養老猛司）</a:t>
            </a:r>
          </a:p>
          <a:p>
            <a:r>
              <a:rPr lang="ja-JP" altLang="en-US" sz="3600">
                <a:latin typeface="HGP明朝E" panose="02020900000000000000" pitchFamily="18" charset="-128"/>
                <a:ea typeface="HGP明朝E" panose="02020900000000000000" pitchFamily="18" charset="-128"/>
              </a:rPr>
              <a:t>社会的知性</a:t>
            </a:r>
            <a:r>
              <a:rPr lang="en-US" altLang="ja-JP" sz="3600">
                <a:latin typeface="HGP明朝E" panose="02020900000000000000" pitchFamily="18" charset="-128"/>
                <a:ea typeface="HGP明朝E" panose="02020900000000000000" pitchFamily="18" charset="-128"/>
              </a:rPr>
              <a:t>=</a:t>
            </a:r>
            <a:r>
              <a:rPr lang="ja-JP" altLang="en-US" sz="3600">
                <a:latin typeface="HGP明朝E" panose="02020900000000000000" pitchFamily="18" charset="-128"/>
                <a:ea typeface="HGP明朝E" panose="02020900000000000000" pitchFamily="18" charset="-128"/>
              </a:rPr>
              <a:t>信頼＝信頼性</a:t>
            </a:r>
            <a:r>
              <a:rPr lang="ja-JP" altLang="en-US" sz="1600">
                <a:latin typeface="HGP明朝E" panose="02020900000000000000" pitchFamily="18" charset="-128"/>
                <a:ea typeface="HGP明朝E" panose="02020900000000000000" pitchFamily="18" charset="-128"/>
              </a:rPr>
              <a:t>（山岸俊男）</a:t>
            </a:r>
          </a:p>
          <a:p>
            <a:r>
              <a:rPr lang="ja-JP" altLang="en-US" sz="3600">
                <a:latin typeface="HGP明朝E" panose="02020900000000000000" pitchFamily="18" charset="-128"/>
                <a:ea typeface="HGP明朝E" panose="02020900000000000000" pitchFamily="18" charset="-128"/>
              </a:rPr>
              <a:t>キャパシティ</a:t>
            </a:r>
          </a:p>
          <a:p>
            <a:r>
              <a:rPr lang="ja-JP" altLang="en-US" sz="4000">
                <a:latin typeface="HGP明朝E" panose="02020900000000000000" pitchFamily="18" charset="-128"/>
                <a:ea typeface="HGP明朝E" panose="02020900000000000000" pitchFamily="18" charset="-128"/>
              </a:rPr>
              <a:t>マリアビリティの可能性　　</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5071877">
                                            <p:txEl>
                                              <p:pRg st="2" end="2"/>
                                            </p:txEl>
                                          </p:spTgt>
                                        </p:tgtEl>
                                        <p:attrNameLst>
                                          <p:attrName>style.color</p:attrName>
                                        </p:attrNameLst>
                                      </p:cBhvr>
                                      <p:to>
                                        <a:schemeClr val="accent2"/>
                                      </p:to>
                                    </p:animClr>
                                    <p:animClr clrSpc="rgb" dir="cw">
                                      <p:cBhvr>
                                        <p:cTn id="7" dur="1900" fill="hold">
                                          <p:stCondLst>
                                            <p:cond delay="100"/>
                                          </p:stCondLst>
                                        </p:cTn>
                                        <p:tgtEl>
                                          <p:spTgt spid="5071877">
                                            <p:txEl>
                                              <p:pRg st="2" end="2"/>
                                            </p:txEl>
                                          </p:spTgt>
                                        </p:tgtEl>
                                        <p:attrNameLst>
                                          <p:attrName>fillColor</p:attrName>
                                        </p:attrNameLst>
                                      </p:cBhvr>
                                      <p:to>
                                        <a:schemeClr val="accent2"/>
                                      </p:to>
                                    </p:animClr>
                                    <p:set>
                                      <p:cBhvr>
                                        <p:cTn id="8" dur="1900" fill="hold">
                                          <p:stCondLst>
                                            <p:cond delay="100"/>
                                          </p:stCondLst>
                                        </p:cTn>
                                        <p:tgtEl>
                                          <p:spTgt spid="5071877">
                                            <p:txEl>
                                              <p:pRg st="2" end="2"/>
                                            </p:txEl>
                                          </p:spTgt>
                                        </p:tgtEl>
                                        <p:attrNameLst>
                                          <p:attrName>fill.type</p:attrName>
                                        </p:attrNameLst>
                                      </p:cBhvr>
                                      <p:to>
                                        <p:strVal val="solid"/>
                                      </p:to>
                                    </p:set>
                                    <p:set>
                                      <p:cBhvr>
                                        <p:cTn id="9" dur="1900" fill="hold">
                                          <p:stCondLst>
                                            <p:cond delay="100"/>
                                          </p:stCondLst>
                                        </p:cTn>
                                        <p:tgtEl>
                                          <p:spTgt spid="5071877">
                                            <p:txEl>
                                              <p:pRg st="2" end="2"/>
                                            </p:txEl>
                                          </p:spTgt>
                                        </p:tgtEl>
                                        <p:attrNameLst>
                                          <p:attrName>fill.on</p:attrName>
                                        </p:attrNameLst>
                                      </p:cBhvr>
                                      <p:to>
                                        <p:strVal val="true"/>
                                      </p:to>
                                    </p:set>
                                    <p:animScale>
                                      <p:cBhvr>
                                        <p:cTn id="10" dur="200" fill="hold">
                                          <p:stCondLst>
                                            <p:cond delay="0"/>
                                          </p:stCondLst>
                                        </p:cTn>
                                        <p:tgtEl>
                                          <p:spTgt spid="5071877">
                                            <p:txEl>
                                              <p:pRg st="2" end="2"/>
                                            </p:txEl>
                                          </p:spTgt>
                                        </p:tgtEl>
                                      </p:cBhvr>
                                      <p:from x="100000" y="100000"/>
                                      <p:to x="100000" y="5000"/>
                                    </p:animScale>
                                    <p:animScale>
                                      <p:cBhvr>
                                        <p:cTn id="11" dur="200" fill="hold">
                                          <p:stCondLst>
                                            <p:cond delay="200"/>
                                          </p:stCondLst>
                                        </p:cTn>
                                        <p:tgtEl>
                                          <p:spTgt spid="5071877">
                                            <p:txEl>
                                              <p:pRg st="2" end="2"/>
                                            </p:txEl>
                                          </p:spTgt>
                                        </p:tgtEl>
                                      </p:cBhvr>
                                      <p:from x="100000" y="5000"/>
                                      <p:to x="120000" y="150000"/>
                                    </p:animScale>
                                    <p:animScale>
                                      <p:cBhvr>
                                        <p:cTn id="12" dur="600" fill="hold">
                                          <p:stCondLst>
                                            <p:cond delay="1400"/>
                                          </p:stCondLst>
                                        </p:cTn>
                                        <p:tgtEl>
                                          <p:spTgt spid="5071877">
                                            <p:txEl>
                                              <p:pRg st="2" end="2"/>
                                            </p:txEl>
                                          </p:spTgt>
                                        </p:tgtEl>
                                      </p:cBhvr>
                                      <p:to x="120000" y="150000"/>
                                    </p:animScale>
                                  </p:childTnLst>
                                </p:cTn>
                              </p:par>
                              <p:par>
                                <p:cTn id="13" presetID="26" presetClass="entr" presetSubtype="0" fill="hold" nodeType="withEffect">
                                  <p:stCondLst>
                                    <p:cond delay="0"/>
                                  </p:stCondLst>
                                  <p:childTnLst>
                                    <p:set>
                                      <p:cBhvr>
                                        <p:cTn id="14" dur="1" fill="hold">
                                          <p:stCondLst>
                                            <p:cond delay="0"/>
                                          </p:stCondLst>
                                        </p:cTn>
                                        <p:tgtEl>
                                          <p:spTgt spid="5071876"/>
                                        </p:tgtEl>
                                        <p:attrNameLst>
                                          <p:attrName>style.visibility</p:attrName>
                                        </p:attrNameLst>
                                      </p:cBhvr>
                                      <p:to>
                                        <p:strVal val="visible"/>
                                      </p:to>
                                    </p:set>
                                    <p:animEffect transition="in" filter="wipe(down)">
                                      <p:cBhvr>
                                        <p:cTn id="15" dur="580">
                                          <p:stCondLst>
                                            <p:cond delay="0"/>
                                          </p:stCondLst>
                                        </p:cTn>
                                        <p:tgtEl>
                                          <p:spTgt spid="5071876"/>
                                        </p:tgtEl>
                                      </p:cBhvr>
                                    </p:animEffect>
                                    <p:anim calcmode="lin" valueType="num">
                                      <p:cBhvr>
                                        <p:cTn id="16" dur="1822" tmFilter="0,0; 0.14,0.36; 0.43,0.73; 0.71,0.91; 1.0,1.0">
                                          <p:stCondLst>
                                            <p:cond delay="0"/>
                                          </p:stCondLst>
                                        </p:cTn>
                                        <p:tgtEl>
                                          <p:spTgt spid="507187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07187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07187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07187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071876"/>
                                        </p:tgtEl>
                                        <p:attrNameLst>
                                          <p:attrName>ppt_y</p:attrName>
                                        </p:attrNameLst>
                                      </p:cBhvr>
                                      <p:tavLst>
                                        <p:tav tm="0" fmla="#ppt_y-sin(pi*$)/81">
                                          <p:val>
                                            <p:fltVal val="0"/>
                                          </p:val>
                                        </p:tav>
                                        <p:tav tm="100000">
                                          <p:val>
                                            <p:fltVal val="1"/>
                                          </p:val>
                                        </p:tav>
                                      </p:tavLst>
                                    </p:anim>
                                    <p:animScale>
                                      <p:cBhvr>
                                        <p:cTn id="21" dur="26">
                                          <p:stCondLst>
                                            <p:cond delay="650"/>
                                          </p:stCondLst>
                                        </p:cTn>
                                        <p:tgtEl>
                                          <p:spTgt spid="5071876"/>
                                        </p:tgtEl>
                                      </p:cBhvr>
                                      <p:to x="100000" y="60000"/>
                                    </p:animScale>
                                    <p:animScale>
                                      <p:cBhvr>
                                        <p:cTn id="22" dur="166" decel="50000">
                                          <p:stCondLst>
                                            <p:cond delay="676"/>
                                          </p:stCondLst>
                                        </p:cTn>
                                        <p:tgtEl>
                                          <p:spTgt spid="5071876"/>
                                        </p:tgtEl>
                                      </p:cBhvr>
                                      <p:to x="100000" y="100000"/>
                                    </p:animScale>
                                    <p:animScale>
                                      <p:cBhvr>
                                        <p:cTn id="23" dur="26">
                                          <p:stCondLst>
                                            <p:cond delay="1312"/>
                                          </p:stCondLst>
                                        </p:cTn>
                                        <p:tgtEl>
                                          <p:spTgt spid="5071876"/>
                                        </p:tgtEl>
                                      </p:cBhvr>
                                      <p:to x="100000" y="80000"/>
                                    </p:animScale>
                                    <p:animScale>
                                      <p:cBhvr>
                                        <p:cTn id="24" dur="166" decel="50000">
                                          <p:stCondLst>
                                            <p:cond delay="1338"/>
                                          </p:stCondLst>
                                        </p:cTn>
                                        <p:tgtEl>
                                          <p:spTgt spid="5071876"/>
                                        </p:tgtEl>
                                      </p:cBhvr>
                                      <p:to x="100000" y="100000"/>
                                    </p:animScale>
                                    <p:animScale>
                                      <p:cBhvr>
                                        <p:cTn id="25" dur="26">
                                          <p:stCondLst>
                                            <p:cond delay="1642"/>
                                          </p:stCondLst>
                                        </p:cTn>
                                        <p:tgtEl>
                                          <p:spTgt spid="5071876"/>
                                        </p:tgtEl>
                                      </p:cBhvr>
                                      <p:to x="100000" y="90000"/>
                                    </p:animScale>
                                    <p:animScale>
                                      <p:cBhvr>
                                        <p:cTn id="26" dur="166" decel="50000">
                                          <p:stCondLst>
                                            <p:cond delay="1668"/>
                                          </p:stCondLst>
                                        </p:cTn>
                                        <p:tgtEl>
                                          <p:spTgt spid="5071876"/>
                                        </p:tgtEl>
                                      </p:cBhvr>
                                      <p:to x="100000" y="100000"/>
                                    </p:animScale>
                                    <p:animScale>
                                      <p:cBhvr>
                                        <p:cTn id="27" dur="26">
                                          <p:stCondLst>
                                            <p:cond delay="1808"/>
                                          </p:stCondLst>
                                        </p:cTn>
                                        <p:tgtEl>
                                          <p:spTgt spid="5071876"/>
                                        </p:tgtEl>
                                      </p:cBhvr>
                                      <p:to x="100000" y="95000"/>
                                    </p:animScale>
                                    <p:animScale>
                                      <p:cBhvr>
                                        <p:cTn id="28" dur="166" decel="50000">
                                          <p:stCondLst>
                                            <p:cond delay="1834"/>
                                          </p:stCondLst>
                                        </p:cTn>
                                        <p:tgtEl>
                                          <p:spTgt spid="50718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3411" name="Rectangle 3"/>
          <p:cNvSpPr>
            <a:spLocks noGrp="1" noChangeArrowheads="1"/>
          </p:cNvSpPr>
          <p:nvPr>
            <p:ph type="title"/>
          </p:nvPr>
        </p:nvSpPr>
        <p:spPr>
          <a:xfrm>
            <a:off x="684213" y="53975"/>
            <a:ext cx="7272337" cy="782638"/>
          </a:xfrm>
          <a:solidFill>
            <a:schemeClr val="bg1"/>
          </a:solidFill>
        </p:spPr>
        <p:txBody>
          <a:bodyPr/>
          <a:lstStyle/>
          <a:p>
            <a:pPr algn="ctr"/>
            <a:r>
              <a:rPr lang="ja-JP" altLang="en-US" sz="3200" b="1" dirty="0" smtClean="0">
                <a:solidFill>
                  <a:schemeClr val="tx1"/>
                </a:solidFill>
                <a:effectLst/>
                <a:latin typeface="HGP創英角ﾎﾟｯﾌﾟ体" panose="040B0A00000000000000" pitchFamily="50" charset="-128"/>
                <a:ea typeface="HGP創英角ﾎﾟｯﾌﾟ体" panose="040B0A00000000000000" pitchFamily="50" charset="-128"/>
              </a:rPr>
              <a:t>あたし</a:t>
            </a:r>
            <a:r>
              <a:rPr lang="ja-JP" altLang="en-US" sz="3200" b="1" dirty="0">
                <a:solidFill>
                  <a:schemeClr val="tx1"/>
                </a:solidFill>
                <a:effectLst/>
                <a:latin typeface="HGP創英角ﾎﾟｯﾌﾟ体" panose="040B0A00000000000000" pitchFamily="50" charset="-128"/>
                <a:ea typeface="HGP創英角ﾎﾟｯﾌﾟ体" panose="040B0A00000000000000" pitchFamily="50" charset="-128"/>
              </a:rPr>
              <a:t>の身の上ばなし</a:t>
            </a:r>
          </a:p>
        </p:txBody>
      </p:sp>
      <p:sp>
        <p:nvSpPr>
          <p:cNvPr id="5393413" name="AutoShape 5"/>
          <p:cNvSpPr>
            <a:spLocks noChangeArrowheads="1"/>
          </p:cNvSpPr>
          <p:nvPr/>
        </p:nvSpPr>
        <p:spPr bwMode="auto">
          <a:xfrm>
            <a:off x="5219700" y="3429000"/>
            <a:ext cx="2454275" cy="2117725"/>
          </a:xfrm>
          <a:prstGeom prst="wedgeEllipseCallout">
            <a:avLst>
              <a:gd name="adj1" fmla="val 60093"/>
              <a:gd name="adj2" fmla="val 839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3200" b="1"/>
              <a:t>これだけ</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5" y="802443"/>
            <a:ext cx="8459787" cy="5984338"/>
          </a:xfrm>
          <a:prstGeom prst="rect">
            <a:avLst/>
          </a:prstGeom>
        </p:spPr>
      </p:pic>
      <p:pic>
        <p:nvPicPr>
          <p:cNvPr id="5393412" name="Picture 4"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100888" y="4298950"/>
            <a:ext cx="2000250" cy="2514600"/>
          </a:xfrm>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93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34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5970"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075971" name="Rectangle 3"/>
          <p:cNvSpPr>
            <a:spLocks noGrp="1" noChangeArrowheads="1"/>
          </p:cNvSpPr>
          <p:nvPr>
            <p:ph type="title"/>
          </p:nvPr>
        </p:nvSpPr>
        <p:spPr>
          <a:xfrm>
            <a:off x="34925" y="44450"/>
            <a:ext cx="9109075" cy="455613"/>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情報が見えるということ</a:t>
            </a:r>
          </a:p>
        </p:txBody>
      </p:sp>
      <p:sp>
        <p:nvSpPr>
          <p:cNvPr id="5075972" name="Rectangle 4"/>
          <p:cNvSpPr>
            <a:spLocks noChangeArrowheads="1"/>
          </p:cNvSpPr>
          <p:nvPr/>
        </p:nvSpPr>
        <p:spPr bwMode="auto">
          <a:xfrm>
            <a:off x="468313" y="908050"/>
            <a:ext cx="8128000" cy="583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48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情報が見える能力（信頼）</a:t>
            </a:r>
          </a:p>
          <a:p>
            <a:pPr>
              <a:lnSpc>
                <a:spcPct val="90000"/>
              </a:lnSpc>
            </a:pPr>
            <a:endParaRPr lang="ja-JP" altLang="en-US" sz="48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endParaRPr>
          </a:p>
          <a:p>
            <a:pPr>
              <a:lnSpc>
                <a:spcPct val="90000"/>
              </a:lnSpc>
            </a:pPr>
            <a:r>
              <a:rPr lang="ja-JP" altLang="en-US" sz="48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情報を発信する能力（信頼性）</a:t>
            </a:r>
          </a:p>
          <a:p>
            <a:pPr>
              <a:lnSpc>
                <a:spcPct val="90000"/>
              </a:lnSpc>
            </a:pPr>
            <a:endParaRPr lang="ja-JP" altLang="en-US" sz="48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endParaRPr>
          </a:p>
          <a:p>
            <a:pPr>
              <a:lnSpc>
                <a:spcPct val="90000"/>
              </a:lnSpc>
            </a:pPr>
            <a:r>
              <a:rPr lang="ja-JP" altLang="en-US" sz="5400">
                <a:effectLst>
                  <a:outerShdw blurRad="38100" dist="38100" dir="2700000" algn="tl">
                    <a:srgbClr val="C0C0C0"/>
                  </a:outerShdw>
                </a:effectLst>
                <a:latin typeface="Times New Roman" panose="02020603050405020304" pitchFamily="18" charset="0"/>
              </a:rPr>
              <a:t>マリアビリティ</a:t>
            </a:r>
          </a:p>
          <a:p>
            <a:pPr>
              <a:lnSpc>
                <a:spcPct val="90000"/>
              </a:lnSpc>
            </a:pPr>
            <a:r>
              <a:rPr lang="ja-JP" altLang="en-US" sz="40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（職業的可塑性）</a:t>
            </a:r>
          </a:p>
        </p:txBody>
      </p:sp>
      <p:pic>
        <p:nvPicPr>
          <p:cNvPr id="5075973" name="Picture 5"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381875" y="4508500"/>
            <a:ext cx="1838325" cy="2349500"/>
          </a:xfrm>
          <a:prstGeom prst="rect">
            <a:avLst/>
          </a:prstGeom>
          <a:noFill/>
          <a:extLst>
            <a:ext uri="{909E8E84-426E-40DD-AFC4-6F175D3DCCD1}">
              <a14:hiddenFill xmlns:a14="http://schemas.microsoft.com/office/drawing/2010/main">
                <a:solidFill>
                  <a:srgbClr val="FFFFFF"/>
                </a:solidFill>
              </a14:hiddenFill>
            </a:ext>
          </a:extLst>
        </p:spPr>
      </p:pic>
      <p:sp>
        <p:nvSpPr>
          <p:cNvPr id="5075974" name="AutoShape 6"/>
          <p:cNvSpPr>
            <a:spLocks noChangeArrowheads="1"/>
          </p:cNvSpPr>
          <p:nvPr/>
        </p:nvSpPr>
        <p:spPr bwMode="auto">
          <a:xfrm>
            <a:off x="2916238" y="2060575"/>
            <a:ext cx="2873375" cy="649288"/>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pPr>
            <a:r>
              <a:rPr lang="ja-JP" altLang="en-US" sz="3200"/>
              <a:t>共進化</a:t>
            </a:r>
          </a:p>
        </p:txBody>
      </p:sp>
      <p:sp>
        <p:nvSpPr>
          <p:cNvPr id="5075975" name="AutoShape 7"/>
          <p:cNvSpPr>
            <a:spLocks noChangeArrowheads="1"/>
          </p:cNvSpPr>
          <p:nvPr/>
        </p:nvSpPr>
        <p:spPr bwMode="auto">
          <a:xfrm>
            <a:off x="2916238" y="4076700"/>
            <a:ext cx="2873375" cy="649288"/>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pPr>
            <a:r>
              <a:rPr lang="ja-JP" altLang="en-US" sz="3200"/>
              <a:t>共進化</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075973"/>
                                        </p:tgtEl>
                                        <p:attrNameLst>
                                          <p:attrName>style.visibility</p:attrName>
                                        </p:attrNameLst>
                                      </p:cBhvr>
                                      <p:to>
                                        <p:strVal val="visible"/>
                                      </p:to>
                                    </p:set>
                                    <p:animEffect transition="in" filter="wipe(down)">
                                      <p:cBhvr>
                                        <p:cTn id="7" dur="580">
                                          <p:stCondLst>
                                            <p:cond delay="0"/>
                                          </p:stCondLst>
                                        </p:cTn>
                                        <p:tgtEl>
                                          <p:spTgt spid="5075973"/>
                                        </p:tgtEl>
                                      </p:cBhvr>
                                    </p:animEffect>
                                    <p:anim calcmode="lin" valueType="num">
                                      <p:cBhvr>
                                        <p:cTn id="8" dur="1822" tmFilter="0,0; 0.14,0.36; 0.43,0.73; 0.71,0.91; 1.0,1.0">
                                          <p:stCondLst>
                                            <p:cond delay="0"/>
                                          </p:stCondLst>
                                        </p:cTn>
                                        <p:tgtEl>
                                          <p:spTgt spid="50759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759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759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759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75973"/>
                                        </p:tgtEl>
                                        <p:attrNameLst>
                                          <p:attrName>ppt_y</p:attrName>
                                        </p:attrNameLst>
                                      </p:cBhvr>
                                      <p:tavLst>
                                        <p:tav tm="0" fmla="#ppt_y-sin(pi*$)/81">
                                          <p:val>
                                            <p:fltVal val="0"/>
                                          </p:val>
                                        </p:tav>
                                        <p:tav tm="100000">
                                          <p:val>
                                            <p:fltVal val="1"/>
                                          </p:val>
                                        </p:tav>
                                      </p:tavLst>
                                    </p:anim>
                                    <p:animScale>
                                      <p:cBhvr>
                                        <p:cTn id="13" dur="26">
                                          <p:stCondLst>
                                            <p:cond delay="650"/>
                                          </p:stCondLst>
                                        </p:cTn>
                                        <p:tgtEl>
                                          <p:spTgt spid="5075973"/>
                                        </p:tgtEl>
                                      </p:cBhvr>
                                      <p:to x="100000" y="60000"/>
                                    </p:animScale>
                                    <p:animScale>
                                      <p:cBhvr>
                                        <p:cTn id="14" dur="166" decel="50000">
                                          <p:stCondLst>
                                            <p:cond delay="676"/>
                                          </p:stCondLst>
                                        </p:cTn>
                                        <p:tgtEl>
                                          <p:spTgt spid="5075973"/>
                                        </p:tgtEl>
                                      </p:cBhvr>
                                      <p:to x="100000" y="100000"/>
                                    </p:animScale>
                                    <p:animScale>
                                      <p:cBhvr>
                                        <p:cTn id="15" dur="26">
                                          <p:stCondLst>
                                            <p:cond delay="1312"/>
                                          </p:stCondLst>
                                        </p:cTn>
                                        <p:tgtEl>
                                          <p:spTgt spid="5075973"/>
                                        </p:tgtEl>
                                      </p:cBhvr>
                                      <p:to x="100000" y="80000"/>
                                    </p:animScale>
                                    <p:animScale>
                                      <p:cBhvr>
                                        <p:cTn id="16" dur="166" decel="50000">
                                          <p:stCondLst>
                                            <p:cond delay="1338"/>
                                          </p:stCondLst>
                                        </p:cTn>
                                        <p:tgtEl>
                                          <p:spTgt spid="5075973"/>
                                        </p:tgtEl>
                                      </p:cBhvr>
                                      <p:to x="100000" y="100000"/>
                                    </p:animScale>
                                    <p:animScale>
                                      <p:cBhvr>
                                        <p:cTn id="17" dur="26">
                                          <p:stCondLst>
                                            <p:cond delay="1642"/>
                                          </p:stCondLst>
                                        </p:cTn>
                                        <p:tgtEl>
                                          <p:spTgt spid="5075973"/>
                                        </p:tgtEl>
                                      </p:cBhvr>
                                      <p:to x="100000" y="90000"/>
                                    </p:animScale>
                                    <p:animScale>
                                      <p:cBhvr>
                                        <p:cTn id="18" dur="166" decel="50000">
                                          <p:stCondLst>
                                            <p:cond delay="1668"/>
                                          </p:stCondLst>
                                        </p:cTn>
                                        <p:tgtEl>
                                          <p:spTgt spid="5075973"/>
                                        </p:tgtEl>
                                      </p:cBhvr>
                                      <p:to x="100000" y="100000"/>
                                    </p:animScale>
                                    <p:animScale>
                                      <p:cBhvr>
                                        <p:cTn id="19" dur="26">
                                          <p:stCondLst>
                                            <p:cond delay="1808"/>
                                          </p:stCondLst>
                                        </p:cTn>
                                        <p:tgtEl>
                                          <p:spTgt spid="5075973"/>
                                        </p:tgtEl>
                                      </p:cBhvr>
                                      <p:to x="100000" y="95000"/>
                                    </p:animScale>
                                    <p:animScale>
                                      <p:cBhvr>
                                        <p:cTn id="20" dur="166" decel="50000">
                                          <p:stCondLst>
                                            <p:cond delay="1834"/>
                                          </p:stCondLst>
                                        </p:cTn>
                                        <p:tgtEl>
                                          <p:spTgt spid="5075973"/>
                                        </p:tgtEl>
                                      </p:cBhvr>
                                      <p:to x="100000" y="100000"/>
                                    </p:animScale>
                                  </p:childTnLst>
                                </p:cTn>
                              </p:par>
                              <p:par>
                                <p:cTn id="21" presetID="23" presetClass="entr" presetSubtype="16" fill="hold" grpId="0" nodeType="withEffect">
                                  <p:stCondLst>
                                    <p:cond delay="0"/>
                                  </p:stCondLst>
                                  <p:childTnLst>
                                    <p:set>
                                      <p:cBhvr>
                                        <p:cTn id="22" dur="1" fill="hold">
                                          <p:stCondLst>
                                            <p:cond delay="0"/>
                                          </p:stCondLst>
                                        </p:cTn>
                                        <p:tgtEl>
                                          <p:spTgt spid="5075972"/>
                                        </p:tgtEl>
                                        <p:attrNameLst>
                                          <p:attrName>style.visibility</p:attrName>
                                        </p:attrNameLst>
                                      </p:cBhvr>
                                      <p:to>
                                        <p:strVal val="visible"/>
                                      </p:to>
                                    </p:set>
                                    <p:anim calcmode="lin" valueType="num">
                                      <p:cBhvr>
                                        <p:cTn id="23" dur="3000" fill="hold"/>
                                        <p:tgtEl>
                                          <p:spTgt spid="5075972"/>
                                        </p:tgtEl>
                                        <p:attrNameLst>
                                          <p:attrName>ppt_w</p:attrName>
                                        </p:attrNameLst>
                                      </p:cBhvr>
                                      <p:tavLst>
                                        <p:tav tm="0">
                                          <p:val>
                                            <p:fltVal val="0"/>
                                          </p:val>
                                        </p:tav>
                                        <p:tav tm="100000">
                                          <p:val>
                                            <p:strVal val="#ppt_w"/>
                                          </p:val>
                                        </p:tav>
                                      </p:tavLst>
                                    </p:anim>
                                    <p:anim calcmode="lin" valueType="num">
                                      <p:cBhvr>
                                        <p:cTn id="24" dur="3000" fill="hold"/>
                                        <p:tgtEl>
                                          <p:spTgt spid="5075972"/>
                                        </p:tgtEl>
                                        <p:attrNameLst>
                                          <p:attrName>ppt_h</p:attrName>
                                        </p:attrNameLst>
                                      </p:cBhvr>
                                      <p:tavLst>
                                        <p:tav tm="0">
                                          <p:val>
                                            <p:fltVal val="0"/>
                                          </p:val>
                                        </p:tav>
                                        <p:tav tm="100000">
                                          <p:val>
                                            <p:strVal val="#ppt_h"/>
                                          </p:val>
                                        </p:tav>
                                      </p:tavLst>
                                    </p:anim>
                                  </p:childTnLst>
                                </p:cTn>
                              </p:par>
                            </p:childTnLst>
                          </p:cTn>
                        </p:par>
                        <p:par>
                          <p:cTn id="25" fill="hold" nodeType="afterGroup">
                            <p:stCondLst>
                              <p:cond delay="3000"/>
                            </p:stCondLst>
                            <p:childTnLst>
                              <p:par>
                                <p:cTn id="26" presetID="23" presetClass="entr" presetSubtype="16" fill="hold" grpId="0" nodeType="afterEffect">
                                  <p:stCondLst>
                                    <p:cond delay="0"/>
                                  </p:stCondLst>
                                  <p:childTnLst>
                                    <p:set>
                                      <p:cBhvr>
                                        <p:cTn id="27" dur="1" fill="hold">
                                          <p:stCondLst>
                                            <p:cond delay="0"/>
                                          </p:stCondLst>
                                        </p:cTn>
                                        <p:tgtEl>
                                          <p:spTgt spid="5075974"/>
                                        </p:tgtEl>
                                        <p:attrNameLst>
                                          <p:attrName>style.visibility</p:attrName>
                                        </p:attrNameLst>
                                      </p:cBhvr>
                                      <p:to>
                                        <p:strVal val="visible"/>
                                      </p:to>
                                    </p:set>
                                    <p:anim calcmode="lin" valueType="num">
                                      <p:cBhvr>
                                        <p:cTn id="28" dur="500" fill="hold"/>
                                        <p:tgtEl>
                                          <p:spTgt spid="5075974"/>
                                        </p:tgtEl>
                                        <p:attrNameLst>
                                          <p:attrName>ppt_w</p:attrName>
                                        </p:attrNameLst>
                                      </p:cBhvr>
                                      <p:tavLst>
                                        <p:tav tm="0">
                                          <p:val>
                                            <p:fltVal val="0"/>
                                          </p:val>
                                        </p:tav>
                                        <p:tav tm="100000">
                                          <p:val>
                                            <p:strVal val="#ppt_w"/>
                                          </p:val>
                                        </p:tav>
                                      </p:tavLst>
                                    </p:anim>
                                    <p:anim calcmode="lin" valueType="num">
                                      <p:cBhvr>
                                        <p:cTn id="29" dur="500" fill="hold"/>
                                        <p:tgtEl>
                                          <p:spTgt spid="5075974"/>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5075975"/>
                                        </p:tgtEl>
                                        <p:attrNameLst>
                                          <p:attrName>style.visibility</p:attrName>
                                        </p:attrNameLst>
                                      </p:cBhvr>
                                      <p:to>
                                        <p:strVal val="visible"/>
                                      </p:to>
                                    </p:set>
                                    <p:anim calcmode="lin" valueType="num">
                                      <p:cBhvr>
                                        <p:cTn id="32" dur="500" fill="hold"/>
                                        <p:tgtEl>
                                          <p:spTgt spid="5075975"/>
                                        </p:tgtEl>
                                        <p:attrNameLst>
                                          <p:attrName>ppt_w</p:attrName>
                                        </p:attrNameLst>
                                      </p:cBhvr>
                                      <p:tavLst>
                                        <p:tav tm="0">
                                          <p:val>
                                            <p:fltVal val="0"/>
                                          </p:val>
                                        </p:tav>
                                        <p:tav tm="100000">
                                          <p:val>
                                            <p:strVal val="#ppt_w"/>
                                          </p:val>
                                        </p:tav>
                                      </p:tavLst>
                                    </p:anim>
                                    <p:anim calcmode="lin" valueType="num">
                                      <p:cBhvr>
                                        <p:cTn id="33" dur="500" fill="hold"/>
                                        <p:tgtEl>
                                          <p:spTgt spid="50759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5972" grpId="0"/>
      <p:bldP spid="5075974" grpId="0" animBg="1"/>
      <p:bldP spid="50759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918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469187" name="Rectangle 3"/>
          <p:cNvSpPr>
            <a:spLocks noGrp="1" noChangeArrowheads="1"/>
          </p:cNvSpPr>
          <p:nvPr>
            <p:ph type="title"/>
          </p:nvPr>
        </p:nvSpPr>
        <p:spPr>
          <a:xfrm>
            <a:off x="0" y="44450"/>
            <a:ext cx="9109075" cy="782638"/>
          </a:xfrm>
        </p:spPr>
        <p:txBody>
          <a:bodyPr/>
          <a:lstStyle/>
          <a:p>
            <a:pPr algn="ctr"/>
            <a:r>
              <a:rPr lang="en-US" altLang="ja-JP" sz="3400">
                <a:effectLst/>
                <a:latin typeface="HGP創英角ﾎﾟｯﾌﾟ体" panose="040B0A00000000000000" pitchFamily="50" charset="-128"/>
                <a:ea typeface="HGP創英角ﾎﾟｯﾌﾟ体" panose="040B0A00000000000000" pitchFamily="50" charset="-128"/>
              </a:rPr>
              <a:t>IT</a:t>
            </a:r>
            <a:r>
              <a:rPr lang="ja-JP" altLang="en-US" sz="3400">
                <a:effectLst/>
                <a:latin typeface="HGP創英角ﾎﾟｯﾌﾟ体" panose="040B0A00000000000000" pitchFamily="50" charset="-128"/>
                <a:ea typeface="HGP創英角ﾎﾟｯﾌﾟ体" panose="040B0A00000000000000" pitchFamily="50" charset="-128"/>
              </a:rPr>
              <a:t>化はイントラネットから始めよう</a:t>
            </a:r>
          </a:p>
        </p:txBody>
      </p:sp>
      <p:grpSp>
        <p:nvGrpSpPr>
          <p:cNvPr id="5469188" name="Group 4"/>
          <p:cNvGrpSpPr>
            <a:grpSpLocks/>
          </p:cNvGrpSpPr>
          <p:nvPr/>
        </p:nvGrpSpPr>
        <p:grpSpPr bwMode="auto">
          <a:xfrm>
            <a:off x="0" y="1268413"/>
            <a:ext cx="9398000" cy="4689475"/>
            <a:chOff x="336" y="1842"/>
            <a:chExt cx="5402" cy="2451"/>
          </a:xfrm>
        </p:grpSpPr>
        <p:sp>
          <p:nvSpPr>
            <p:cNvPr id="5469189" name="Oval 5"/>
            <p:cNvSpPr>
              <a:spLocks noChangeArrowheads="1"/>
            </p:cNvSpPr>
            <p:nvPr/>
          </p:nvSpPr>
          <p:spPr bwMode="auto">
            <a:xfrm>
              <a:off x="336" y="1842"/>
              <a:ext cx="5306" cy="2451"/>
            </a:xfrm>
            <a:prstGeom prst="ellipse">
              <a:avLst/>
            </a:prstGeom>
            <a:gradFill rotWithShape="0">
              <a:gsLst>
                <a:gs pos="0">
                  <a:srgbClr val="FF6600">
                    <a:alpha val="49001"/>
                  </a:srgbClr>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469190" name="Oval 6"/>
            <p:cNvSpPr>
              <a:spLocks noChangeArrowheads="1"/>
            </p:cNvSpPr>
            <p:nvPr/>
          </p:nvSpPr>
          <p:spPr bwMode="auto">
            <a:xfrm>
              <a:off x="1640" y="2088"/>
              <a:ext cx="4050" cy="1939"/>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469191" name="Text Box 7"/>
            <p:cNvSpPr txBox="1">
              <a:spLocks noChangeArrowheads="1"/>
            </p:cNvSpPr>
            <p:nvPr/>
          </p:nvSpPr>
          <p:spPr bwMode="auto">
            <a:xfrm>
              <a:off x="4396" y="4010"/>
              <a:ext cx="1117" cy="14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200">
                  <a:latin typeface="HGP創英角ﾎﾟｯﾌﾟ体" panose="040B0A00000000000000" pitchFamily="50" charset="-128"/>
                  <a:ea typeface="HGP創英角ﾎﾟｯﾌﾟ体" panose="040B0A00000000000000" pitchFamily="50" charset="-128"/>
                </a:rPr>
                <a:t>イントラネット</a:t>
              </a:r>
            </a:p>
          </p:txBody>
        </p:sp>
        <p:sp>
          <p:nvSpPr>
            <p:cNvPr id="5469192" name="Text Box 8"/>
            <p:cNvSpPr txBox="1">
              <a:spLocks noChangeArrowheads="1"/>
            </p:cNvSpPr>
            <p:nvPr/>
          </p:nvSpPr>
          <p:spPr bwMode="auto">
            <a:xfrm>
              <a:off x="1974" y="3165"/>
              <a:ext cx="354" cy="16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a:t>CALS</a:t>
              </a:r>
            </a:p>
          </p:txBody>
        </p:sp>
        <p:sp>
          <p:nvSpPr>
            <p:cNvPr id="5469193" name="Oval 9"/>
            <p:cNvSpPr>
              <a:spLocks noChangeArrowheads="1"/>
            </p:cNvSpPr>
            <p:nvPr/>
          </p:nvSpPr>
          <p:spPr bwMode="auto">
            <a:xfrm>
              <a:off x="3259" y="2351"/>
              <a:ext cx="2418" cy="1379"/>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469194" name="Group 10"/>
            <p:cNvGrpSpPr>
              <a:grpSpLocks/>
            </p:cNvGrpSpPr>
            <p:nvPr/>
          </p:nvGrpSpPr>
          <p:grpSpPr bwMode="auto">
            <a:xfrm>
              <a:off x="3211" y="2306"/>
              <a:ext cx="2363" cy="1543"/>
              <a:chOff x="672" y="1014"/>
              <a:chExt cx="4224" cy="2072"/>
            </a:xfrm>
          </p:grpSpPr>
          <p:sp>
            <p:nvSpPr>
              <p:cNvPr id="5469195"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469196"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469197"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469198"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469199"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469200" name="Oval 16"/>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grpSp>
        <p:sp>
          <p:nvSpPr>
            <p:cNvPr id="5469201" name="Oval 17"/>
            <p:cNvSpPr>
              <a:spLocks noChangeArrowheads="1"/>
            </p:cNvSpPr>
            <p:nvPr/>
          </p:nvSpPr>
          <p:spPr bwMode="blackWhite">
            <a:xfrm>
              <a:off x="5255" y="3195"/>
              <a:ext cx="483" cy="36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600">
                  <a:latin typeface="HGP創英角ﾎﾟｯﾌﾟ体" panose="040B0A00000000000000" pitchFamily="50" charset="-128"/>
                  <a:ea typeface="HGP創英角ﾎﾟｯﾌﾟ体" panose="040B0A00000000000000" pitchFamily="50" charset="-128"/>
                </a:rPr>
                <a:t>本社</a:t>
              </a:r>
            </a:p>
          </p:txBody>
        </p:sp>
        <p:grpSp>
          <p:nvGrpSpPr>
            <p:cNvPr id="5469202" name="Group 18"/>
            <p:cNvGrpSpPr>
              <a:grpSpLocks/>
            </p:cNvGrpSpPr>
            <p:nvPr/>
          </p:nvGrpSpPr>
          <p:grpSpPr bwMode="auto">
            <a:xfrm>
              <a:off x="3677" y="2193"/>
              <a:ext cx="1583" cy="1574"/>
              <a:chOff x="3799" y="513"/>
              <a:chExt cx="1380" cy="1319"/>
            </a:xfrm>
          </p:grpSpPr>
          <p:grpSp>
            <p:nvGrpSpPr>
              <p:cNvPr id="5469203" name="Group 19"/>
              <p:cNvGrpSpPr>
                <a:grpSpLocks/>
              </p:cNvGrpSpPr>
              <p:nvPr/>
            </p:nvGrpSpPr>
            <p:grpSpPr bwMode="auto">
              <a:xfrm>
                <a:off x="3929" y="580"/>
                <a:ext cx="1250" cy="1252"/>
                <a:chOff x="3929" y="580"/>
                <a:chExt cx="1250" cy="1252"/>
              </a:xfrm>
            </p:grpSpPr>
            <p:sp>
              <p:nvSpPr>
                <p:cNvPr id="5469204"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05"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06"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07"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08"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09"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0"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1"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2"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3"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4"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5"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6"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7"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8"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19"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0"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1"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2"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3"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4"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5"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6"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7"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8"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29"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0"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1"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2"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3"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4"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5"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6"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37"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8"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39"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0"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1"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2"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3"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4"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5"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6"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7"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8"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49"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0"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1"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2"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3"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4"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alpha val="55000"/>
                  </a:srgbClr>
                </a:solidFill>
                <a:ln w="18542"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5"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6"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57"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58"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59"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0"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1"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2"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469263" name="Group 79"/>
              <p:cNvGrpSpPr>
                <a:grpSpLocks/>
              </p:cNvGrpSpPr>
              <p:nvPr/>
            </p:nvGrpSpPr>
            <p:grpSpPr bwMode="auto">
              <a:xfrm>
                <a:off x="3799" y="513"/>
                <a:ext cx="356" cy="318"/>
                <a:chOff x="3799" y="513"/>
                <a:chExt cx="356" cy="318"/>
              </a:xfrm>
            </p:grpSpPr>
            <p:sp>
              <p:nvSpPr>
                <p:cNvPr id="5469264"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5"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6"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7"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8"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69"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0"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1"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2"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3"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4"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5"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6"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7"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8"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79"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0"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1"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2"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3"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4"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5"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6"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7"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88"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89"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90"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1"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2"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3"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4"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5"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296"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97"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98"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299"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0"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1"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2"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469303" name="Group 119"/>
              <p:cNvGrpSpPr>
                <a:grpSpLocks/>
              </p:cNvGrpSpPr>
              <p:nvPr/>
            </p:nvGrpSpPr>
            <p:grpSpPr bwMode="auto">
              <a:xfrm>
                <a:off x="4430" y="536"/>
                <a:ext cx="359" cy="293"/>
                <a:chOff x="4430" y="536"/>
                <a:chExt cx="359" cy="293"/>
              </a:xfrm>
            </p:grpSpPr>
            <p:sp>
              <p:nvSpPr>
                <p:cNvPr id="5469304"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5"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6"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7"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8"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09"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0"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1"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2"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3"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4"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5"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6"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7"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8"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19"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0"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1"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2"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3"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4"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5"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6"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27"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28"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29"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0"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1"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2"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3"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4"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5"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6"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7"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8"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39"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0"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1"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2"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3"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4"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469345" name="Group 161"/>
              <p:cNvGrpSpPr>
                <a:grpSpLocks/>
              </p:cNvGrpSpPr>
              <p:nvPr/>
            </p:nvGrpSpPr>
            <p:grpSpPr bwMode="auto">
              <a:xfrm>
                <a:off x="3945" y="1067"/>
                <a:ext cx="350" cy="258"/>
                <a:chOff x="3945" y="1067"/>
                <a:chExt cx="350" cy="258"/>
              </a:xfrm>
            </p:grpSpPr>
            <p:sp>
              <p:nvSpPr>
                <p:cNvPr id="5469346"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7"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8"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49"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0"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1"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2"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3"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4"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5"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6"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7"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8"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59"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0"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1"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2"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3"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4"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5"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6"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7"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68"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69"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70"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1"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2"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3"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4"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5"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6"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77"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78"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69379"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80"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81"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69382"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469383" name="Text Box 199"/>
            <p:cNvSpPr txBox="1">
              <a:spLocks noChangeArrowheads="1"/>
            </p:cNvSpPr>
            <p:nvPr/>
          </p:nvSpPr>
          <p:spPr bwMode="auto">
            <a:xfrm>
              <a:off x="1995" y="2957"/>
              <a:ext cx="779" cy="15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エクストラネット</a:t>
              </a:r>
            </a:p>
          </p:txBody>
        </p:sp>
        <p:sp>
          <p:nvSpPr>
            <p:cNvPr id="5469384" name="Text Box 200"/>
            <p:cNvSpPr txBox="1">
              <a:spLocks noChangeArrowheads="1"/>
            </p:cNvSpPr>
            <p:nvPr/>
          </p:nvSpPr>
          <p:spPr bwMode="auto">
            <a:xfrm>
              <a:off x="668" y="3113"/>
              <a:ext cx="708" cy="15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インターネット</a:t>
              </a:r>
            </a:p>
          </p:txBody>
        </p:sp>
      </p:grpSp>
      <p:sp>
        <p:nvSpPr>
          <p:cNvPr id="5469385"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pic>
        <p:nvPicPr>
          <p:cNvPr id="5469389" name="Picture 205"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2987675" y="4322763"/>
            <a:ext cx="2162175"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469389"/>
                                        </p:tgtEl>
                                        <p:attrNameLst>
                                          <p:attrName>style.visibility</p:attrName>
                                        </p:attrNameLst>
                                      </p:cBhvr>
                                      <p:to>
                                        <p:strVal val="visible"/>
                                      </p:to>
                                    </p:set>
                                    <p:animEffect transition="in" filter="wipe(down)">
                                      <p:cBhvr>
                                        <p:cTn id="7" dur="580">
                                          <p:stCondLst>
                                            <p:cond delay="0"/>
                                          </p:stCondLst>
                                        </p:cTn>
                                        <p:tgtEl>
                                          <p:spTgt spid="5469389"/>
                                        </p:tgtEl>
                                      </p:cBhvr>
                                    </p:animEffect>
                                    <p:anim calcmode="lin" valueType="num">
                                      <p:cBhvr>
                                        <p:cTn id="8" dur="1822" tmFilter="0,0; 0.14,0.36; 0.43,0.73; 0.71,0.91; 1.0,1.0">
                                          <p:stCondLst>
                                            <p:cond delay="0"/>
                                          </p:stCondLst>
                                        </p:cTn>
                                        <p:tgtEl>
                                          <p:spTgt spid="54693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693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693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693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69389"/>
                                        </p:tgtEl>
                                        <p:attrNameLst>
                                          <p:attrName>ppt_y</p:attrName>
                                        </p:attrNameLst>
                                      </p:cBhvr>
                                      <p:tavLst>
                                        <p:tav tm="0" fmla="#ppt_y-sin(pi*$)/81">
                                          <p:val>
                                            <p:fltVal val="0"/>
                                          </p:val>
                                        </p:tav>
                                        <p:tav tm="100000">
                                          <p:val>
                                            <p:fltVal val="1"/>
                                          </p:val>
                                        </p:tav>
                                      </p:tavLst>
                                    </p:anim>
                                    <p:animScale>
                                      <p:cBhvr>
                                        <p:cTn id="13" dur="26">
                                          <p:stCondLst>
                                            <p:cond delay="650"/>
                                          </p:stCondLst>
                                        </p:cTn>
                                        <p:tgtEl>
                                          <p:spTgt spid="5469389"/>
                                        </p:tgtEl>
                                      </p:cBhvr>
                                      <p:to x="100000" y="60000"/>
                                    </p:animScale>
                                    <p:animScale>
                                      <p:cBhvr>
                                        <p:cTn id="14" dur="166" decel="50000">
                                          <p:stCondLst>
                                            <p:cond delay="676"/>
                                          </p:stCondLst>
                                        </p:cTn>
                                        <p:tgtEl>
                                          <p:spTgt spid="5469389"/>
                                        </p:tgtEl>
                                      </p:cBhvr>
                                      <p:to x="100000" y="100000"/>
                                    </p:animScale>
                                    <p:animScale>
                                      <p:cBhvr>
                                        <p:cTn id="15" dur="26">
                                          <p:stCondLst>
                                            <p:cond delay="1312"/>
                                          </p:stCondLst>
                                        </p:cTn>
                                        <p:tgtEl>
                                          <p:spTgt spid="5469389"/>
                                        </p:tgtEl>
                                      </p:cBhvr>
                                      <p:to x="100000" y="80000"/>
                                    </p:animScale>
                                    <p:animScale>
                                      <p:cBhvr>
                                        <p:cTn id="16" dur="166" decel="50000">
                                          <p:stCondLst>
                                            <p:cond delay="1338"/>
                                          </p:stCondLst>
                                        </p:cTn>
                                        <p:tgtEl>
                                          <p:spTgt spid="5469389"/>
                                        </p:tgtEl>
                                      </p:cBhvr>
                                      <p:to x="100000" y="100000"/>
                                    </p:animScale>
                                    <p:animScale>
                                      <p:cBhvr>
                                        <p:cTn id="17" dur="26">
                                          <p:stCondLst>
                                            <p:cond delay="1642"/>
                                          </p:stCondLst>
                                        </p:cTn>
                                        <p:tgtEl>
                                          <p:spTgt spid="5469389"/>
                                        </p:tgtEl>
                                      </p:cBhvr>
                                      <p:to x="100000" y="90000"/>
                                    </p:animScale>
                                    <p:animScale>
                                      <p:cBhvr>
                                        <p:cTn id="18" dur="166" decel="50000">
                                          <p:stCondLst>
                                            <p:cond delay="1668"/>
                                          </p:stCondLst>
                                        </p:cTn>
                                        <p:tgtEl>
                                          <p:spTgt spid="5469389"/>
                                        </p:tgtEl>
                                      </p:cBhvr>
                                      <p:to x="100000" y="100000"/>
                                    </p:animScale>
                                    <p:animScale>
                                      <p:cBhvr>
                                        <p:cTn id="19" dur="26">
                                          <p:stCondLst>
                                            <p:cond delay="1808"/>
                                          </p:stCondLst>
                                        </p:cTn>
                                        <p:tgtEl>
                                          <p:spTgt spid="5469389"/>
                                        </p:tgtEl>
                                      </p:cBhvr>
                                      <p:to x="100000" y="95000"/>
                                    </p:animScale>
                                    <p:animScale>
                                      <p:cBhvr>
                                        <p:cTn id="20" dur="166" decel="50000">
                                          <p:stCondLst>
                                            <p:cond delay="1834"/>
                                          </p:stCondLst>
                                        </p:cTn>
                                        <p:tgtEl>
                                          <p:spTgt spid="546938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4" name="J009748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801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078019" name="Rectangle 3"/>
          <p:cNvSpPr>
            <a:spLocks noGrp="1" noChangeArrowheads="1"/>
          </p:cNvSpPr>
          <p:nvPr>
            <p:ph type="title"/>
          </p:nvPr>
        </p:nvSpPr>
        <p:spPr>
          <a:xfrm>
            <a:off x="0"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情報を発信する</a:t>
            </a:r>
          </a:p>
        </p:txBody>
      </p:sp>
      <p:grpSp>
        <p:nvGrpSpPr>
          <p:cNvPr id="5078020" name="Group 4"/>
          <p:cNvGrpSpPr>
            <a:grpSpLocks/>
          </p:cNvGrpSpPr>
          <p:nvPr/>
        </p:nvGrpSpPr>
        <p:grpSpPr bwMode="auto">
          <a:xfrm>
            <a:off x="533400" y="2924175"/>
            <a:ext cx="8575675" cy="3890963"/>
            <a:chOff x="336" y="1842"/>
            <a:chExt cx="5402" cy="2451"/>
          </a:xfrm>
        </p:grpSpPr>
        <p:sp>
          <p:nvSpPr>
            <p:cNvPr id="5078021" name="Oval 5"/>
            <p:cNvSpPr>
              <a:spLocks noChangeArrowheads="1"/>
            </p:cNvSpPr>
            <p:nvPr/>
          </p:nvSpPr>
          <p:spPr bwMode="auto">
            <a:xfrm>
              <a:off x="336" y="1842"/>
              <a:ext cx="5306" cy="2451"/>
            </a:xfrm>
            <a:prstGeom prst="ellipse">
              <a:avLst/>
            </a:prstGeom>
            <a:gradFill rotWithShape="0">
              <a:gsLst>
                <a:gs pos="0">
                  <a:srgbClr val="FF6600">
                    <a:alpha val="49001"/>
                  </a:srgbClr>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078022" name="Oval 6"/>
            <p:cNvSpPr>
              <a:spLocks noChangeArrowheads="1"/>
            </p:cNvSpPr>
            <p:nvPr/>
          </p:nvSpPr>
          <p:spPr bwMode="auto">
            <a:xfrm>
              <a:off x="1640" y="2088"/>
              <a:ext cx="4050" cy="1939"/>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078023" name="Text Box 7"/>
            <p:cNvSpPr txBox="1">
              <a:spLocks noChangeArrowheads="1"/>
            </p:cNvSpPr>
            <p:nvPr/>
          </p:nvSpPr>
          <p:spPr bwMode="auto">
            <a:xfrm>
              <a:off x="4396" y="3995"/>
              <a:ext cx="1117" cy="179"/>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200">
                  <a:latin typeface="HGP創英角ﾎﾟｯﾌﾟ体" panose="040B0A00000000000000" pitchFamily="50" charset="-128"/>
                  <a:ea typeface="HGP創英角ﾎﾟｯﾌﾟ体" panose="040B0A00000000000000" pitchFamily="50" charset="-128"/>
                </a:rPr>
                <a:t>イントラネット</a:t>
              </a:r>
            </a:p>
          </p:txBody>
        </p:sp>
        <p:sp>
          <p:nvSpPr>
            <p:cNvPr id="5078024" name="Text Box 8"/>
            <p:cNvSpPr txBox="1">
              <a:spLocks noChangeArrowheads="1"/>
            </p:cNvSpPr>
            <p:nvPr/>
          </p:nvSpPr>
          <p:spPr bwMode="auto">
            <a:xfrm>
              <a:off x="1959" y="3148"/>
              <a:ext cx="387"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a:t>CALS</a:t>
              </a:r>
            </a:p>
          </p:txBody>
        </p:sp>
        <p:sp>
          <p:nvSpPr>
            <p:cNvPr id="5078025" name="Oval 9"/>
            <p:cNvSpPr>
              <a:spLocks noChangeArrowheads="1"/>
            </p:cNvSpPr>
            <p:nvPr/>
          </p:nvSpPr>
          <p:spPr bwMode="auto">
            <a:xfrm>
              <a:off x="3259" y="2351"/>
              <a:ext cx="2418" cy="1379"/>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078026" name="Group 10"/>
            <p:cNvGrpSpPr>
              <a:grpSpLocks/>
            </p:cNvGrpSpPr>
            <p:nvPr/>
          </p:nvGrpSpPr>
          <p:grpSpPr bwMode="auto">
            <a:xfrm>
              <a:off x="3211" y="2306"/>
              <a:ext cx="2363" cy="1543"/>
              <a:chOff x="672" y="1014"/>
              <a:chExt cx="4224" cy="2072"/>
            </a:xfrm>
          </p:grpSpPr>
          <p:sp>
            <p:nvSpPr>
              <p:cNvPr id="5078027" name="Oval 11"/>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078028" name="Oval 12"/>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078029" name="Oval 13"/>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078030" name="Oval 14"/>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078031" name="Oval 15"/>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sp>
            <p:nvSpPr>
              <p:cNvPr id="5078032" name="Oval 16"/>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400" i="1">
                    <a:latin typeface="HGP創英角ﾎﾟｯﾌﾟ体" panose="040B0A00000000000000" pitchFamily="50" charset="-128"/>
                    <a:ea typeface="HGP創英角ﾎﾟｯﾌﾟ体" panose="040B0A00000000000000" pitchFamily="50" charset="-128"/>
                  </a:rPr>
                  <a:t>現場</a:t>
                </a:r>
                <a:endParaRPr lang="ja-JP" altLang="en-US" sz="1600" i="1">
                  <a:latin typeface="HGP創英角ﾎﾟｯﾌﾟ体" panose="040B0A00000000000000" pitchFamily="50" charset="-128"/>
                  <a:ea typeface="HGP創英角ﾎﾟｯﾌﾟ体" panose="040B0A00000000000000" pitchFamily="50" charset="-128"/>
                </a:endParaRPr>
              </a:p>
            </p:txBody>
          </p:sp>
        </p:grpSp>
        <p:sp>
          <p:nvSpPr>
            <p:cNvPr id="5078033" name="Oval 17"/>
            <p:cNvSpPr>
              <a:spLocks noChangeArrowheads="1"/>
            </p:cNvSpPr>
            <p:nvPr/>
          </p:nvSpPr>
          <p:spPr bwMode="blackWhite">
            <a:xfrm>
              <a:off x="5255" y="3195"/>
              <a:ext cx="483" cy="36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1600">
                  <a:latin typeface="HGP創英角ﾎﾟｯﾌﾟ体" panose="040B0A00000000000000" pitchFamily="50" charset="-128"/>
                  <a:ea typeface="HGP創英角ﾎﾟｯﾌﾟ体" panose="040B0A00000000000000" pitchFamily="50" charset="-128"/>
                </a:rPr>
                <a:t>本社</a:t>
              </a:r>
            </a:p>
          </p:txBody>
        </p:sp>
        <p:grpSp>
          <p:nvGrpSpPr>
            <p:cNvPr id="5078034" name="Group 18"/>
            <p:cNvGrpSpPr>
              <a:grpSpLocks/>
            </p:cNvGrpSpPr>
            <p:nvPr/>
          </p:nvGrpSpPr>
          <p:grpSpPr bwMode="auto">
            <a:xfrm>
              <a:off x="3677" y="2193"/>
              <a:ext cx="1583" cy="1574"/>
              <a:chOff x="3799" y="513"/>
              <a:chExt cx="1380" cy="1319"/>
            </a:xfrm>
          </p:grpSpPr>
          <p:grpSp>
            <p:nvGrpSpPr>
              <p:cNvPr id="5078035" name="Group 19"/>
              <p:cNvGrpSpPr>
                <a:grpSpLocks/>
              </p:cNvGrpSpPr>
              <p:nvPr/>
            </p:nvGrpSpPr>
            <p:grpSpPr bwMode="auto">
              <a:xfrm>
                <a:off x="3929" y="580"/>
                <a:ext cx="1250" cy="1252"/>
                <a:chOff x="3929" y="580"/>
                <a:chExt cx="1250" cy="1252"/>
              </a:xfrm>
            </p:grpSpPr>
            <p:sp>
              <p:nvSpPr>
                <p:cNvPr id="5078036" name="Freeform 20"/>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37" name="Freeform 21"/>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38" name="Freeform 22"/>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39" name="Freeform 23"/>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0" name="Freeform 24"/>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1" name="Freeform 25"/>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2" name="Freeform 26"/>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3" name="Freeform 27"/>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4" name="Freeform 28"/>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5" name="Freeform 29"/>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6" name="Freeform 30"/>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7" name="Freeform 31"/>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8" name="Freeform 32"/>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49" name="Freeform 33"/>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0" name="Freeform 34"/>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1" name="Freeform 35"/>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2" name="Freeform 36"/>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3" name="Freeform 37"/>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4" name="Freeform 38"/>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5" name="Freeform 39"/>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6" name="Freeform 40"/>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7" name="Freeform 41"/>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8" name="Freeform 42"/>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59" name="Freeform 43"/>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0" name="Freeform 44"/>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1" name="Freeform 45"/>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2" name="Freeform 46"/>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3" name="Freeform 47"/>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4" name="Freeform 48"/>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5" name="Freeform 49"/>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6" name="Freeform 50"/>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7" name="Freeform 51"/>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68" name="Oval 52"/>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069" name="Freeform 53"/>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0" name="Freeform 54"/>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1" name="Freeform 55"/>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2" name="Freeform 56"/>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3" name="Freeform 57"/>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4" name="Freeform 58"/>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5" name="Freeform 59"/>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6" name="Freeform 60"/>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7" name="Freeform 61"/>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8" name="Freeform 62"/>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79" name="Freeform 63"/>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0" name="Freeform 64"/>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1" name="Freeform 65"/>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2" name="Freeform 66"/>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3" name="Freeform 67"/>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4" name="Freeform 68"/>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5" name="Freeform 69"/>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6" name="Freeform 70"/>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alpha val="55000"/>
                  </a:srgbClr>
                </a:solidFill>
                <a:ln w="18542"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7" name="Freeform 71"/>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8" name="Freeform 72"/>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89" name="Line 73"/>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090" name="Line 74"/>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091" name="Freeform 75"/>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2" name="Freeform 76"/>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3" name="Freeform 77"/>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4" name="Freeform 78"/>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78095" name="Group 79"/>
              <p:cNvGrpSpPr>
                <a:grpSpLocks/>
              </p:cNvGrpSpPr>
              <p:nvPr/>
            </p:nvGrpSpPr>
            <p:grpSpPr bwMode="auto">
              <a:xfrm>
                <a:off x="3799" y="513"/>
                <a:ext cx="356" cy="318"/>
                <a:chOff x="3799" y="513"/>
                <a:chExt cx="356" cy="318"/>
              </a:xfrm>
            </p:grpSpPr>
            <p:sp>
              <p:nvSpPr>
                <p:cNvPr id="5078096" name="Freeform 80"/>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7" name="Freeform 81"/>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8" name="Freeform 82"/>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099" name="Freeform 83"/>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0" name="Freeform 84"/>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1" name="Freeform 85"/>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2" name="Freeform 86"/>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3" name="Freeform 87"/>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4" name="Freeform 88"/>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5" name="Freeform 89"/>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6" name="Freeform 90"/>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7" name="Freeform 91"/>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8" name="Freeform 92"/>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09" name="Freeform 93"/>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0" name="Freeform 94"/>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1" name="Freeform 95"/>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2" name="Freeform 96"/>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3" name="Freeform 97"/>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4" name="Freeform 98"/>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5" name="Freeform 99"/>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6" name="Freeform 100"/>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7" name="Freeform 101"/>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8" name="Freeform 102"/>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19" name="Freeform 103"/>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0" name="Oval 104"/>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21" name="Oval 105"/>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22" name="Freeform 106"/>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3" name="Freeform 107"/>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4" name="Freeform 108"/>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5" name="Freeform 109"/>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6" name="Freeform 110"/>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7" name="Freeform 111"/>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28" name="Line 112"/>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29" name="Line 113"/>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30" name="Line 114"/>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31" name="Freeform 115"/>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2" name="Freeform 116"/>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3" name="Freeform 117"/>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4" name="Freeform 118"/>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78135" name="Group 119"/>
              <p:cNvGrpSpPr>
                <a:grpSpLocks/>
              </p:cNvGrpSpPr>
              <p:nvPr/>
            </p:nvGrpSpPr>
            <p:grpSpPr bwMode="auto">
              <a:xfrm>
                <a:off x="4430" y="536"/>
                <a:ext cx="359" cy="293"/>
                <a:chOff x="4430" y="536"/>
                <a:chExt cx="359" cy="293"/>
              </a:xfrm>
            </p:grpSpPr>
            <p:sp>
              <p:nvSpPr>
                <p:cNvPr id="5078136" name="Freeform 120"/>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7" name="Freeform 121"/>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8" name="Freeform 122"/>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39" name="Freeform 123"/>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0" name="Freeform 124"/>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1" name="Freeform 125"/>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2" name="Freeform 126"/>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3" name="Freeform 127"/>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4" name="Freeform 128"/>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5" name="Freeform 129"/>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6" name="Freeform 130"/>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7" name="Freeform 131"/>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8" name="Freeform 132"/>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49" name="Freeform 133"/>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0" name="Freeform 134"/>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1" name="Freeform 135"/>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2" name="Freeform 136"/>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3" name="Freeform 137"/>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4" name="Freeform 138"/>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5" name="Freeform 139"/>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6" name="Freeform 140"/>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7" name="Freeform 141"/>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8" name="Freeform 142"/>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59" name="Oval 143"/>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60" name="Oval 144"/>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161" name="Freeform 145"/>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2" name="Freeform 146"/>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3" name="Freeform 147"/>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4" name="Freeform 148"/>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5" name="Freeform 149"/>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6" name="Freeform 150"/>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7" name="Freeform 151"/>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8" name="Freeform 152"/>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69" name="Freeform 153"/>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0" name="Freeform 154"/>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1" name="Freeform 155"/>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2" name="Freeform 156"/>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3" name="Freeform 157"/>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4" name="Freeform 158"/>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5" name="Freeform 159"/>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6" name="Freeform 160"/>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78177" name="Group 161"/>
              <p:cNvGrpSpPr>
                <a:grpSpLocks/>
              </p:cNvGrpSpPr>
              <p:nvPr/>
            </p:nvGrpSpPr>
            <p:grpSpPr bwMode="auto">
              <a:xfrm>
                <a:off x="3945" y="1067"/>
                <a:ext cx="350" cy="258"/>
                <a:chOff x="3945" y="1067"/>
                <a:chExt cx="350" cy="258"/>
              </a:xfrm>
            </p:grpSpPr>
            <p:sp>
              <p:nvSpPr>
                <p:cNvPr id="5078178" name="Freeform 162"/>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79" name="Freeform 163"/>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0" name="Freeform 164"/>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1" name="Freeform 165"/>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2" name="Freeform 166"/>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3" name="Freeform 167"/>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4" name="Freeform 168"/>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5" name="Freeform 169"/>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6" name="Freeform 170"/>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7" name="Freeform 171"/>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8" name="Freeform 172"/>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89" name="Freeform 173"/>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0" name="Freeform 174"/>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1" name="Freeform 175"/>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2" name="Freeform 176"/>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3" name="Freeform 177"/>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4" name="Freeform 178"/>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5" name="Freeform 179"/>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6" name="Freeform 180"/>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7" name="Freeform 181"/>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8" name="Freeform 182"/>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199" name="Freeform 183"/>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0" name="Oval 184"/>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201" name="Oval 185"/>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202" name="Freeform 186"/>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3" name="Freeform 187"/>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4" name="Freeform 188"/>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5" name="Freeform 189"/>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6" name="Freeform 190"/>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7" name="Freeform 191"/>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8" name="Freeform 192"/>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09" name="Line 193"/>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210" name="Line 194"/>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78211" name="Freeform 195"/>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12" name="Freeform 196"/>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13" name="Freeform 197"/>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78214" name="Freeform 198"/>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078215" name="Text Box 199"/>
            <p:cNvSpPr txBox="1">
              <a:spLocks noChangeArrowheads="1"/>
            </p:cNvSpPr>
            <p:nvPr/>
          </p:nvSpPr>
          <p:spPr bwMode="auto">
            <a:xfrm>
              <a:off x="1959" y="2941"/>
              <a:ext cx="854"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エクストラネット</a:t>
              </a:r>
            </a:p>
          </p:txBody>
        </p:sp>
        <p:sp>
          <p:nvSpPr>
            <p:cNvPr id="5078216" name="Text Box 200"/>
            <p:cNvSpPr txBox="1">
              <a:spLocks noChangeArrowheads="1"/>
            </p:cNvSpPr>
            <p:nvPr/>
          </p:nvSpPr>
          <p:spPr bwMode="auto">
            <a:xfrm>
              <a:off x="639" y="3097"/>
              <a:ext cx="770"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b="1">
                  <a:latin typeface="HGP創英角ﾎﾟｯﾌﾟ体" panose="040B0A00000000000000" pitchFamily="50" charset="-128"/>
                  <a:ea typeface="HGP創英角ﾎﾟｯﾌﾟ体" panose="040B0A00000000000000" pitchFamily="50" charset="-128"/>
                </a:rPr>
                <a:t>インターネット</a:t>
              </a:r>
            </a:p>
          </p:txBody>
        </p:sp>
      </p:grpSp>
      <p:sp>
        <p:nvSpPr>
          <p:cNvPr id="5078217"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078218" name="Rectangle 202"/>
          <p:cNvSpPr>
            <a:spLocks noChangeArrowheads="1"/>
          </p:cNvSpPr>
          <p:nvPr/>
        </p:nvSpPr>
        <p:spPr bwMode="gray">
          <a:xfrm>
            <a:off x="0" y="827088"/>
            <a:ext cx="91090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200">
                <a:latin typeface="HGS創英角ﾎﾟｯﾌﾟ体" panose="040B0A00000000000000" pitchFamily="50" charset="-128"/>
                <a:ea typeface="HGS創英角ﾎﾟｯﾌﾟ体" panose="040B0A00000000000000" pitchFamily="50" charset="-128"/>
              </a:rPr>
              <a:t>イントラネットはここから始まる</a:t>
            </a:r>
            <a:endParaRPr lang="ja-JP" altLang="en-US">
              <a:latin typeface="Times New Roman" panose="02020603050405020304" pitchFamily="18" charset="0"/>
              <a:ea typeface="HGP創英角ﾎﾟｯﾌﾟ体" panose="040B0A00000000000000" pitchFamily="50" charset="-128"/>
            </a:endParaRPr>
          </a:p>
        </p:txBody>
      </p:sp>
      <p:sp>
        <p:nvSpPr>
          <p:cNvPr id="5078219" name="Rectangle 203"/>
          <p:cNvSpPr>
            <a:spLocks noChangeArrowheads="1"/>
          </p:cNvSpPr>
          <p:nvPr/>
        </p:nvSpPr>
        <p:spPr bwMode="gray">
          <a:xfrm>
            <a:off x="323850" y="1557338"/>
            <a:ext cx="8715375"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ja-JP" sz="4800">
                <a:latin typeface="Times New Roman" panose="02020603050405020304" pitchFamily="18" charset="0"/>
                <a:ea typeface="HGS創英角ﾎﾟｯﾌﾟ体" panose="040B0A00000000000000" pitchFamily="50" charset="-128"/>
              </a:rPr>
              <a:t>IT</a:t>
            </a:r>
            <a:r>
              <a:rPr lang="ja-JP" altLang="en-US" sz="4800">
                <a:latin typeface="Times New Roman" panose="02020603050405020304" pitchFamily="18" charset="0"/>
                <a:ea typeface="HGP創英角ﾎﾟｯﾌﾟ体" panose="040B0A00000000000000" pitchFamily="50" charset="-128"/>
              </a:rPr>
              <a:t>を使って、</a:t>
            </a:r>
          </a:p>
          <a:p>
            <a:pPr>
              <a:lnSpc>
                <a:spcPct val="90000"/>
              </a:lnSpc>
            </a:pPr>
            <a:r>
              <a:rPr lang="ja-JP" altLang="en-US" sz="4800">
                <a:latin typeface="Times New Roman" panose="02020603050405020304" pitchFamily="18" charset="0"/>
                <a:ea typeface="HGP創英角ﾎﾟｯﾌﾟ体" panose="040B0A00000000000000" pitchFamily="50" charset="-128"/>
              </a:rPr>
              <a:t>自分自身のことを語ろう</a:t>
            </a:r>
          </a:p>
        </p:txBody>
      </p:sp>
      <p:sp>
        <p:nvSpPr>
          <p:cNvPr id="5078220" name="AutoShape 204"/>
          <p:cNvSpPr>
            <a:spLocks noChangeArrowheads="1"/>
          </p:cNvSpPr>
          <p:nvPr/>
        </p:nvSpPr>
        <p:spPr bwMode="auto">
          <a:xfrm>
            <a:off x="1692275" y="3481388"/>
            <a:ext cx="3240088" cy="2860675"/>
          </a:xfrm>
          <a:prstGeom prst="wedgeEllipseCallout">
            <a:avLst>
              <a:gd name="adj1" fmla="val 59259"/>
              <a:gd name="adj2" fmla="val -444"/>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anchor="ctr"/>
          <a:lstStyle/>
          <a:p>
            <a:r>
              <a:rPr lang="ja-JP" altLang="en-US" sz="5400" b="1">
                <a:latin typeface="Times New Roman" panose="02020603050405020304" pitchFamily="18" charset="0"/>
              </a:rPr>
              <a:t>「反省」</a:t>
            </a:r>
          </a:p>
        </p:txBody>
      </p:sp>
      <p:pic>
        <p:nvPicPr>
          <p:cNvPr id="5078221" name="Picture 205"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4751388" y="4187825"/>
            <a:ext cx="1952625"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078218"/>
                                        </p:tgtEl>
                                        <p:attrNameLst>
                                          <p:attrName>style.visibility</p:attrName>
                                        </p:attrNameLst>
                                      </p:cBhvr>
                                      <p:to>
                                        <p:strVal val="visible"/>
                                      </p:to>
                                    </p:set>
                                    <p:anim calcmode="lin" valueType="num">
                                      <p:cBhvr>
                                        <p:cTn id="7" dur="500" fill="hold"/>
                                        <p:tgtEl>
                                          <p:spTgt spid="5078218"/>
                                        </p:tgtEl>
                                        <p:attrNameLst>
                                          <p:attrName>ppt_w</p:attrName>
                                        </p:attrNameLst>
                                      </p:cBhvr>
                                      <p:tavLst>
                                        <p:tav tm="0">
                                          <p:val>
                                            <p:fltVal val="0"/>
                                          </p:val>
                                        </p:tav>
                                        <p:tav tm="100000">
                                          <p:val>
                                            <p:strVal val="#ppt_w"/>
                                          </p:val>
                                        </p:tav>
                                      </p:tavLst>
                                    </p:anim>
                                    <p:anim calcmode="lin" valueType="num">
                                      <p:cBhvr>
                                        <p:cTn id="8" dur="500" fill="hold"/>
                                        <p:tgtEl>
                                          <p:spTgt spid="507821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078219"/>
                                        </p:tgtEl>
                                        <p:attrNameLst>
                                          <p:attrName>style.visibility</p:attrName>
                                        </p:attrNameLst>
                                      </p:cBhvr>
                                      <p:to>
                                        <p:strVal val="visible"/>
                                      </p:to>
                                    </p:set>
                                    <p:anim calcmode="lin" valueType="num">
                                      <p:cBhvr>
                                        <p:cTn id="12" dur="500" fill="hold"/>
                                        <p:tgtEl>
                                          <p:spTgt spid="5078219"/>
                                        </p:tgtEl>
                                        <p:attrNameLst>
                                          <p:attrName>ppt_w</p:attrName>
                                        </p:attrNameLst>
                                      </p:cBhvr>
                                      <p:tavLst>
                                        <p:tav tm="0">
                                          <p:val>
                                            <p:fltVal val="0"/>
                                          </p:val>
                                        </p:tav>
                                        <p:tav tm="100000">
                                          <p:val>
                                            <p:strVal val="#ppt_w"/>
                                          </p:val>
                                        </p:tav>
                                      </p:tavLst>
                                    </p:anim>
                                    <p:anim calcmode="lin" valueType="num">
                                      <p:cBhvr>
                                        <p:cTn id="13" dur="500" fill="hold"/>
                                        <p:tgtEl>
                                          <p:spTgt spid="507821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nodeType="clickEffect">
                                  <p:stCondLst>
                                    <p:cond delay="0"/>
                                  </p:stCondLst>
                                  <p:childTnLst>
                                    <p:set>
                                      <p:cBhvr>
                                        <p:cTn id="17" dur="1" fill="hold">
                                          <p:stCondLst>
                                            <p:cond delay="0"/>
                                          </p:stCondLst>
                                        </p:cTn>
                                        <p:tgtEl>
                                          <p:spTgt spid="5078221"/>
                                        </p:tgtEl>
                                        <p:attrNameLst>
                                          <p:attrName>style.visibility</p:attrName>
                                        </p:attrNameLst>
                                      </p:cBhvr>
                                      <p:to>
                                        <p:strVal val="visible"/>
                                      </p:to>
                                    </p:set>
                                    <p:animEffect transition="in" filter="wipe(down)">
                                      <p:cBhvr>
                                        <p:cTn id="18" dur="580">
                                          <p:stCondLst>
                                            <p:cond delay="0"/>
                                          </p:stCondLst>
                                        </p:cTn>
                                        <p:tgtEl>
                                          <p:spTgt spid="5078221"/>
                                        </p:tgtEl>
                                      </p:cBhvr>
                                    </p:animEffect>
                                    <p:anim calcmode="lin" valueType="num">
                                      <p:cBhvr>
                                        <p:cTn id="19" dur="1822" tmFilter="0,0; 0.14,0.36; 0.43,0.73; 0.71,0.91; 1.0,1.0">
                                          <p:stCondLst>
                                            <p:cond delay="0"/>
                                          </p:stCondLst>
                                        </p:cTn>
                                        <p:tgtEl>
                                          <p:spTgt spid="507822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07822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07822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07822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078221"/>
                                        </p:tgtEl>
                                        <p:attrNameLst>
                                          <p:attrName>ppt_y</p:attrName>
                                        </p:attrNameLst>
                                      </p:cBhvr>
                                      <p:tavLst>
                                        <p:tav tm="0" fmla="#ppt_y-sin(pi*$)/81">
                                          <p:val>
                                            <p:fltVal val="0"/>
                                          </p:val>
                                        </p:tav>
                                        <p:tav tm="100000">
                                          <p:val>
                                            <p:fltVal val="1"/>
                                          </p:val>
                                        </p:tav>
                                      </p:tavLst>
                                    </p:anim>
                                    <p:animScale>
                                      <p:cBhvr>
                                        <p:cTn id="24" dur="26">
                                          <p:stCondLst>
                                            <p:cond delay="650"/>
                                          </p:stCondLst>
                                        </p:cTn>
                                        <p:tgtEl>
                                          <p:spTgt spid="5078221"/>
                                        </p:tgtEl>
                                      </p:cBhvr>
                                      <p:to x="100000" y="60000"/>
                                    </p:animScale>
                                    <p:animScale>
                                      <p:cBhvr>
                                        <p:cTn id="25" dur="166" decel="50000">
                                          <p:stCondLst>
                                            <p:cond delay="676"/>
                                          </p:stCondLst>
                                        </p:cTn>
                                        <p:tgtEl>
                                          <p:spTgt spid="5078221"/>
                                        </p:tgtEl>
                                      </p:cBhvr>
                                      <p:to x="100000" y="100000"/>
                                    </p:animScale>
                                    <p:animScale>
                                      <p:cBhvr>
                                        <p:cTn id="26" dur="26">
                                          <p:stCondLst>
                                            <p:cond delay="1312"/>
                                          </p:stCondLst>
                                        </p:cTn>
                                        <p:tgtEl>
                                          <p:spTgt spid="5078221"/>
                                        </p:tgtEl>
                                      </p:cBhvr>
                                      <p:to x="100000" y="80000"/>
                                    </p:animScale>
                                    <p:animScale>
                                      <p:cBhvr>
                                        <p:cTn id="27" dur="166" decel="50000">
                                          <p:stCondLst>
                                            <p:cond delay="1338"/>
                                          </p:stCondLst>
                                        </p:cTn>
                                        <p:tgtEl>
                                          <p:spTgt spid="5078221"/>
                                        </p:tgtEl>
                                      </p:cBhvr>
                                      <p:to x="100000" y="100000"/>
                                    </p:animScale>
                                    <p:animScale>
                                      <p:cBhvr>
                                        <p:cTn id="28" dur="26">
                                          <p:stCondLst>
                                            <p:cond delay="1642"/>
                                          </p:stCondLst>
                                        </p:cTn>
                                        <p:tgtEl>
                                          <p:spTgt spid="5078221"/>
                                        </p:tgtEl>
                                      </p:cBhvr>
                                      <p:to x="100000" y="90000"/>
                                    </p:animScale>
                                    <p:animScale>
                                      <p:cBhvr>
                                        <p:cTn id="29" dur="166" decel="50000">
                                          <p:stCondLst>
                                            <p:cond delay="1668"/>
                                          </p:stCondLst>
                                        </p:cTn>
                                        <p:tgtEl>
                                          <p:spTgt spid="5078221"/>
                                        </p:tgtEl>
                                      </p:cBhvr>
                                      <p:to x="100000" y="100000"/>
                                    </p:animScale>
                                    <p:animScale>
                                      <p:cBhvr>
                                        <p:cTn id="30" dur="26">
                                          <p:stCondLst>
                                            <p:cond delay="1808"/>
                                          </p:stCondLst>
                                        </p:cTn>
                                        <p:tgtEl>
                                          <p:spTgt spid="5078221"/>
                                        </p:tgtEl>
                                      </p:cBhvr>
                                      <p:to x="100000" y="95000"/>
                                    </p:animScale>
                                    <p:animScale>
                                      <p:cBhvr>
                                        <p:cTn id="31" dur="166" decel="50000">
                                          <p:stCondLst>
                                            <p:cond delay="1834"/>
                                          </p:stCondLst>
                                        </p:cTn>
                                        <p:tgtEl>
                                          <p:spTgt spid="5078221"/>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4" name="J0097487.WAV"/>
                                        </p:tgtEl>
                                      </p:cMediaNode>
                                    </p:audio>
                                  </p:subTnLst>
                                </p:cTn>
                              </p:par>
                              <p:par>
                                <p:cTn id="32" presetID="55" presetClass="entr" presetSubtype="0" fill="hold" grpId="0" nodeType="withEffect">
                                  <p:stCondLst>
                                    <p:cond delay="0"/>
                                  </p:stCondLst>
                                  <p:childTnLst>
                                    <p:set>
                                      <p:cBhvr>
                                        <p:cTn id="33" dur="1" fill="hold">
                                          <p:stCondLst>
                                            <p:cond delay="0"/>
                                          </p:stCondLst>
                                        </p:cTn>
                                        <p:tgtEl>
                                          <p:spTgt spid="5078220"/>
                                        </p:tgtEl>
                                        <p:attrNameLst>
                                          <p:attrName>style.visibility</p:attrName>
                                        </p:attrNameLst>
                                      </p:cBhvr>
                                      <p:to>
                                        <p:strVal val="visible"/>
                                      </p:to>
                                    </p:set>
                                    <p:anim calcmode="lin" valueType="num">
                                      <p:cBhvr>
                                        <p:cTn id="34" dur="1000" fill="hold"/>
                                        <p:tgtEl>
                                          <p:spTgt spid="5078220"/>
                                        </p:tgtEl>
                                        <p:attrNameLst>
                                          <p:attrName>ppt_w</p:attrName>
                                        </p:attrNameLst>
                                      </p:cBhvr>
                                      <p:tavLst>
                                        <p:tav tm="0">
                                          <p:val>
                                            <p:strVal val="#ppt_w*0.70"/>
                                          </p:val>
                                        </p:tav>
                                        <p:tav tm="100000">
                                          <p:val>
                                            <p:strVal val="#ppt_w"/>
                                          </p:val>
                                        </p:tav>
                                      </p:tavLst>
                                    </p:anim>
                                    <p:anim calcmode="lin" valueType="num">
                                      <p:cBhvr>
                                        <p:cTn id="35" dur="1000" fill="hold"/>
                                        <p:tgtEl>
                                          <p:spTgt spid="5078220"/>
                                        </p:tgtEl>
                                        <p:attrNameLst>
                                          <p:attrName>ppt_h</p:attrName>
                                        </p:attrNameLst>
                                      </p:cBhvr>
                                      <p:tavLst>
                                        <p:tav tm="0">
                                          <p:val>
                                            <p:strVal val="#ppt_h"/>
                                          </p:val>
                                        </p:tav>
                                        <p:tav tm="100000">
                                          <p:val>
                                            <p:strVal val="#ppt_h"/>
                                          </p:val>
                                        </p:tav>
                                      </p:tavLst>
                                    </p:anim>
                                    <p:animEffect transition="in" filter="fade">
                                      <p:cBhvr>
                                        <p:cTn id="36" dur="1000"/>
                                        <p:tgtEl>
                                          <p:spTgt spid="5078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8218" grpId="0"/>
      <p:bldP spid="5078219" grpId="0"/>
      <p:bldP spid="50782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0066" name="Rectangle 2"/>
          <p:cNvSpPr>
            <a:spLocks noChangeArrowheads="1"/>
          </p:cNvSpPr>
          <p:nvPr/>
        </p:nvSpPr>
        <p:spPr bwMode="auto">
          <a:xfrm>
            <a:off x="0" y="8366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spcBef>
                <a:spcPct val="0"/>
              </a:spcBef>
            </a:pPr>
            <a:r>
              <a:rPr lang="ja-JP" altLang="en-US" sz="3200">
                <a:solidFill>
                  <a:srgbClr val="000000"/>
                </a:solidFill>
                <a:latin typeface="HGP創英角ﾎﾟｯﾌﾟ体" panose="040B0A00000000000000" pitchFamily="50" charset="-128"/>
                <a:ea typeface="HGP創英角ﾎﾟｯﾌﾟ体" panose="040B0A00000000000000" pitchFamily="50" charset="-128"/>
              </a:rPr>
              <a:t>思想の自由への衝動</a:t>
            </a:r>
            <a:r>
              <a:rPr lang="en-US" altLang="ja-JP" sz="1400">
                <a:solidFill>
                  <a:srgbClr val="000000"/>
                </a:solidFill>
                <a:latin typeface="HGP創英角ﾎﾟｯﾌﾟ体" panose="040B0A00000000000000" pitchFamily="50" charset="-128"/>
                <a:ea typeface="HGP創英角ﾎﾟｯﾌﾟ体" panose="040B0A00000000000000" pitchFamily="50" charset="-128"/>
              </a:rPr>
              <a:t>(</a:t>
            </a:r>
            <a:r>
              <a:rPr lang="ja-JP" altLang="en-US" sz="1400">
                <a:solidFill>
                  <a:srgbClr val="000000"/>
                </a:solidFill>
                <a:latin typeface="HGP創英角ﾎﾟｯﾌﾟ体" panose="040B0A00000000000000" pitchFamily="50" charset="-128"/>
                <a:ea typeface="HGP創英角ﾎﾟｯﾌﾟ体" panose="040B0A00000000000000" pitchFamily="50" charset="-128"/>
              </a:rPr>
              <a:t>村上泰亮）</a:t>
            </a:r>
          </a:p>
        </p:txBody>
      </p:sp>
      <p:sp>
        <p:nvSpPr>
          <p:cNvPr id="5080067"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080068" name="Rectangle 4"/>
          <p:cNvSpPr>
            <a:spLocks noGrp="1" noChangeArrowheads="1"/>
          </p:cNvSpPr>
          <p:nvPr>
            <p:ph type="title"/>
          </p:nvPr>
        </p:nvSpPr>
        <p:spPr>
          <a:xfrm>
            <a:off x="34925"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「反省という行為」</a:t>
            </a:r>
          </a:p>
        </p:txBody>
      </p:sp>
      <p:sp>
        <p:nvSpPr>
          <p:cNvPr id="5080069" name="Text Box 5"/>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080070" name="Rectangle 6"/>
          <p:cNvSpPr>
            <a:spLocks noChangeArrowheads="1"/>
          </p:cNvSpPr>
          <p:nvPr/>
        </p:nvSpPr>
        <p:spPr bwMode="gray">
          <a:xfrm>
            <a:off x="249238" y="1557338"/>
            <a:ext cx="8715375"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200">
                <a:latin typeface="Times New Roman" panose="02020603050405020304" pitchFamily="18" charset="0"/>
                <a:ea typeface="HGP創英角ﾎﾟｯﾌﾟ体" panose="040B0A00000000000000" pitchFamily="50" charset="-128"/>
              </a:rPr>
              <a:t>自らの抱く世界イメージを常に乗り越え、</a:t>
            </a:r>
          </a:p>
          <a:p>
            <a:pPr>
              <a:lnSpc>
                <a:spcPct val="90000"/>
              </a:lnSpc>
            </a:pPr>
            <a:r>
              <a:rPr lang="ja-JP" altLang="en-US" sz="3200">
                <a:latin typeface="Times New Roman" panose="02020603050405020304" pitchFamily="18" charset="0"/>
                <a:ea typeface="HGP創英角ﾎﾟｯﾌﾟ体" panose="040B0A00000000000000" pitchFamily="50" charset="-128"/>
              </a:rPr>
              <a:t>作り変えようとする働き</a:t>
            </a:r>
          </a:p>
          <a:p>
            <a:pPr>
              <a:lnSpc>
                <a:spcPct val="90000"/>
              </a:lnSpc>
            </a:pPr>
            <a:r>
              <a:rPr lang="ja-JP" altLang="en-US" sz="3200">
                <a:latin typeface="Times New Roman" panose="02020603050405020304" pitchFamily="18" charset="0"/>
                <a:ea typeface="HGP創英角ﾎﾟｯﾌﾟ体" panose="040B0A00000000000000" pitchFamily="50" charset="-128"/>
              </a:rPr>
              <a:t>自己超越の衝動　自己言及（</a:t>
            </a:r>
            <a:r>
              <a:rPr lang="en-US" altLang="ja-JP" sz="3200">
                <a:latin typeface="Times New Roman" panose="02020603050405020304" pitchFamily="18" charset="0"/>
                <a:ea typeface="HGP創英角ﾎﾟｯﾌﾟ体" panose="040B0A00000000000000" pitchFamily="50" charset="-128"/>
              </a:rPr>
              <a:t>self-reference</a:t>
            </a:r>
            <a:r>
              <a:rPr lang="ja-JP" altLang="en-US" sz="3200">
                <a:latin typeface="Times New Roman" panose="02020603050405020304" pitchFamily="18" charset="0"/>
                <a:ea typeface="HGP創英角ﾎﾟｯﾌﾟ体" panose="040B0A00000000000000" pitchFamily="50" charset="-128"/>
              </a:rPr>
              <a:t>）</a:t>
            </a:r>
          </a:p>
          <a:p>
            <a:pPr>
              <a:lnSpc>
                <a:spcPct val="90000"/>
              </a:lnSpc>
            </a:pPr>
            <a:r>
              <a:rPr lang="ja-JP" altLang="en-US" sz="3200">
                <a:latin typeface="Times New Roman" panose="02020603050405020304" pitchFamily="18" charset="0"/>
                <a:ea typeface="HGP創英角ﾎﾟｯﾌﾟ体" panose="040B0A00000000000000" pitchFamily="50" charset="-128"/>
              </a:rPr>
              <a:t>人間を他の生物から区別するのは、</a:t>
            </a:r>
          </a:p>
          <a:p>
            <a:pPr>
              <a:lnSpc>
                <a:spcPct val="90000"/>
              </a:lnSpc>
            </a:pPr>
            <a:r>
              <a:rPr lang="ja-JP" altLang="en-US" sz="3200">
                <a:latin typeface="Times New Roman" panose="02020603050405020304" pitchFamily="18" charset="0"/>
                <a:ea typeface="HGP創英角ﾎﾟｯﾌﾟ体" panose="040B0A00000000000000" pitchFamily="50" charset="-128"/>
              </a:rPr>
              <a:t>この「反省」の働きである。</a:t>
            </a:r>
          </a:p>
        </p:txBody>
      </p:sp>
      <p:sp>
        <p:nvSpPr>
          <p:cNvPr id="5080071" name="Rectangle 7"/>
          <p:cNvSpPr>
            <a:spLocks noChangeArrowheads="1"/>
          </p:cNvSpPr>
          <p:nvPr/>
        </p:nvSpPr>
        <p:spPr bwMode="auto">
          <a:xfrm>
            <a:off x="539750" y="5745163"/>
            <a:ext cx="4572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spAutoFit/>
          </a:bodyPr>
          <a:lstStyle/>
          <a:p>
            <a:pPr>
              <a:lnSpc>
                <a:spcPct val="90000"/>
              </a:lnSpc>
            </a:pPr>
            <a:r>
              <a:rPr lang="en-US" altLang="ja-JP" sz="1000">
                <a:latin typeface="HGS創英角ﾎﾟｯﾌﾟ体" panose="040B0A00000000000000" pitchFamily="50" charset="-128"/>
                <a:ea typeface="HGS創英角ﾎﾟｯﾌﾟ体" panose="040B0A00000000000000" pitchFamily="50" charset="-128"/>
              </a:rPr>
              <a:t>『</a:t>
            </a:r>
            <a:r>
              <a:rPr lang="ja-JP" altLang="en-US" sz="1000">
                <a:latin typeface="HGS創英角ﾎﾟｯﾌﾟ体" panose="040B0A00000000000000" pitchFamily="50" charset="-128"/>
                <a:ea typeface="HGS創英角ﾎﾟｯﾌﾟ体" panose="040B0A00000000000000" pitchFamily="50" charset="-128"/>
              </a:rPr>
              <a:t>反古典の政治経済学要綱</a:t>
            </a:r>
            <a:r>
              <a:rPr lang="en-US" altLang="ja-JP" sz="1000">
                <a:latin typeface="HGS創英角ﾎﾟｯﾌﾟ体" panose="040B0A00000000000000" pitchFamily="50" charset="-128"/>
                <a:ea typeface="HGS創英角ﾎﾟｯﾌﾟ体" panose="040B0A00000000000000" pitchFamily="50" charset="-128"/>
              </a:rPr>
              <a:t>』</a:t>
            </a:r>
            <a:r>
              <a:rPr lang="ja-JP" altLang="en-US" sz="1000">
                <a:latin typeface="HGS創英角ﾎﾟｯﾌﾟ体" panose="040B0A00000000000000" pitchFamily="50" charset="-128"/>
                <a:ea typeface="HGS創英角ﾎﾟｯﾌﾟ体" panose="040B0A00000000000000" pitchFamily="50" charset="-128"/>
              </a:rPr>
              <a:t>村上泰亮（著）　中央公論社　</a:t>
            </a:r>
            <a:r>
              <a:rPr lang="en-US" altLang="ja-JP" sz="1000">
                <a:latin typeface="HGS創英角ﾎﾟｯﾌﾟ体" panose="040B0A00000000000000" pitchFamily="50" charset="-128"/>
                <a:ea typeface="HGS創英角ﾎﾟｯﾌﾟ体" panose="040B0A00000000000000" pitchFamily="50" charset="-128"/>
              </a:rPr>
              <a:t>1994</a:t>
            </a:r>
            <a:r>
              <a:rPr lang="ja-JP" altLang="en-US" sz="1000">
                <a:latin typeface="HGS創英角ﾎﾟｯﾌﾟ体" panose="040B0A00000000000000" pitchFamily="50" charset="-128"/>
                <a:ea typeface="HGS創英角ﾎﾟｯﾌﾟ体" panose="040B0A00000000000000" pitchFamily="50" charset="-128"/>
              </a:rPr>
              <a:t>年</a:t>
            </a:r>
            <a:r>
              <a:rPr lang="en-US" altLang="ja-JP" sz="1000">
                <a:latin typeface="HGS創英角ﾎﾟｯﾌﾟ体" panose="040B0A00000000000000" pitchFamily="50" charset="-128"/>
                <a:ea typeface="HGS創英角ﾎﾟｯﾌﾟ体" panose="040B0A00000000000000" pitchFamily="50" charset="-128"/>
              </a:rPr>
              <a:t>8</a:t>
            </a:r>
            <a:r>
              <a:rPr lang="ja-JP" altLang="en-US" sz="1000">
                <a:latin typeface="HGS創英角ﾎﾟｯﾌﾟ体" panose="040B0A00000000000000" pitchFamily="50" charset="-128"/>
                <a:ea typeface="HGS創英角ﾎﾟｯﾌﾟ体" panose="040B0A00000000000000" pitchFamily="50" charset="-128"/>
              </a:rPr>
              <a:t>月</a:t>
            </a:r>
            <a:r>
              <a:rPr lang="en-US" altLang="ja-JP" sz="1000">
                <a:latin typeface="HGS創英角ﾎﾟｯﾌﾟ体" panose="040B0A00000000000000" pitchFamily="50" charset="-128"/>
                <a:ea typeface="HGS創英角ﾎﾟｯﾌﾟ体" panose="040B0A00000000000000" pitchFamily="50" charset="-128"/>
              </a:rPr>
              <a:t>15</a:t>
            </a:r>
            <a:r>
              <a:rPr lang="ja-JP" altLang="en-US" sz="1000">
                <a:latin typeface="HGS創英角ﾎﾟｯﾌﾟ体" panose="040B0A00000000000000" pitchFamily="50" charset="-128"/>
                <a:ea typeface="HGS創英角ﾎﾟｯﾌﾟ体" panose="040B0A00000000000000" pitchFamily="50" charset="-128"/>
              </a:rPr>
              <a:t>日</a:t>
            </a:r>
          </a:p>
        </p:txBody>
      </p:sp>
      <p:sp>
        <p:nvSpPr>
          <p:cNvPr id="5080072" name="AutoShape 8"/>
          <p:cNvSpPr>
            <a:spLocks noChangeArrowheads="1"/>
          </p:cNvSpPr>
          <p:nvPr/>
        </p:nvSpPr>
        <p:spPr bwMode="auto">
          <a:xfrm>
            <a:off x="5292725" y="4797425"/>
            <a:ext cx="2305050" cy="2027238"/>
          </a:xfrm>
          <a:prstGeom prst="wedgeEllipseCallout">
            <a:avLst>
              <a:gd name="adj1" fmla="val 57370"/>
              <a:gd name="adj2" fmla="val 9986"/>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anchor="ctr"/>
          <a:lstStyle/>
          <a:p>
            <a:r>
              <a:rPr lang="ja-JP" altLang="en-US" b="1">
                <a:latin typeface="Times New Roman" panose="02020603050405020304" pitchFamily="18" charset="0"/>
              </a:rPr>
              <a:t>心の自由</a:t>
            </a:r>
          </a:p>
          <a:p>
            <a:r>
              <a:rPr lang="ja-JP" altLang="en-US" sz="1600" b="1">
                <a:latin typeface="Times New Roman" panose="02020603050405020304" pitchFamily="18" charset="0"/>
              </a:rPr>
              <a:t>村上泰亮</a:t>
            </a:r>
          </a:p>
        </p:txBody>
      </p:sp>
      <p:pic>
        <p:nvPicPr>
          <p:cNvPr id="5080073" name="Picture 9"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54875" y="4352925"/>
            <a:ext cx="192563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080066">
                                            <p:txEl>
                                              <p:pRg st="0" end="0"/>
                                            </p:txEl>
                                          </p:spTgt>
                                        </p:tgtEl>
                                        <p:attrNameLst>
                                          <p:attrName>ppt_x</p:attrName>
                                          <p:attrName>ppt_y</p:attrName>
                                        </p:attrNameLst>
                                      </p:cBhvr>
                                    </p:animMotion>
                                    <p:animRot by="1500000">
                                      <p:cBhvr>
                                        <p:cTn id="7" dur="125" fill="hold">
                                          <p:stCondLst>
                                            <p:cond delay="0"/>
                                          </p:stCondLst>
                                        </p:cTn>
                                        <p:tgtEl>
                                          <p:spTgt spid="5080066">
                                            <p:txEl>
                                              <p:pRg st="0" end="0"/>
                                            </p:txEl>
                                          </p:spTgt>
                                        </p:tgtEl>
                                        <p:attrNameLst>
                                          <p:attrName>r</p:attrName>
                                        </p:attrNameLst>
                                      </p:cBhvr>
                                    </p:animRot>
                                    <p:animRot by="-1500000">
                                      <p:cBhvr>
                                        <p:cTn id="8" dur="125" fill="hold">
                                          <p:stCondLst>
                                            <p:cond delay="125"/>
                                          </p:stCondLst>
                                        </p:cTn>
                                        <p:tgtEl>
                                          <p:spTgt spid="5080066">
                                            <p:txEl>
                                              <p:pRg st="0" end="0"/>
                                            </p:txEl>
                                          </p:spTgt>
                                        </p:tgtEl>
                                        <p:attrNameLst>
                                          <p:attrName>r</p:attrName>
                                        </p:attrNameLst>
                                      </p:cBhvr>
                                    </p:animRot>
                                    <p:animRot by="-1500000">
                                      <p:cBhvr>
                                        <p:cTn id="9" dur="125" fill="hold">
                                          <p:stCondLst>
                                            <p:cond delay="250"/>
                                          </p:stCondLst>
                                        </p:cTn>
                                        <p:tgtEl>
                                          <p:spTgt spid="5080066">
                                            <p:txEl>
                                              <p:pRg st="0" end="0"/>
                                            </p:txEl>
                                          </p:spTgt>
                                        </p:tgtEl>
                                        <p:attrNameLst>
                                          <p:attrName>r</p:attrName>
                                        </p:attrNameLst>
                                      </p:cBhvr>
                                    </p:animRot>
                                    <p:animRot by="1500000">
                                      <p:cBhvr>
                                        <p:cTn id="10" dur="125" fill="hold">
                                          <p:stCondLst>
                                            <p:cond delay="375"/>
                                          </p:stCondLst>
                                        </p:cTn>
                                        <p:tgtEl>
                                          <p:spTgt spid="5080066">
                                            <p:txEl>
                                              <p:pRg st="0" end="0"/>
                                            </p:txEl>
                                          </p:spTgt>
                                        </p:tgtEl>
                                        <p:attrNameLst>
                                          <p:attrName>r</p:attrName>
                                        </p:attrNameLst>
                                      </p:cBhvr>
                                    </p:animRo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5080070"/>
                                        </p:tgtEl>
                                        <p:attrNameLst>
                                          <p:attrName>style.visibility</p:attrName>
                                        </p:attrNameLst>
                                      </p:cBhvr>
                                      <p:to>
                                        <p:strVal val="visible"/>
                                      </p:to>
                                    </p:set>
                                    <p:anim calcmode="discrete" valueType="clr">
                                      <p:cBhvr override="childStyle">
                                        <p:cTn id="13" dur="80"/>
                                        <p:tgtEl>
                                          <p:spTgt spid="508007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080070"/>
                                        </p:tgtEl>
                                        <p:attrNameLst>
                                          <p:attrName>fillcolor</p:attrName>
                                        </p:attrNameLst>
                                      </p:cBhvr>
                                      <p:tavLst>
                                        <p:tav tm="0">
                                          <p:val>
                                            <p:clrVal>
                                              <a:schemeClr val="accent2"/>
                                            </p:clrVal>
                                          </p:val>
                                        </p:tav>
                                        <p:tav tm="50000">
                                          <p:val>
                                            <p:clrVal>
                                              <a:schemeClr val="hlink"/>
                                            </p:clrVal>
                                          </p:val>
                                        </p:tav>
                                      </p:tavLst>
                                    </p:anim>
                                    <p:set>
                                      <p:cBhvr>
                                        <p:cTn id="15" dur="80"/>
                                        <p:tgtEl>
                                          <p:spTgt spid="5080070"/>
                                        </p:tgtEl>
                                        <p:attrNameLst>
                                          <p:attrName>fill.type</p:attrName>
                                        </p:attrNameLst>
                                      </p:cBhvr>
                                      <p:to>
                                        <p:strVal val="solid"/>
                                      </p:to>
                                    </p:set>
                                  </p:childTnLst>
                                </p:cTn>
                              </p:par>
                              <p:par>
                                <p:cTn id="16" presetID="23" presetClass="entr" presetSubtype="16" fill="hold" grpId="0" nodeType="withEffect">
                                  <p:stCondLst>
                                    <p:cond delay="0"/>
                                  </p:stCondLst>
                                  <p:childTnLst>
                                    <p:set>
                                      <p:cBhvr>
                                        <p:cTn id="17" dur="1" fill="hold">
                                          <p:stCondLst>
                                            <p:cond delay="0"/>
                                          </p:stCondLst>
                                        </p:cTn>
                                        <p:tgtEl>
                                          <p:spTgt spid="5080071"/>
                                        </p:tgtEl>
                                        <p:attrNameLst>
                                          <p:attrName>style.visibility</p:attrName>
                                        </p:attrNameLst>
                                      </p:cBhvr>
                                      <p:to>
                                        <p:strVal val="visible"/>
                                      </p:to>
                                    </p:set>
                                    <p:anim calcmode="lin" valueType="num">
                                      <p:cBhvr>
                                        <p:cTn id="18" dur="500" fill="hold"/>
                                        <p:tgtEl>
                                          <p:spTgt spid="5080071"/>
                                        </p:tgtEl>
                                        <p:attrNameLst>
                                          <p:attrName>ppt_w</p:attrName>
                                        </p:attrNameLst>
                                      </p:cBhvr>
                                      <p:tavLst>
                                        <p:tav tm="0">
                                          <p:val>
                                            <p:fltVal val="0"/>
                                          </p:val>
                                        </p:tav>
                                        <p:tav tm="100000">
                                          <p:val>
                                            <p:strVal val="#ppt_w"/>
                                          </p:val>
                                        </p:tav>
                                      </p:tavLst>
                                    </p:anim>
                                    <p:anim calcmode="lin" valueType="num">
                                      <p:cBhvr>
                                        <p:cTn id="19" dur="500" fill="hold"/>
                                        <p:tgtEl>
                                          <p:spTgt spid="508007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nodeType="clickEffect">
                                  <p:stCondLst>
                                    <p:cond delay="0"/>
                                  </p:stCondLst>
                                  <p:childTnLst>
                                    <p:set>
                                      <p:cBhvr>
                                        <p:cTn id="23" dur="1" fill="hold">
                                          <p:stCondLst>
                                            <p:cond delay="0"/>
                                          </p:stCondLst>
                                        </p:cTn>
                                        <p:tgtEl>
                                          <p:spTgt spid="5080073"/>
                                        </p:tgtEl>
                                        <p:attrNameLst>
                                          <p:attrName>style.visibility</p:attrName>
                                        </p:attrNameLst>
                                      </p:cBhvr>
                                      <p:to>
                                        <p:strVal val="visible"/>
                                      </p:to>
                                    </p:set>
                                    <p:animEffect transition="in" filter="wipe(down)">
                                      <p:cBhvr>
                                        <p:cTn id="24" dur="580">
                                          <p:stCondLst>
                                            <p:cond delay="0"/>
                                          </p:stCondLst>
                                        </p:cTn>
                                        <p:tgtEl>
                                          <p:spTgt spid="5080073"/>
                                        </p:tgtEl>
                                      </p:cBhvr>
                                    </p:animEffect>
                                    <p:anim calcmode="lin" valueType="num">
                                      <p:cBhvr>
                                        <p:cTn id="25" dur="1822" tmFilter="0,0; 0.14,0.36; 0.43,0.73; 0.71,0.91; 1.0,1.0">
                                          <p:stCondLst>
                                            <p:cond delay="0"/>
                                          </p:stCondLst>
                                        </p:cTn>
                                        <p:tgtEl>
                                          <p:spTgt spid="508007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08007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08007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08007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080073"/>
                                        </p:tgtEl>
                                        <p:attrNameLst>
                                          <p:attrName>ppt_y</p:attrName>
                                        </p:attrNameLst>
                                      </p:cBhvr>
                                      <p:tavLst>
                                        <p:tav tm="0" fmla="#ppt_y-sin(pi*$)/81">
                                          <p:val>
                                            <p:fltVal val="0"/>
                                          </p:val>
                                        </p:tav>
                                        <p:tav tm="100000">
                                          <p:val>
                                            <p:fltVal val="1"/>
                                          </p:val>
                                        </p:tav>
                                      </p:tavLst>
                                    </p:anim>
                                    <p:animScale>
                                      <p:cBhvr>
                                        <p:cTn id="30" dur="26">
                                          <p:stCondLst>
                                            <p:cond delay="650"/>
                                          </p:stCondLst>
                                        </p:cTn>
                                        <p:tgtEl>
                                          <p:spTgt spid="5080073"/>
                                        </p:tgtEl>
                                      </p:cBhvr>
                                      <p:to x="100000" y="60000"/>
                                    </p:animScale>
                                    <p:animScale>
                                      <p:cBhvr>
                                        <p:cTn id="31" dur="166" decel="50000">
                                          <p:stCondLst>
                                            <p:cond delay="676"/>
                                          </p:stCondLst>
                                        </p:cTn>
                                        <p:tgtEl>
                                          <p:spTgt spid="5080073"/>
                                        </p:tgtEl>
                                      </p:cBhvr>
                                      <p:to x="100000" y="100000"/>
                                    </p:animScale>
                                    <p:animScale>
                                      <p:cBhvr>
                                        <p:cTn id="32" dur="26">
                                          <p:stCondLst>
                                            <p:cond delay="1312"/>
                                          </p:stCondLst>
                                        </p:cTn>
                                        <p:tgtEl>
                                          <p:spTgt spid="5080073"/>
                                        </p:tgtEl>
                                      </p:cBhvr>
                                      <p:to x="100000" y="80000"/>
                                    </p:animScale>
                                    <p:animScale>
                                      <p:cBhvr>
                                        <p:cTn id="33" dur="166" decel="50000">
                                          <p:stCondLst>
                                            <p:cond delay="1338"/>
                                          </p:stCondLst>
                                        </p:cTn>
                                        <p:tgtEl>
                                          <p:spTgt spid="5080073"/>
                                        </p:tgtEl>
                                      </p:cBhvr>
                                      <p:to x="100000" y="100000"/>
                                    </p:animScale>
                                    <p:animScale>
                                      <p:cBhvr>
                                        <p:cTn id="34" dur="26">
                                          <p:stCondLst>
                                            <p:cond delay="1642"/>
                                          </p:stCondLst>
                                        </p:cTn>
                                        <p:tgtEl>
                                          <p:spTgt spid="5080073"/>
                                        </p:tgtEl>
                                      </p:cBhvr>
                                      <p:to x="100000" y="90000"/>
                                    </p:animScale>
                                    <p:animScale>
                                      <p:cBhvr>
                                        <p:cTn id="35" dur="166" decel="50000">
                                          <p:stCondLst>
                                            <p:cond delay="1668"/>
                                          </p:stCondLst>
                                        </p:cTn>
                                        <p:tgtEl>
                                          <p:spTgt spid="5080073"/>
                                        </p:tgtEl>
                                      </p:cBhvr>
                                      <p:to x="100000" y="100000"/>
                                    </p:animScale>
                                    <p:animScale>
                                      <p:cBhvr>
                                        <p:cTn id="36" dur="26">
                                          <p:stCondLst>
                                            <p:cond delay="1808"/>
                                          </p:stCondLst>
                                        </p:cTn>
                                        <p:tgtEl>
                                          <p:spTgt spid="5080073"/>
                                        </p:tgtEl>
                                      </p:cBhvr>
                                      <p:to x="100000" y="95000"/>
                                    </p:animScale>
                                    <p:animScale>
                                      <p:cBhvr>
                                        <p:cTn id="37" dur="166" decel="50000">
                                          <p:stCondLst>
                                            <p:cond delay="1834"/>
                                          </p:stCondLst>
                                        </p:cTn>
                                        <p:tgtEl>
                                          <p:spTgt spid="5080073"/>
                                        </p:tgtEl>
                                      </p:cBhvr>
                                      <p:to x="100000" y="100000"/>
                                    </p:animScale>
                                  </p:childTnLst>
                                </p:cTn>
                              </p:par>
                              <p:par>
                                <p:cTn id="38" presetID="55" presetClass="entr" presetSubtype="0" fill="hold" grpId="0" nodeType="withEffect">
                                  <p:stCondLst>
                                    <p:cond delay="0"/>
                                  </p:stCondLst>
                                  <p:childTnLst>
                                    <p:set>
                                      <p:cBhvr>
                                        <p:cTn id="39" dur="1" fill="hold">
                                          <p:stCondLst>
                                            <p:cond delay="0"/>
                                          </p:stCondLst>
                                        </p:cTn>
                                        <p:tgtEl>
                                          <p:spTgt spid="5080072"/>
                                        </p:tgtEl>
                                        <p:attrNameLst>
                                          <p:attrName>style.visibility</p:attrName>
                                        </p:attrNameLst>
                                      </p:cBhvr>
                                      <p:to>
                                        <p:strVal val="visible"/>
                                      </p:to>
                                    </p:set>
                                    <p:anim calcmode="lin" valueType="num">
                                      <p:cBhvr>
                                        <p:cTn id="40" dur="1000" fill="hold"/>
                                        <p:tgtEl>
                                          <p:spTgt spid="5080072"/>
                                        </p:tgtEl>
                                        <p:attrNameLst>
                                          <p:attrName>ppt_w</p:attrName>
                                        </p:attrNameLst>
                                      </p:cBhvr>
                                      <p:tavLst>
                                        <p:tav tm="0">
                                          <p:val>
                                            <p:strVal val="#ppt_w*0.70"/>
                                          </p:val>
                                        </p:tav>
                                        <p:tav tm="100000">
                                          <p:val>
                                            <p:strVal val="#ppt_w"/>
                                          </p:val>
                                        </p:tav>
                                      </p:tavLst>
                                    </p:anim>
                                    <p:anim calcmode="lin" valueType="num">
                                      <p:cBhvr>
                                        <p:cTn id="41" dur="1000" fill="hold"/>
                                        <p:tgtEl>
                                          <p:spTgt spid="5080072"/>
                                        </p:tgtEl>
                                        <p:attrNameLst>
                                          <p:attrName>ppt_h</p:attrName>
                                        </p:attrNameLst>
                                      </p:cBhvr>
                                      <p:tavLst>
                                        <p:tav tm="0">
                                          <p:val>
                                            <p:strVal val="#ppt_h"/>
                                          </p:val>
                                        </p:tav>
                                        <p:tav tm="100000">
                                          <p:val>
                                            <p:strVal val="#ppt_h"/>
                                          </p:val>
                                        </p:tav>
                                      </p:tavLst>
                                    </p:anim>
                                    <p:animEffect transition="in" filter="fade">
                                      <p:cBhvr>
                                        <p:cTn id="42" dur="1000"/>
                                        <p:tgtEl>
                                          <p:spTgt spid="5080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0066" grpId="0" build="allAtOnce"/>
      <p:bldP spid="5080070" grpId="0"/>
      <p:bldP spid="5080071" grpId="0"/>
      <p:bldP spid="50800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2114"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082115" name="Rectangle 3"/>
          <p:cNvSpPr>
            <a:spLocks noGrp="1" noChangeArrowheads="1"/>
          </p:cNvSpPr>
          <p:nvPr>
            <p:ph type="title"/>
          </p:nvPr>
        </p:nvSpPr>
        <p:spPr>
          <a:xfrm>
            <a:off x="34925"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マズロー的欲求</a:t>
            </a:r>
          </a:p>
        </p:txBody>
      </p:sp>
      <p:sp>
        <p:nvSpPr>
          <p:cNvPr id="5082116" name="Text Box 4"/>
          <p:cNvSpPr txBox="1">
            <a:spLocks noChangeArrowheads="1"/>
          </p:cNvSpPr>
          <p:nvPr/>
        </p:nvSpPr>
        <p:spPr bwMode="auto">
          <a:xfrm>
            <a:off x="755576" y="1301453"/>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082117" name="Pyr1"/>
          <p:cNvSpPr>
            <a:spLocks noEditPoints="1" noChangeArrowheads="1"/>
          </p:cNvSpPr>
          <p:nvPr/>
        </p:nvSpPr>
        <p:spPr bwMode="auto">
          <a:xfrm>
            <a:off x="3935413" y="1266825"/>
            <a:ext cx="1193800" cy="938213"/>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wrap="none" anchor="ctr" anchorCtr="1"/>
          <a:lstStyle/>
          <a:p>
            <a:r>
              <a:rPr lang="ja-JP" altLang="en-US" sz="2400" dirty="0"/>
              <a:t>自己実現の欲求</a:t>
            </a:r>
          </a:p>
        </p:txBody>
      </p:sp>
      <p:sp>
        <p:nvSpPr>
          <p:cNvPr id="5082118" name="Pyr2"/>
          <p:cNvSpPr>
            <a:spLocks noEditPoints="1" noChangeArrowheads="1"/>
          </p:cNvSpPr>
          <p:nvPr/>
        </p:nvSpPr>
        <p:spPr bwMode="auto">
          <a:xfrm>
            <a:off x="3243263" y="2155825"/>
            <a:ext cx="2571750" cy="1098550"/>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r>
              <a:rPr lang="ja-JP" altLang="en-US" sz="2400" dirty="0" smtClean="0"/>
              <a:t>自我の欲求</a:t>
            </a:r>
            <a:endParaRPr lang="ja-JP" altLang="en-US" sz="2400" dirty="0"/>
          </a:p>
        </p:txBody>
      </p:sp>
      <p:sp>
        <p:nvSpPr>
          <p:cNvPr id="5082119" name="Pyr3"/>
          <p:cNvSpPr>
            <a:spLocks noEditPoints="1" noChangeArrowheads="1"/>
          </p:cNvSpPr>
          <p:nvPr/>
        </p:nvSpPr>
        <p:spPr bwMode="auto">
          <a:xfrm>
            <a:off x="2559050" y="3254375"/>
            <a:ext cx="3940175" cy="1098550"/>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r>
              <a:rPr lang="ja-JP" altLang="en-US" sz="2400" dirty="0"/>
              <a:t>親和の欲求</a:t>
            </a:r>
          </a:p>
        </p:txBody>
      </p:sp>
      <p:sp>
        <p:nvSpPr>
          <p:cNvPr id="5082120" name="Pyr4"/>
          <p:cNvSpPr>
            <a:spLocks noEditPoints="1" noChangeArrowheads="1"/>
          </p:cNvSpPr>
          <p:nvPr/>
        </p:nvSpPr>
        <p:spPr bwMode="auto">
          <a:xfrm>
            <a:off x="1860550" y="4346575"/>
            <a:ext cx="5330825" cy="1098550"/>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r>
              <a:rPr lang="ja-JP" altLang="en-US" sz="2400" dirty="0"/>
              <a:t>安全の欲求</a:t>
            </a:r>
          </a:p>
        </p:txBody>
      </p:sp>
      <p:sp>
        <p:nvSpPr>
          <p:cNvPr id="5082121" name="Pyr4"/>
          <p:cNvSpPr>
            <a:spLocks noEditPoints="1" noChangeArrowheads="1"/>
          </p:cNvSpPr>
          <p:nvPr/>
        </p:nvSpPr>
        <p:spPr bwMode="auto">
          <a:xfrm>
            <a:off x="973138" y="5373688"/>
            <a:ext cx="7127875" cy="1223962"/>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BAD"/>
          </a:solidFill>
          <a:ln w="9525">
            <a:solidFill>
              <a:srgbClr val="000000"/>
            </a:solidFill>
            <a:miter lim="800000"/>
            <a:headEnd/>
            <a:tailEnd/>
          </a:ln>
        </p:spPr>
        <p:txBody>
          <a:bodyPr/>
          <a:lstStyle/>
          <a:p>
            <a:r>
              <a:rPr lang="ja-JP" altLang="en-US" sz="2400" dirty="0"/>
              <a:t>生理的</a:t>
            </a:r>
            <a:r>
              <a:rPr lang="ja-JP" altLang="en-US" sz="2400" dirty="0">
                <a:latin typeface="HGS創英角ﾎﾟｯﾌﾟ体" panose="040B0A00000000000000" pitchFamily="50" charset="-128"/>
              </a:rPr>
              <a:t>欲求</a:t>
            </a:r>
          </a:p>
        </p:txBody>
      </p:sp>
      <p:pic>
        <p:nvPicPr>
          <p:cNvPr id="5082122" name="Picture 10"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54875" y="4352925"/>
            <a:ext cx="192563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2123" name="Oval 11"/>
          <p:cNvSpPr>
            <a:spLocks noChangeArrowheads="1"/>
          </p:cNvSpPr>
          <p:nvPr/>
        </p:nvSpPr>
        <p:spPr bwMode="auto">
          <a:xfrm>
            <a:off x="2559050" y="1125538"/>
            <a:ext cx="3940175" cy="2206625"/>
          </a:xfrm>
          <a:prstGeom prst="ellipse">
            <a:avLst/>
          </a:prstGeom>
          <a:noFill/>
          <a:ln w="28575"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082122"/>
                                        </p:tgtEl>
                                        <p:attrNameLst>
                                          <p:attrName>style.visibility</p:attrName>
                                        </p:attrNameLst>
                                      </p:cBhvr>
                                      <p:to>
                                        <p:strVal val="visible"/>
                                      </p:to>
                                    </p:set>
                                    <p:animEffect transition="in" filter="wipe(down)">
                                      <p:cBhvr>
                                        <p:cTn id="7" dur="580">
                                          <p:stCondLst>
                                            <p:cond delay="0"/>
                                          </p:stCondLst>
                                        </p:cTn>
                                        <p:tgtEl>
                                          <p:spTgt spid="5082122"/>
                                        </p:tgtEl>
                                      </p:cBhvr>
                                    </p:animEffect>
                                    <p:anim calcmode="lin" valueType="num">
                                      <p:cBhvr>
                                        <p:cTn id="8" dur="1822" tmFilter="0,0; 0.14,0.36; 0.43,0.73; 0.71,0.91; 1.0,1.0">
                                          <p:stCondLst>
                                            <p:cond delay="0"/>
                                          </p:stCondLst>
                                        </p:cTn>
                                        <p:tgtEl>
                                          <p:spTgt spid="5082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82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82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82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82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082122"/>
                                        </p:tgtEl>
                                      </p:cBhvr>
                                      <p:to x="100000" y="60000"/>
                                    </p:animScale>
                                    <p:animScale>
                                      <p:cBhvr>
                                        <p:cTn id="14" dur="166" decel="50000">
                                          <p:stCondLst>
                                            <p:cond delay="676"/>
                                          </p:stCondLst>
                                        </p:cTn>
                                        <p:tgtEl>
                                          <p:spTgt spid="5082122"/>
                                        </p:tgtEl>
                                      </p:cBhvr>
                                      <p:to x="100000" y="100000"/>
                                    </p:animScale>
                                    <p:animScale>
                                      <p:cBhvr>
                                        <p:cTn id="15" dur="26">
                                          <p:stCondLst>
                                            <p:cond delay="1312"/>
                                          </p:stCondLst>
                                        </p:cTn>
                                        <p:tgtEl>
                                          <p:spTgt spid="5082122"/>
                                        </p:tgtEl>
                                      </p:cBhvr>
                                      <p:to x="100000" y="80000"/>
                                    </p:animScale>
                                    <p:animScale>
                                      <p:cBhvr>
                                        <p:cTn id="16" dur="166" decel="50000">
                                          <p:stCondLst>
                                            <p:cond delay="1338"/>
                                          </p:stCondLst>
                                        </p:cTn>
                                        <p:tgtEl>
                                          <p:spTgt spid="5082122"/>
                                        </p:tgtEl>
                                      </p:cBhvr>
                                      <p:to x="100000" y="100000"/>
                                    </p:animScale>
                                    <p:animScale>
                                      <p:cBhvr>
                                        <p:cTn id="17" dur="26">
                                          <p:stCondLst>
                                            <p:cond delay="1642"/>
                                          </p:stCondLst>
                                        </p:cTn>
                                        <p:tgtEl>
                                          <p:spTgt spid="5082122"/>
                                        </p:tgtEl>
                                      </p:cBhvr>
                                      <p:to x="100000" y="90000"/>
                                    </p:animScale>
                                    <p:animScale>
                                      <p:cBhvr>
                                        <p:cTn id="18" dur="166" decel="50000">
                                          <p:stCondLst>
                                            <p:cond delay="1668"/>
                                          </p:stCondLst>
                                        </p:cTn>
                                        <p:tgtEl>
                                          <p:spTgt spid="5082122"/>
                                        </p:tgtEl>
                                      </p:cBhvr>
                                      <p:to x="100000" y="100000"/>
                                    </p:animScale>
                                    <p:animScale>
                                      <p:cBhvr>
                                        <p:cTn id="19" dur="26">
                                          <p:stCondLst>
                                            <p:cond delay="1808"/>
                                          </p:stCondLst>
                                        </p:cTn>
                                        <p:tgtEl>
                                          <p:spTgt spid="5082122"/>
                                        </p:tgtEl>
                                      </p:cBhvr>
                                      <p:to x="100000" y="95000"/>
                                    </p:animScale>
                                    <p:animScale>
                                      <p:cBhvr>
                                        <p:cTn id="20" dur="166" decel="50000">
                                          <p:stCondLst>
                                            <p:cond delay="1834"/>
                                          </p:stCondLst>
                                        </p:cTn>
                                        <p:tgtEl>
                                          <p:spTgt spid="5082122"/>
                                        </p:tgtEl>
                                      </p:cBhvr>
                                      <p:to x="100000" y="100000"/>
                                    </p:animScale>
                                  </p:childTnLst>
                                </p:cTn>
                              </p:par>
                              <p:par>
                                <p:cTn id="21" presetID="51" presetClass="entr" presetSubtype="0" fill="hold" grpId="0" nodeType="withEffect">
                                  <p:stCondLst>
                                    <p:cond delay="0"/>
                                  </p:stCondLst>
                                  <p:childTnLst>
                                    <p:set>
                                      <p:cBhvr>
                                        <p:cTn id="22" dur="1" fill="hold">
                                          <p:stCondLst>
                                            <p:cond delay="0"/>
                                          </p:stCondLst>
                                        </p:cTn>
                                        <p:tgtEl>
                                          <p:spTgt spid="5082123"/>
                                        </p:tgtEl>
                                        <p:attrNameLst>
                                          <p:attrName>style.visibility</p:attrName>
                                        </p:attrNameLst>
                                      </p:cBhvr>
                                      <p:to>
                                        <p:strVal val="visible"/>
                                      </p:to>
                                    </p:set>
                                    <p:animEffect transition="in" filter="fade">
                                      <p:cBhvr>
                                        <p:cTn id="23" dur="770" decel="100000"/>
                                        <p:tgtEl>
                                          <p:spTgt spid="5082123"/>
                                        </p:tgtEl>
                                      </p:cBhvr>
                                    </p:animEffect>
                                    <p:animScale>
                                      <p:cBhvr>
                                        <p:cTn id="24" dur="770" decel="100000"/>
                                        <p:tgtEl>
                                          <p:spTgt spid="5082123"/>
                                        </p:tgtEl>
                                      </p:cBhvr>
                                      <p:from x="10000" y="10000"/>
                                      <p:to x="200000" y="450000"/>
                                    </p:animScale>
                                    <p:animScale>
                                      <p:cBhvr>
                                        <p:cTn id="25" dur="1230" accel="100000" fill="hold">
                                          <p:stCondLst>
                                            <p:cond delay="770"/>
                                          </p:stCondLst>
                                        </p:cTn>
                                        <p:tgtEl>
                                          <p:spTgt spid="5082123"/>
                                        </p:tgtEl>
                                      </p:cBhvr>
                                      <p:from x="200000" y="450000"/>
                                      <p:to x="100000" y="100000"/>
                                    </p:animScale>
                                    <p:set>
                                      <p:cBhvr>
                                        <p:cTn id="26" dur="770" fill="hold"/>
                                        <p:tgtEl>
                                          <p:spTgt spid="5082123"/>
                                        </p:tgtEl>
                                        <p:attrNameLst>
                                          <p:attrName>ppt_x</p:attrName>
                                        </p:attrNameLst>
                                      </p:cBhvr>
                                      <p:to>
                                        <p:strVal val="(0.5)"/>
                                      </p:to>
                                    </p:set>
                                    <p:anim from="(0.5)" to="(#ppt_x)" calcmode="lin" valueType="num">
                                      <p:cBhvr>
                                        <p:cTn id="27" dur="1230" accel="100000" fill="hold">
                                          <p:stCondLst>
                                            <p:cond delay="770"/>
                                          </p:stCondLst>
                                        </p:cTn>
                                        <p:tgtEl>
                                          <p:spTgt spid="5082123"/>
                                        </p:tgtEl>
                                        <p:attrNameLst>
                                          <p:attrName>ppt_x</p:attrName>
                                        </p:attrNameLst>
                                      </p:cBhvr>
                                    </p:anim>
                                    <p:set>
                                      <p:cBhvr>
                                        <p:cTn id="28" dur="770" fill="hold"/>
                                        <p:tgtEl>
                                          <p:spTgt spid="5082123"/>
                                        </p:tgtEl>
                                        <p:attrNameLst>
                                          <p:attrName>ppt_y</p:attrName>
                                        </p:attrNameLst>
                                      </p:cBhvr>
                                      <p:to>
                                        <p:strVal val="(#ppt_y+0.4)"/>
                                      </p:to>
                                    </p:set>
                                    <p:anim from="(#ppt_y+0.4)" to="(#ppt_y)" calcmode="lin" valueType="num">
                                      <p:cBhvr>
                                        <p:cTn id="29" dur="1230" accel="100000" fill="hold">
                                          <p:stCondLst>
                                            <p:cond delay="770"/>
                                          </p:stCondLst>
                                        </p:cTn>
                                        <p:tgtEl>
                                          <p:spTgt spid="50821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21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84162" name="Group 2"/>
          <p:cNvGrpSpPr>
            <a:grpSpLocks/>
          </p:cNvGrpSpPr>
          <p:nvPr/>
        </p:nvGrpSpPr>
        <p:grpSpPr bwMode="auto">
          <a:xfrm>
            <a:off x="5940425" y="5375275"/>
            <a:ext cx="3197225" cy="1438275"/>
            <a:chOff x="3742" y="3227"/>
            <a:chExt cx="2014" cy="906"/>
          </a:xfrm>
        </p:grpSpPr>
        <p:sp>
          <p:nvSpPr>
            <p:cNvPr id="5084163" name="Oval 3"/>
            <p:cNvSpPr>
              <a:spLocks noChangeArrowheads="1"/>
            </p:cNvSpPr>
            <p:nvPr/>
          </p:nvSpPr>
          <p:spPr bwMode="auto">
            <a:xfrm>
              <a:off x="3742" y="3227"/>
              <a:ext cx="1978" cy="906"/>
            </a:xfrm>
            <a:prstGeom prst="ellipse">
              <a:avLst/>
            </a:prstGeom>
            <a:gradFill rotWithShape="0">
              <a:gsLst>
                <a:gs pos="0">
                  <a:srgbClr val="FF6600"/>
                </a:gs>
                <a:gs pos="100000">
                  <a:schemeClr val="bg1"/>
                </a:gs>
              </a:gsLst>
              <a:lin ang="0" scaled="1"/>
            </a:gradFill>
            <a:ln>
              <a:noFill/>
            </a:ln>
            <a:effectLst/>
            <a:extLst>
              <a:ext uri="{91240B29-F687-4F45-9708-019B960494DF}">
                <a14:hiddenLine xmlns:a14="http://schemas.microsoft.com/office/drawing/2010/main" w="3175">
                  <a:solidFill>
                    <a:srgbClr val="FF99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084164" name="Oval 4"/>
            <p:cNvSpPr>
              <a:spLocks noChangeArrowheads="1"/>
            </p:cNvSpPr>
            <p:nvPr/>
          </p:nvSpPr>
          <p:spPr bwMode="auto">
            <a:xfrm>
              <a:off x="4228" y="3318"/>
              <a:ext cx="1510" cy="717"/>
            </a:xfrm>
            <a:prstGeom prst="ellipse">
              <a:avLst/>
            </a:prstGeom>
            <a:gradFill rotWithShape="0">
              <a:gsLst>
                <a:gs pos="0">
                  <a:srgbClr val="FFFFCC"/>
                </a:gs>
                <a:gs pos="100000">
                  <a:schemeClr val="bg1"/>
                </a:gs>
              </a:gsLst>
              <a:lin ang="0" scaled="1"/>
            </a:gradFill>
            <a:ln>
              <a:noFill/>
            </a:ln>
            <a:effectLst/>
            <a:extLst>
              <a:ext uri="{91240B29-F687-4F45-9708-019B960494DF}">
                <a14:hiddenLine xmlns:a14="http://schemas.microsoft.com/office/drawing/2010/main" w="3175">
                  <a:solidFill>
                    <a:srgbClr val="FF6600"/>
                  </a:solidFill>
                  <a:round/>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nchor="ctr">
              <a:spAutoFit/>
            </a:bodyPr>
            <a:lstStyle/>
            <a:p>
              <a:endParaRPr lang="ja-JP" altLang="en-US"/>
            </a:p>
          </p:txBody>
        </p:sp>
        <p:sp>
          <p:nvSpPr>
            <p:cNvPr id="5084165" name="Text Box 5"/>
            <p:cNvSpPr txBox="1">
              <a:spLocks noChangeArrowheads="1"/>
            </p:cNvSpPr>
            <p:nvPr/>
          </p:nvSpPr>
          <p:spPr bwMode="auto">
            <a:xfrm>
              <a:off x="5045" y="3986"/>
              <a:ext cx="627" cy="141"/>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800">
                  <a:latin typeface="HGP創英角ﾎﾟｯﾌﾟ体" panose="040B0A00000000000000" pitchFamily="50" charset="-128"/>
                  <a:ea typeface="HGP創英角ﾎﾟｯﾌﾟ体" panose="040B0A00000000000000" pitchFamily="50" charset="-128"/>
                </a:rPr>
                <a:t>イントラネット</a:t>
              </a:r>
            </a:p>
          </p:txBody>
        </p:sp>
        <p:sp>
          <p:nvSpPr>
            <p:cNvPr id="5084166" name="Text Box 6"/>
            <p:cNvSpPr txBox="1">
              <a:spLocks noChangeArrowheads="1"/>
            </p:cNvSpPr>
            <p:nvPr/>
          </p:nvSpPr>
          <p:spPr bwMode="auto">
            <a:xfrm>
              <a:off x="4505" y="3781"/>
              <a:ext cx="270"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800" b="1">
                  <a:latin typeface="HGP創英角ﾎﾟｯﾌﾟ体" panose="040B0A00000000000000" pitchFamily="50" charset="-128"/>
                  <a:ea typeface="HGP創英角ﾎﾟｯﾌﾟ体" panose="040B0A00000000000000" pitchFamily="50" charset="-128"/>
                </a:rPr>
                <a:t>CALS</a:t>
              </a:r>
            </a:p>
          </p:txBody>
        </p:sp>
        <p:sp>
          <p:nvSpPr>
            <p:cNvPr id="5084167" name="Oval 7"/>
            <p:cNvSpPr>
              <a:spLocks noChangeArrowheads="1"/>
            </p:cNvSpPr>
            <p:nvPr/>
          </p:nvSpPr>
          <p:spPr bwMode="auto">
            <a:xfrm>
              <a:off x="4832" y="3415"/>
              <a:ext cx="901" cy="510"/>
            </a:xfrm>
            <a:prstGeom prst="ellipse">
              <a:avLst/>
            </a:prstGeom>
            <a:noFill/>
            <a:ln w="412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084168" name="Group 8"/>
            <p:cNvGrpSpPr>
              <a:grpSpLocks/>
            </p:cNvGrpSpPr>
            <p:nvPr/>
          </p:nvGrpSpPr>
          <p:grpSpPr bwMode="auto">
            <a:xfrm>
              <a:off x="4814" y="3399"/>
              <a:ext cx="881" cy="570"/>
              <a:chOff x="672" y="1014"/>
              <a:chExt cx="4224" cy="2072"/>
            </a:xfrm>
          </p:grpSpPr>
          <p:sp>
            <p:nvSpPr>
              <p:cNvPr id="5084169" name="Oval 9"/>
              <p:cNvSpPr>
                <a:spLocks noChangeArrowheads="1"/>
              </p:cNvSpPr>
              <p:nvPr/>
            </p:nvSpPr>
            <p:spPr bwMode="auto">
              <a:xfrm>
                <a:off x="4032" y="1442"/>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sp>
            <p:nvSpPr>
              <p:cNvPr id="5084170" name="Oval 10"/>
              <p:cNvSpPr>
                <a:spLocks noChangeArrowheads="1"/>
              </p:cNvSpPr>
              <p:nvPr/>
            </p:nvSpPr>
            <p:spPr bwMode="auto">
              <a:xfrm>
                <a:off x="1701" y="2623"/>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sp>
            <p:nvSpPr>
              <p:cNvPr id="5084171" name="Oval 11"/>
              <p:cNvSpPr>
                <a:spLocks noChangeArrowheads="1"/>
              </p:cNvSpPr>
              <p:nvPr/>
            </p:nvSpPr>
            <p:spPr bwMode="auto">
              <a:xfrm>
                <a:off x="3431" y="1014"/>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sp>
            <p:nvSpPr>
              <p:cNvPr id="5084172" name="Oval 12"/>
              <p:cNvSpPr>
                <a:spLocks noChangeArrowheads="1"/>
              </p:cNvSpPr>
              <p:nvPr/>
            </p:nvSpPr>
            <p:spPr bwMode="auto">
              <a:xfrm>
                <a:off x="843" y="220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sp>
            <p:nvSpPr>
              <p:cNvPr id="5084173" name="Oval 13"/>
              <p:cNvSpPr>
                <a:spLocks noChangeArrowheads="1"/>
              </p:cNvSpPr>
              <p:nvPr/>
            </p:nvSpPr>
            <p:spPr bwMode="auto">
              <a:xfrm>
                <a:off x="672" y="1638"/>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sp>
            <p:nvSpPr>
              <p:cNvPr id="5084174" name="Oval 14"/>
              <p:cNvSpPr>
                <a:spLocks noChangeArrowheads="1"/>
              </p:cNvSpPr>
              <p:nvPr/>
            </p:nvSpPr>
            <p:spPr bwMode="auto">
              <a:xfrm>
                <a:off x="1055" y="1120"/>
                <a:ext cx="864" cy="463"/>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i="1">
                    <a:latin typeface="HGP創英角ﾎﾟｯﾌﾟ体" panose="040B0A00000000000000" pitchFamily="50" charset="-128"/>
                    <a:ea typeface="HGP創英角ﾎﾟｯﾌﾟ体" panose="040B0A00000000000000" pitchFamily="50" charset="-128"/>
                  </a:rPr>
                  <a:t>現場</a:t>
                </a:r>
              </a:p>
            </p:txBody>
          </p:sp>
        </p:grpSp>
        <p:sp>
          <p:nvSpPr>
            <p:cNvPr id="5084175" name="Oval 15"/>
            <p:cNvSpPr>
              <a:spLocks noChangeArrowheads="1"/>
            </p:cNvSpPr>
            <p:nvPr/>
          </p:nvSpPr>
          <p:spPr bwMode="blackWhite">
            <a:xfrm>
              <a:off x="5576" y="3727"/>
              <a:ext cx="180" cy="136"/>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ja-JP" altLang="en-US" sz="800">
                  <a:latin typeface="HGP創英角ﾎﾟｯﾌﾟ体" panose="040B0A00000000000000" pitchFamily="50" charset="-128"/>
                  <a:ea typeface="HGP創英角ﾎﾟｯﾌﾟ体" panose="040B0A00000000000000" pitchFamily="50" charset="-128"/>
                </a:rPr>
                <a:t>本社</a:t>
              </a:r>
            </a:p>
          </p:txBody>
        </p:sp>
        <p:grpSp>
          <p:nvGrpSpPr>
            <p:cNvPr id="5084176" name="Group 16"/>
            <p:cNvGrpSpPr>
              <a:grpSpLocks/>
            </p:cNvGrpSpPr>
            <p:nvPr/>
          </p:nvGrpSpPr>
          <p:grpSpPr bwMode="auto">
            <a:xfrm>
              <a:off x="4988" y="3357"/>
              <a:ext cx="590" cy="582"/>
              <a:chOff x="3799" y="513"/>
              <a:chExt cx="1380" cy="1319"/>
            </a:xfrm>
          </p:grpSpPr>
          <p:grpSp>
            <p:nvGrpSpPr>
              <p:cNvPr id="5084177" name="Group 17"/>
              <p:cNvGrpSpPr>
                <a:grpSpLocks/>
              </p:cNvGrpSpPr>
              <p:nvPr/>
            </p:nvGrpSpPr>
            <p:grpSpPr bwMode="auto">
              <a:xfrm>
                <a:off x="3929" y="580"/>
                <a:ext cx="1250" cy="1252"/>
                <a:chOff x="3929" y="580"/>
                <a:chExt cx="1250" cy="1252"/>
              </a:xfrm>
            </p:grpSpPr>
            <p:sp>
              <p:nvSpPr>
                <p:cNvPr id="5084178" name="Freeform 18"/>
                <p:cNvSpPr>
                  <a:spLocks/>
                </p:cNvSpPr>
                <p:nvPr/>
              </p:nvSpPr>
              <p:spPr bwMode="blackWhite">
                <a:xfrm>
                  <a:off x="4640" y="1503"/>
                  <a:ext cx="534" cy="324"/>
                </a:xfrm>
                <a:custGeom>
                  <a:avLst/>
                  <a:gdLst>
                    <a:gd name="T0" fmla="*/ 321 w 534"/>
                    <a:gd name="T1" fmla="*/ 37 h 324"/>
                    <a:gd name="T2" fmla="*/ 533 w 534"/>
                    <a:gd name="T3" fmla="*/ 63 h 324"/>
                    <a:gd name="T4" fmla="*/ 533 w 534"/>
                    <a:gd name="T5" fmla="*/ 319 h 324"/>
                    <a:gd name="T6" fmla="*/ 478 w 534"/>
                    <a:gd name="T7" fmla="*/ 323 h 324"/>
                    <a:gd name="T8" fmla="*/ 0 w 534"/>
                    <a:gd name="T9" fmla="*/ 183 h 324"/>
                    <a:gd name="T10" fmla="*/ 35 w 534"/>
                    <a:gd name="T11" fmla="*/ 6 h 324"/>
                    <a:gd name="T12" fmla="*/ 88 w 534"/>
                    <a:gd name="T13" fmla="*/ 0 h 324"/>
                    <a:gd name="T14" fmla="*/ 117 w 534"/>
                    <a:gd name="T15" fmla="*/ 6 h 324"/>
                    <a:gd name="T16" fmla="*/ 170 w 534"/>
                    <a:gd name="T17" fmla="*/ 18 h 324"/>
                    <a:gd name="T18" fmla="*/ 212 w 534"/>
                    <a:gd name="T19" fmla="*/ 30 h 324"/>
                    <a:gd name="T20" fmla="*/ 271 w 534"/>
                    <a:gd name="T21" fmla="*/ 23 h 324"/>
                    <a:gd name="T22" fmla="*/ 321 w 534"/>
                    <a:gd name="T23" fmla="*/ 37 h 324"/>
                    <a:gd name="T24" fmla="*/ 321 w 534"/>
                    <a:gd name="T25"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324">
                      <a:moveTo>
                        <a:pt x="321" y="37"/>
                      </a:moveTo>
                      <a:lnTo>
                        <a:pt x="533" y="63"/>
                      </a:lnTo>
                      <a:lnTo>
                        <a:pt x="533" y="319"/>
                      </a:lnTo>
                      <a:lnTo>
                        <a:pt x="478" y="323"/>
                      </a:lnTo>
                      <a:lnTo>
                        <a:pt x="0" y="183"/>
                      </a:lnTo>
                      <a:lnTo>
                        <a:pt x="35" y="6"/>
                      </a:lnTo>
                      <a:lnTo>
                        <a:pt x="88" y="0"/>
                      </a:lnTo>
                      <a:lnTo>
                        <a:pt x="117" y="6"/>
                      </a:lnTo>
                      <a:lnTo>
                        <a:pt x="170" y="18"/>
                      </a:lnTo>
                      <a:lnTo>
                        <a:pt x="212" y="30"/>
                      </a:lnTo>
                      <a:lnTo>
                        <a:pt x="271" y="23"/>
                      </a:lnTo>
                      <a:lnTo>
                        <a:pt x="321" y="37"/>
                      </a:lnTo>
                      <a:lnTo>
                        <a:pt x="321" y="37"/>
                      </a:lnTo>
                    </a:path>
                  </a:pathLst>
                </a:custGeom>
                <a:solidFill>
                  <a:srgbClr val="FFFFD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79" name="Freeform 19"/>
                <p:cNvSpPr>
                  <a:spLocks/>
                </p:cNvSpPr>
                <p:nvPr/>
              </p:nvSpPr>
              <p:spPr bwMode="blackWhite">
                <a:xfrm>
                  <a:off x="5134" y="1619"/>
                  <a:ext cx="41" cy="110"/>
                </a:xfrm>
                <a:custGeom>
                  <a:avLst/>
                  <a:gdLst>
                    <a:gd name="T0" fmla="*/ 24 w 41"/>
                    <a:gd name="T1" fmla="*/ 109 h 110"/>
                    <a:gd name="T2" fmla="*/ 39 w 41"/>
                    <a:gd name="T3" fmla="*/ 95 h 110"/>
                    <a:gd name="T4" fmla="*/ 40 w 41"/>
                    <a:gd name="T5" fmla="*/ 0 h 110"/>
                    <a:gd name="T6" fmla="*/ 0 w 41"/>
                    <a:gd name="T7" fmla="*/ 43 h 110"/>
                    <a:gd name="T8" fmla="*/ 24 w 41"/>
                    <a:gd name="T9" fmla="*/ 109 h 110"/>
                    <a:gd name="T10" fmla="*/ 24 w 41"/>
                    <a:gd name="T11" fmla="*/ 109 h 110"/>
                  </a:gdLst>
                  <a:ahLst/>
                  <a:cxnLst>
                    <a:cxn ang="0">
                      <a:pos x="T0" y="T1"/>
                    </a:cxn>
                    <a:cxn ang="0">
                      <a:pos x="T2" y="T3"/>
                    </a:cxn>
                    <a:cxn ang="0">
                      <a:pos x="T4" y="T5"/>
                    </a:cxn>
                    <a:cxn ang="0">
                      <a:pos x="T6" y="T7"/>
                    </a:cxn>
                    <a:cxn ang="0">
                      <a:pos x="T8" y="T9"/>
                    </a:cxn>
                    <a:cxn ang="0">
                      <a:pos x="T10" y="T11"/>
                    </a:cxn>
                  </a:cxnLst>
                  <a:rect l="0" t="0" r="r" b="b"/>
                  <a:pathLst>
                    <a:path w="41" h="110">
                      <a:moveTo>
                        <a:pt x="24" y="109"/>
                      </a:moveTo>
                      <a:lnTo>
                        <a:pt x="39" y="95"/>
                      </a:lnTo>
                      <a:lnTo>
                        <a:pt x="40" y="0"/>
                      </a:lnTo>
                      <a:lnTo>
                        <a:pt x="0" y="43"/>
                      </a:lnTo>
                      <a:lnTo>
                        <a:pt x="24" y="109"/>
                      </a:lnTo>
                      <a:lnTo>
                        <a:pt x="24" y="109"/>
                      </a:lnTo>
                    </a:path>
                  </a:pathLst>
                </a:custGeom>
                <a:solidFill>
                  <a:srgbClr val="E1E1E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0" name="Freeform 20"/>
                <p:cNvSpPr>
                  <a:spLocks/>
                </p:cNvSpPr>
                <p:nvPr/>
              </p:nvSpPr>
              <p:spPr bwMode="blackWhite">
                <a:xfrm>
                  <a:off x="4848" y="1577"/>
                  <a:ext cx="326" cy="90"/>
                </a:xfrm>
                <a:custGeom>
                  <a:avLst/>
                  <a:gdLst>
                    <a:gd name="T0" fmla="*/ 0 w 326"/>
                    <a:gd name="T1" fmla="*/ 10 h 90"/>
                    <a:gd name="T2" fmla="*/ 0 w 326"/>
                    <a:gd name="T3" fmla="*/ 10 h 90"/>
                    <a:gd name="T4" fmla="*/ 25 w 326"/>
                    <a:gd name="T5" fmla="*/ 5 h 90"/>
                    <a:gd name="T6" fmla="*/ 39 w 326"/>
                    <a:gd name="T7" fmla="*/ 5 h 90"/>
                    <a:gd name="T8" fmla="*/ 61 w 326"/>
                    <a:gd name="T9" fmla="*/ 0 h 90"/>
                    <a:gd name="T10" fmla="*/ 316 w 326"/>
                    <a:gd name="T11" fmla="*/ 1 h 90"/>
                    <a:gd name="T12" fmla="*/ 325 w 326"/>
                    <a:gd name="T13" fmla="*/ 19 h 90"/>
                    <a:gd name="T14" fmla="*/ 325 w 326"/>
                    <a:gd name="T15" fmla="*/ 63 h 90"/>
                    <a:gd name="T16" fmla="*/ 316 w 326"/>
                    <a:gd name="T17" fmla="*/ 74 h 90"/>
                    <a:gd name="T18" fmla="*/ 314 w 326"/>
                    <a:gd name="T19" fmla="*/ 75 h 90"/>
                    <a:gd name="T20" fmla="*/ 264 w 326"/>
                    <a:gd name="T21" fmla="*/ 89 h 90"/>
                    <a:gd name="T22" fmla="*/ 19 w 326"/>
                    <a:gd name="T23" fmla="*/ 51 h 90"/>
                    <a:gd name="T24" fmla="*/ 0 w 326"/>
                    <a:gd name="T25" fmla="*/ 10 h 90"/>
                    <a:gd name="T26" fmla="*/ 0 w 326"/>
                    <a:gd name="T2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90">
                      <a:moveTo>
                        <a:pt x="0" y="10"/>
                      </a:moveTo>
                      <a:lnTo>
                        <a:pt x="0" y="10"/>
                      </a:lnTo>
                      <a:lnTo>
                        <a:pt x="25" y="5"/>
                      </a:lnTo>
                      <a:lnTo>
                        <a:pt x="39" y="5"/>
                      </a:lnTo>
                      <a:lnTo>
                        <a:pt x="61" y="0"/>
                      </a:lnTo>
                      <a:lnTo>
                        <a:pt x="316" y="1"/>
                      </a:lnTo>
                      <a:lnTo>
                        <a:pt x="325" y="19"/>
                      </a:lnTo>
                      <a:lnTo>
                        <a:pt x="325" y="63"/>
                      </a:lnTo>
                      <a:lnTo>
                        <a:pt x="316" y="74"/>
                      </a:lnTo>
                      <a:lnTo>
                        <a:pt x="314" y="75"/>
                      </a:lnTo>
                      <a:lnTo>
                        <a:pt x="264" y="89"/>
                      </a:lnTo>
                      <a:lnTo>
                        <a:pt x="19" y="51"/>
                      </a:lnTo>
                      <a:lnTo>
                        <a:pt x="0" y="10"/>
                      </a:lnTo>
                      <a:lnTo>
                        <a:pt x="0" y="10"/>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1" name="Freeform 21"/>
                <p:cNvSpPr>
                  <a:spLocks/>
                </p:cNvSpPr>
                <p:nvPr/>
              </p:nvSpPr>
              <p:spPr bwMode="blackWhite">
                <a:xfrm>
                  <a:off x="4845" y="1587"/>
                  <a:ext cx="320" cy="144"/>
                </a:xfrm>
                <a:custGeom>
                  <a:avLst/>
                  <a:gdLst>
                    <a:gd name="T0" fmla="*/ 12 w 320"/>
                    <a:gd name="T1" fmla="*/ 6 h 144"/>
                    <a:gd name="T2" fmla="*/ 27 w 320"/>
                    <a:gd name="T3" fmla="*/ 11 h 144"/>
                    <a:gd name="T4" fmla="*/ 46 w 320"/>
                    <a:gd name="T5" fmla="*/ 17 h 144"/>
                    <a:gd name="T6" fmla="*/ 67 w 320"/>
                    <a:gd name="T7" fmla="*/ 17 h 144"/>
                    <a:gd name="T8" fmla="*/ 82 w 320"/>
                    <a:gd name="T9" fmla="*/ 22 h 144"/>
                    <a:gd name="T10" fmla="*/ 110 w 320"/>
                    <a:gd name="T11" fmla="*/ 27 h 144"/>
                    <a:gd name="T12" fmla="*/ 136 w 320"/>
                    <a:gd name="T13" fmla="*/ 33 h 144"/>
                    <a:gd name="T14" fmla="*/ 151 w 320"/>
                    <a:gd name="T15" fmla="*/ 33 h 144"/>
                    <a:gd name="T16" fmla="*/ 175 w 320"/>
                    <a:gd name="T17" fmla="*/ 40 h 144"/>
                    <a:gd name="T18" fmla="*/ 195 w 320"/>
                    <a:gd name="T19" fmla="*/ 43 h 144"/>
                    <a:gd name="T20" fmla="*/ 228 w 320"/>
                    <a:gd name="T21" fmla="*/ 50 h 144"/>
                    <a:gd name="T22" fmla="*/ 254 w 320"/>
                    <a:gd name="T23" fmla="*/ 52 h 144"/>
                    <a:gd name="T24" fmla="*/ 275 w 320"/>
                    <a:gd name="T25" fmla="*/ 58 h 144"/>
                    <a:gd name="T26" fmla="*/ 299 w 320"/>
                    <a:gd name="T27" fmla="*/ 60 h 144"/>
                    <a:gd name="T28" fmla="*/ 311 w 320"/>
                    <a:gd name="T29" fmla="*/ 64 h 144"/>
                    <a:gd name="T30" fmla="*/ 318 w 320"/>
                    <a:gd name="T31" fmla="*/ 65 h 144"/>
                    <a:gd name="T32" fmla="*/ 317 w 320"/>
                    <a:gd name="T33" fmla="*/ 88 h 144"/>
                    <a:gd name="T34" fmla="*/ 316 w 320"/>
                    <a:gd name="T35" fmla="*/ 96 h 144"/>
                    <a:gd name="T36" fmla="*/ 319 w 320"/>
                    <a:gd name="T37" fmla="*/ 109 h 144"/>
                    <a:gd name="T38" fmla="*/ 318 w 320"/>
                    <a:gd name="T39" fmla="*/ 126 h 144"/>
                    <a:gd name="T40" fmla="*/ 316 w 320"/>
                    <a:gd name="T41" fmla="*/ 136 h 144"/>
                    <a:gd name="T42" fmla="*/ 318 w 320"/>
                    <a:gd name="T43" fmla="*/ 143 h 144"/>
                    <a:gd name="T44" fmla="*/ 262 w 320"/>
                    <a:gd name="T45" fmla="*/ 131 h 144"/>
                    <a:gd name="T46" fmla="*/ 255 w 320"/>
                    <a:gd name="T47" fmla="*/ 131 h 144"/>
                    <a:gd name="T48" fmla="*/ 239 w 320"/>
                    <a:gd name="T49" fmla="*/ 122 h 144"/>
                    <a:gd name="T50" fmla="*/ 213 w 320"/>
                    <a:gd name="T51" fmla="*/ 117 h 144"/>
                    <a:gd name="T52" fmla="*/ 188 w 320"/>
                    <a:gd name="T53" fmla="*/ 117 h 144"/>
                    <a:gd name="T54" fmla="*/ 176 w 320"/>
                    <a:gd name="T55" fmla="*/ 111 h 144"/>
                    <a:gd name="T56" fmla="*/ 153 w 320"/>
                    <a:gd name="T57" fmla="*/ 109 h 144"/>
                    <a:gd name="T58" fmla="*/ 137 w 320"/>
                    <a:gd name="T59" fmla="*/ 99 h 144"/>
                    <a:gd name="T60" fmla="*/ 126 w 320"/>
                    <a:gd name="T61" fmla="*/ 101 h 144"/>
                    <a:gd name="T62" fmla="*/ 114 w 320"/>
                    <a:gd name="T63" fmla="*/ 95 h 144"/>
                    <a:gd name="T64" fmla="*/ 107 w 320"/>
                    <a:gd name="T65" fmla="*/ 95 h 144"/>
                    <a:gd name="T66" fmla="*/ 51 w 320"/>
                    <a:gd name="T67" fmla="*/ 79 h 144"/>
                    <a:gd name="T68" fmla="*/ 45 w 320"/>
                    <a:gd name="T69" fmla="*/ 77 h 144"/>
                    <a:gd name="T70" fmla="*/ 30 w 320"/>
                    <a:gd name="T71" fmla="*/ 77 h 144"/>
                    <a:gd name="T72" fmla="*/ 21 w 320"/>
                    <a:gd name="T73" fmla="*/ 73 h 144"/>
                    <a:gd name="T74" fmla="*/ 8 w 320"/>
                    <a:gd name="T75" fmla="*/ 73 h 144"/>
                    <a:gd name="T76" fmla="*/ 5 w 320"/>
                    <a:gd name="T77" fmla="*/ 67 h 144"/>
                    <a:gd name="T78" fmla="*/ 1 w 320"/>
                    <a:gd name="T79" fmla="*/ 65 h 144"/>
                    <a:gd name="T80" fmla="*/ 0 w 320"/>
                    <a:gd name="T81" fmla="*/ 43 h 144"/>
                    <a:gd name="T82" fmla="*/ 3 w 320"/>
                    <a:gd name="T83" fmla="*/ 27 h 144"/>
                    <a:gd name="T84" fmla="*/ 1 w 320"/>
                    <a:gd name="T85" fmla="*/ 20 h 144"/>
                    <a:gd name="T86" fmla="*/ 3 w 320"/>
                    <a:gd name="T87" fmla="*/ 5 h 144"/>
                    <a:gd name="T88" fmla="*/ 3 w 320"/>
                    <a:gd name="T89" fmla="*/ 0 h 144"/>
                    <a:gd name="T90" fmla="*/ 12 w 320"/>
                    <a:gd name="T91" fmla="*/ 6 h 144"/>
                    <a:gd name="T92" fmla="*/ 12 w 320"/>
                    <a:gd name="T93"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144">
                      <a:moveTo>
                        <a:pt x="12" y="6"/>
                      </a:moveTo>
                      <a:lnTo>
                        <a:pt x="27" y="11"/>
                      </a:lnTo>
                      <a:lnTo>
                        <a:pt x="46" y="17"/>
                      </a:lnTo>
                      <a:lnTo>
                        <a:pt x="67" y="17"/>
                      </a:lnTo>
                      <a:lnTo>
                        <a:pt x="82" y="22"/>
                      </a:lnTo>
                      <a:lnTo>
                        <a:pt x="110" y="27"/>
                      </a:lnTo>
                      <a:lnTo>
                        <a:pt x="136" y="33"/>
                      </a:lnTo>
                      <a:lnTo>
                        <a:pt x="151" y="33"/>
                      </a:lnTo>
                      <a:lnTo>
                        <a:pt x="175" y="40"/>
                      </a:lnTo>
                      <a:lnTo>
                        <a:pt x="195" y="43"/>
                      </a:lnTo>
                      <a:lnTo>
                        <a:pt x="228" y="50"/>
                      </a:lnTo>
                      <a:lnTo>
                        <a:pt x="254" y="52"/>
                      </a:lnTo>
                      <a:lnTo>
                        <a:pt x="275" y="58"/>
                      </a:lnTo>
                      <a:lnTo>
                        <a:pt x="299" y="60"/>
                      </a:lnTo>
                      <a:lnTo>
                        <a:pt x="311" y="64"/>
                      </a:lnTo>
                      <a:lnTo>
                        <a:pt x="318" y="65"/>
                      </a:lnTo>
                      <a:lnTo>
                        <a:pt x="317" y="88"/>
                      </a:lnTo>
                      <a:lnTo>
                        <a:pt x="316" y="96"/>
                      </a:lnTo>
                      <a:lnTo>
                        <a:pt x="319" y="109"/>
                      </a:lnTo>
                      <a:lnTo>
                        <a:pt x="318" y="126"/>
                      </a:lnTo>
                      <a:lnTo>
                        <a:pt x="316" y="136"/>
                      </a:lnTo>
                      <a:lnTo>
                        <a:pt x="318" y="143"/>
                      </a:lnTo>
                      <a:lnTo>
                        <a:pt x="262" y="131"/>
                      </a:lnTo>
                      <a:lnTo>
                        <a:pt x="255" y="131"/>
                      </a:lnTo>
                      <a:lnTo>
                        <a:pt x="239" y="122"/>
                      </a:lnTo>
                      <a:lnTo>
                        <a:pt x="213" y="117"/>
                      </a:lnTo>
                      <a:lnTo>
                        <a:pt x="188" y="117"/>
                      </a:lnTo>
                      <a:lnTo>
                        <a:pt x="176" y="111"/>
                      </a:lnTo>
                      <a:lnTo>
                        <a:pt x="153" y="109"/>
                      </a:lnTo>
                      <a:lnTo>
                        <a:pt x="137" y="99"/>
                      </a:lnTo>
                      <a:lnTo>
                        <a:pt x="126" y="101"/>
                      </a:lnTo>
                      <a:lnTo>
                        <a:pt x="114" y="95"/>
                      </a:lnTo>
                      <a:lnTo>
                        <a:pt x="107" y="95"/>
                      </a:lnTo>
                      <a:lnTo>
                        <a:pt x="51" y="79"/>
                      </a:lnTo>
                      <a:lnTo>
                        <a:pt x="45" y="77"/>
                      </a:lnTo>
                      <a:lnTo>
                        <a:pt x="30" y="77"/>
                      </a:lnTo>
                      <a:lnTo>
                        <a:pt x="21" y="73"/>
                      </a:lnTo>
                      <a:lnTo>
                        <a:pt x="8" y="73"/>
                      </a:lnTo>
                      <a:lnTo>
                        <a:pt x="5" y="67"/>
                      </a:lnTo>
                      <a:lnTo>
                        <a:pt x="1" y="65"/>
                      </a:lnTo>
                      <a:lnTo>
                        <a:pt x="0" y="43"/>
                      </a:lnTo>
                      <a:lnTo>
                        <a:pt x="3" y="27"/>
                      </a:lnTo>
                      <a:lnTo>
                        <a:pt x="1" y="20"/>
                      </a:lnTo>
                      <a:lnTo>
                        <a:pt x="3" y="5"/>
                      </a:lnTo>
                      <a:lnTo>
                        <a:pt x="3" y="0"/>
                      </a:lnTo>
                      <a:lnTo>
                        <a:pt x="12" y="6"/>
                      </a:lnTo>
                      <a:lnTo>
                        <a:pt x="12" y="6"/>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2" name="Freeform 22"/>
                <p:cNvSpPr>
                  <a:spLocks/>
                </p:cNvSpPr>
                <p:nvPr/>
              </p:nvSpPr>
              <p:spPr bwMode="blackWhite">
                <a:xfrm>
                  <a:off x="4887" y="1348"/>
                  <a:ext cx="292" cy="71"/>
                </a:xfrm>
                <a:custGeom>
                  <a:avLst/>
                  <a:gdLst>
                    <a:gd name="T0" fmla="*/ 0 w 292"/>
                    <a:gd name="T1" fmla="*/ 7 h 71"/>
                    <a:gd name="T2" fmla="*/ 62 w 292"/>
                    <a:gd name="T3" fmla="*/ 1 h 71"/>
                    <a:gd name="T4" fmla="*/ 67 w 292"/>
                    <a:gd name="T5" fmla="*/ 1 h 71"/>
                    <a:gd name="T6" fmla="*/ 88 w 292"/>
                    <a:gd name="T7" fmla="*/ 0 h 71"/>
                    <a:gd name="T8" fmla="*/ 106 w 292"/>
                    <a:gd name="T9" fmla="*/ 0 h 71"/>
                    <a:gd name="T10" fmla="*/ 134 w 292"/>
                    <a:gd name="T11" fmla="*/ 2 h 71"/>
                    <a:gd name="T12" fmla="*/ 165 w 292"/>
                    <a:gd name="T13" fmla="*/ 2 h 71"/>
                    <a:gd name="T14" fmla="*/ 175 w 292"/>
                    <a:gd name="T15" fmla="*/ 2 h 71"/>
                    <a:gd name="T16" fmla="*/ 207 w 292"/>
                    <a:gd name="T17" fmla="*/ 3 h 71"/>
                    <a:gd name="T18" fmla="*/ 219 w 292"/>
                    <a:gd name="T19" fmla="*/ 3 h 71"/>
                    <a:gd name="T20" fmla="*/ 253 w 292"/>
                    <a:gd name="T21" fmla="*/ 6 h 71"/>
                    <a:gd name="T22" fmla="*/ 273 w 292"/>
                    <a:gd name="T23" fmla="*/ 7 h 71"/>
                    <a:gd name="T24" fmla="*/ 291 w 292"/>
                    <a:gd name="T25" fmla="*/ 9 h 71"/>
                    <a:gd name="T26" fmla="*/ 273 w 292"/>
                    <a:gd name="T27" fmla="*/ 70 h 71"/>
                    <a:gd name="T28" fmla="*/ 10 w 292"/>
                    <a:gd name="T29" fmla="*/ 30 h 71"/>
                    <a:gd name="T30" fmla="*/ 0 w 292"/>
                    <a:gd name="T31" fmla="*/ 7 h 71"/>
                    <a:gd name="T32" fmla="*/ 0 w 292"/>
                    <a:gd name="T3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71">
                      <a:moveTo>
                        <a:pt x="0" y="7"/>
                      </a:moveTo>
                      <a:lnTo>
                        <a:pt x="62" y="1"/>
                      </a:lnTo>
                      <a:lnTo>
                        <a:pt x="67" y="1"/>
                      </a:lnTo>
                      <a:lnTo>
                        <a:pt x="88" y="0"/>
                      </a:lnTo>
                      <a:lnTo>
                        <a:pt x="106" y="0"/>
                      </a:lnTo>
                      <a:lnTo>
                        <a:pt x="134" y="2"/>
                      </a:lnTo>
                      <a:lnTo>
                        <a:pt x="165" y="2"/>
                      </a:lnTo>
                      <a:lnTo>
                        <a:pt x="175" y="2"/>
                      </a:lnTo>
                      <a:lnTo>
                        <a:pt x="207" y="3"/>
                      </a:lnTo>
                      <a:lnTo>
                        <a:pt x="219" y="3"/>
                      </a:lnTo>
                      <a:lnTo>
                        <a:pt x="253" y="6"/>
                      </a:lnTo>
                      <a:lnTo>
                        <a:pt x="273" y="7"/>
                      </a:lnTo>
                      <a:lnTo>
                        <a:pt x="291" y="9"/>
                      </a:lnTo>
                      <a:lnTo>
                        <a:pt x="273" y="70"/>
                      </a:lnTo>
                      <a:lnTo>
                        <a:pt x="10" y="30"/>
                      </a:lnTo>
                      <a:lnTo>
                        <a:pt x="0" y="7"/>
                      </a:lnTo>
                      <a:lnTo>
                        <a:pt x="0" y="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3" name="Freeform 23"/>
                <p:cNvSpPr>
                  <a:spLocks/>
                </p:cNvSpPr>
                <p:nvPr/>
              </p:nvSpPr>
              <p:spPr bwMode="blackWhite">
                <a:xfrm>
                  <a:off x="5123" y="1363"/>
                  <a:ext cx="47" cy="260"/>
                </a:xfrm>
                <a:custGeom>
                  <a:avLst/>
                  <a:gdLst>
                    <a:gd name="T0" fmla="*/ 21 w 47"/>
                    <a:gd name="T1" fmla="*/ 8 h 260"/>
                    <a:gd name="T2" fmla="*/ 45 w 47"/>
                    <a:gd name="T3" fmla="*/ 0 h 260"/>
                    <a:gd name="T4" fmla="*/ 46 w 47"/>
                    <a:gd name="T5" fmla="*/ 241 h 260"/>
                    <a:gd name="T6" fmla="*/ 35 w 47"/>
                    <a:gd name="T7" fmla="*/ 256 h 260"/>
                    <a:gd name="T8" fmla="*/ 24 w 47"/>
                    <a:gd name="T9" fmla="*/ 257 h 260"/>
                    <a:gd name="T10" fmla="*/ 20 w 47"/>
                    <a:gd name="T11" fmla="*/ 259 h 260"/>
                    <a:gd name="T12" fmla="*/ 0 w 47"/>
                    <a:gd name="T13" fmla="*/ 145 h 260"/>
                    <a:gd name="T14" fmla="*/ 14 w 47"/>
                    <a:gd name="T15" fmla="*/ 27 h 260"/>
                    <a:gd name="T16" fmla="*/ 21 w 47"/>
                    <a:gd name="T17" fmla="*/ 8 h 260"/>
                    <a:gd name="T18" fmla="*/ 21 w 47"/>
                    <a:gd name="T19" fmla="*/ 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0">
                      <a:moveTo>
                        <a:pt x="21" y="8"/>
                      </a:moveTo>
                      <a:lnTo>
                        <a:pt x="45" y="0"/>
                      </a:lnTo>
                      <a:lnTo>
                        <a:pt x="46" y="241"/>
                      </a:lnTo>
                      <a:lnTo>
                        <a:pt x="35" y="256"/>
                      </a:lnTo>
                      <a:lnTo>
                        <a:pt x="24" y="257"/>
                      </a:lnTo>
                      <a:lnTo>
                        <a:pt x="20" y="259"/>
                      </a:lnTo>
                      <a:lnTo>
                        <a:pt x="0" y="145"/>
                      </a:lnTo>
                      <a:lnTo>
                        <a:pt x="14" y="27"/>
                      </a:lnTo>
                      <a:lnTo>
                        <a:pt x="21" y="8"/>
                      </a:lnTo>
                      <a:lnTo>
                        <a:pt x="21" y="8"/>
                      </a:lnTo>
                    </a:path>
                  </a:pathLst>
                </a:custGeom>
                <a:solidFill>
                  <a:srgbClr val="C0C0C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4" name="Freeform 24"/>
                <p:cNvSpPr>
                  <a:spLocks/>
                </p:cNvSpPr>
                <p:nvPr/>
              </p:nvSpPr>
              <p:spPr bwMode="blackWhite">
                <a:xfrm>
                  <a:off x="4887" y="1355"/>
                  <a:ext cx="259" cy="269"/>
                </a:xfrm>
                <a:custGeom>
                  <a:avLst/>
                  <a:gdLst>
                    <a:gd name="T0" fmla="*/ 3 w 259"/>
                    <a:gd name="T1" fmla="*/ 0 h 269"/>
                    <a:gd name="T2" fmla="*/ 19 w 259"/>
                    <a:gd name="T3" fmla="*/ 3 h 269"/>
                    <a:gd name="T4" fmla="*/ 39 w 259"/>
                    <a:gd name="T5" fmla="*/ 0 h 269"/>
                    <a:gd name="T6" fmla="*/ 45 w 259"/>
                    <a:gd name="T7" fmla="*/ 3 h 269"/>
                    <a:gd name="T8" fmla="*/ 54 w 259"/>
                    <a:gd name="T9" fmla="*/ 3 h 269"/>
                    <a:gd name="T10" fmla="*/ 67 w 259"/>
                    <a:gd name="T11" fmla="*/ 3 h 269"/>
                    <a:gd name="T12" fmla="*/ 69 w 259"/>
                    <a:gd name="T13" fmla="*/ 6 h 269"/>
                    <a:gd name="T14" fmla="*/ 95 w 259"/>
                    <a:gd name="T15" fmla="*/ 3 h 269"/>
                    <a:gd name="T16" fmla="*/ 125 w 259"/>
                    <a:gd name="T17" fmla="*/ 7 h 269"/>
                    <a:gd name="T18" fmla="*/ 148 w 259"/>
                    <a:gd name="T19" fmla="*/ 7 h 269"/>
                    <a:gd name="T20" fmla="*/ 163 w 259"/>
                    <a:gd name="T21" fmla="*/ 9 h 269"/>
                    <a:gd name="T22" fmla="*/ 192 w 259"/>
                    <a:gd name="T23" fmla="*/ 9 h 269"/>
                    <a:gd name="T24" fmla="*/ 210 w 259"/>
                    <a:gd name="T25" fmla="*/ 15 h 269"/>
                    <a:gd name="T26" fmla="*/ 232 w 259"/>
                    <a:gd name="T27" fmla="*/ 13 h 269"/>
                    <a:gd name="T28" fmla="*/ 249 w 259"/>
                    <a:gd name="T29" fmla="*/ 15 h 269"/>
                    <a:gd name="T30" fmla="*/ 258 w 259"/>
                    <a:gd name="T31" fmla="*/ 17 h 269"/>
                    <a:gd name="T32" fmla="*/ 256 w 259"/>
                    <a:gd name="T33" fmla="*/ 43 h 269"/>
                    <a:gd name="T34" fmla="*/ 258 w 259"/>
                    <a:gd name="T35" fmla="*/ 50 h 269"/>
                    <a:gd name="T36" fmla="*/ 254 w 259"/>
                    <a:gd name="T37" fmla="*/ 66 h 269"/>
                    <a:gd name="T38" fmla="*/ 254 w 259"/>
                    <a:gd name="T39" fmla="*/ 77 h 269"/>
                    <a:gd name="T40" fmla="*/ 258 w 259"/>
                    <a:gd name="T41" fmla="*/ 98 h 269"/>
                    <a:gd name="T42" fmla="*/ 254 w 259"/>
                    <a:gd name="T43" fmla="*/ 117 h 269"/>
                    <a:gd name="T44" fmla="*/ 254 w 259"/>
                    <a:gd name="T45" fmla="*/ 134 h 269"/>
                    <a:gd name="T46" fmla="*/ 256 w 259"/>
                    <a:gd name="T47" fmla="*/ 152 h 269"/>
                    <a:gd name="T48" fmla="*/ 256 w 259"/>
                    <a:gd name="T49" fmla="*/ 175 h 269"/>
                    <a:gd name="T50" fmla="*/ 253 w 259"/>
                    <a:gd name="T51" fmla="*/ 211 h 269"/>
                    <a:gd name="T52" fmla="*/ 256 w 259"/>
                    <a:gd name="T53" fmla="*/ 235 h 269"/>
                    <a:gd name="T54" fmla="*/ 256 w 259"/>
                    <a:gd name="T55" fmla="*/ 255 h 269"/>
                    <a:gd name="T56" fmla="*/ 256 w 259"/>
                    <a:gd name="T57" fmla="*/ 268 h 269"/>
                    <a:gd name="T58" fmla="*/ 234 w 259"/>
                    <a:gd name="T59" fmla="*/ 266 h 269"/>
                    <a:gd name="T60" fmla="*/ 220 w 259"/>
                    <a:gd name="T61" fmla="*/ 266 h 269"/>
                    <a:gd name="T62" fmla="*/ 194 w 259"/>
                    <a:gd name="T63" fmla="*/ 259 h 269"/>
                    <a:gd name="T64" fmla="*/ 187 w 259"/>
                    <a:gd name="T65" fmla="*/ 259 h 269"/>
                    <a:gd name="T66" fmla="*/ 170 w 259"/>
                    <a:gd name="T67" fmla="*/ 254 h 269"/>
                    <a:gd name="T68" fmla="*/ 159 w 259"/>
                    <a:gd name="T69" fmla="*/ 254 h 269"/>
                    <a:gd name="T70" fmla="*/ 148 w 259"/>
                    <a:gd name="T71" fmla="*/ 254 h 269"/>
                    <a:gd name="T72" fmla="*/ 127 w 259"/>
                    <a:gd name="T73" fmla="*/ 247 h 269"/>
                    <a:gd name="T74" fmla="*/ 108 w 259"/>
                    <a:gd name="T75" fmla="*/ 247 h 269"/>
                    <a:gd name="T76" fmla="*/ 101 w 259"/>
                    <a:gd name="T77" fmla="*/ 244 h 269"/>
                    <a:gd name="T78" fmla="*/ 85 w 259"/>
                    <a:gd name="T79" fmla="*/ 241 h 269"/>
                    <a:gd name="T80" fmla="*/ 68 w 259"/>
                    <a:gd name="T81" fmla="*/ 237 h 269"/>
                    <a:gd name="T82" fmla="*/ 54 w 259"/>
                    <a:gd name="T83" fmla="*/ 237 h 269"/>
                    <a:gd name="T84" fmla="*/ 32 w 259"/>
                    <a:gd name="T85" fmla="*/ 233 h 269"/>
                    <a:gd name="T86" fmla="*/ 19 w 259"/>
                    <a:gd name="T87" fmla="*/ 227 h 269"/>
                    <a:gd name="T88" fmla="*/ 3 w 259"/>
                    <a:gd name="T89" fmla="*/ 227 h 269"/>
                    <a:gd name="T90" fmla="*/ 6 w 259"/>
                    <a:gd name="T91" fmla="*/ 207 h 269"/>
                    <a:gd name="T92" fmla="*/ 4 w 259"/>
                    <a:gd name="T93" fmla="*/ 185 h 269"/>
                    <a:gd name="T94" fmla="*/ 4 w 259"/>
                    <a:gd name="T95" fmla="*/ 166 h 269"/>
                    <a:gd name="T96" fmla="*/ 6 w 259"/>
                    <a:gd name="T97" fmla="*/ 143 h 269"/>
                    <a:gd name="T98" fmla="*/ 6 w 259"/>
                    <a:gd name="T99" fmla="*/ 137 h 269"/>
                    <a:gd name="T100" fmla="*/ 6 w 259"/>
                    <a:gd name="T101" fmla="*/ 123 h 269"/>
                    <a:gd name="T102" fmla="*/ 6 w 259"/>
                    <a:gd name="T103" fmla="*/ 108 h 269"/>
                    <a:gd name="T104" fmla="*/ 4 w 259"/>
                    <a:gd name="T105" fmla="*/ 91 h 269"/>
                    <a:gd name="T106" fmla="*/ 3 w 259"/>
                    <a:gd name="T107" fmla="*/ 70 h 269"/>
                    <a:gd name="T108" fmla="*/ 4 w 259"/>
                    <a:gd name="T109" fmla="*/ 48 h 269"/>
                    <a:gd name="T110" fmla="*/ 4 w 259"/>
                    <a:gd name="T111" fmla="*/ 37 h 269"/>
                    <a:gd name="T112" fmla="*/ 0 w 259"/>
                    <a:gd name="T113" fmla="*/ 19 h 269"/>
                    <a:gd name="T114" fmla="*/ 0 w 259"/>
                    <a:gd name="T115" fmla="*/ 3 h 269"/>
                    <a:gd name="T116" fmla="*/ 3 w 259"/>
                    <a:gd name="T117" fmla="*/ 0 h 269"/>
                    <a:gd name="T118" fmla="*/ 3 w 259"/>
                    <a:gd name="T1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 h="269">
                      <a:moveTo>
                        <a:pt x="3" y="0"/>
                      </a:moveTo>
                      <a:lnTo>
                        <a:pt x="19" y="3"/>
                      </a:lnTo>
                      <a:lnTo>
                        <a:pt x="39" y="0"/>
                      </a:lnTo>
                      <a:lnTo>
                        <a:pt x="45" y="3"/>
                      </a:lnTo>
                      <a:lnTo>
                        <a:pt x="54" y="3"/>
                      </a:lnTo>
                      <a:lnTo>
                        <a:pt x="67" y="3"/>
                      </a:lnTo>
                      <a:lnTo>
                        <a:pt x="69" y="6"/>
                      </a:lnTo>
                      <a:lnTo>
                        <a:pt x="95" y="3"/>
                      </a:lnTo>
                      <a:lnTo>
                        <a:pt x="125" y="7"/>
                      </a:lnTo>
                      <a:lnTo>
                        <a:pt x="148" y="7"/>
                      </a:lnTo>
                      <a:lnTo>
                        <a:pt x="163" y="9"/>
                      </a:lnTo>
                      <a:lnTo>
                        <a:pt x="192" y="9"/>
                      </a:lnTo>
                      <a:lnTo>
                        <a:pt x="210" y="15"/>
                      </a:lnTo>
                      <a:lnTo>
                        <a:pt x="232" y="13"/>
                      </a:lnTo>
                      <a:lnTo>
                        <a:pt x="249" y="15"/>
                      </a:lnTo>
                      <a:lnTo>
                        <a:pt x="258" y="17"/>
                      </a:lnTo>
                      <a:lnTo>
                        <a:pt x="256" y="43"/>
                      </a:lnTo>
                      <a:lnTo>
                        <a:pt x="258" y="50"/>
                      </a:lnTo>
                      <a:lnTo>
                        <a:pt x="254" y="66"/>
                      </a:lnTo>
                      <a:lnTo>
                        <a:pt x="254" y="77"/>
                      </a:lnTo>
                      <a:lnTo>
                        <a:pt x="258" y="98"/>
                      </a:lnTo>
                      <a:lnTo>
                        <a:pt x="254" y="117"/>
                      </a:lnTo>
                      <a:lnTo>
                        <a:pt x="254" y="134"/>
                      </a:lnTo>
                      <a:lnTo>
                        <a:pt x="256" y="152"/>
                      </a:lnTo>
                      <a:lnTo>
                        <a:pt x="256" y="175"/>
                      </a:lnTo>
                      <a:lnTo>
                        <a:pt x="253" y="211"/>
                      </a:lnTo>
                      <a:lnTo>
                        <a:pt x="256" y="235"/>
                      </a:lnTo>
                      <a:lnTo>
                        <a:pt x="256" y="255"/>
                      </a:lnTo>
                      <a:lnTo>
                        <a:pt x="256" y="268"/>
                      </a:lnTo>
                      <a:lnTo>
                        <a:pt x="234" y="266"/>
                      </a:lnTo>
                      <a:lnTo>
                        <a:pt x="220" y="266"/>
                      </a:lnTo>
                      <a:lnTo>
                        <a:pt x="194" y="259"/>
                      </a:lnTo>
                      <a:lnTo>
                        <a:pt x="187" y="259"/>
                      </a:lnTo>
                      <a:lnTo>
                        <a:pt x="170" y="254"/>
                      </a:lnTo>
                      <a:lnTo>
                        <a:pt x="159" y="254"/>
                      </a:lnTo>
                      <a:lnTo>
                        <a:pt x="148" y="254"/>
                      </a:lnTo>
                      <a:lnTo>
                        <a:pt x="127" y="247"/>
                      </a:lnTo>
                      <a:lnTo>
                        <a:pt x="108" y="247"/>
                      </a:lnTo>
                      <a:lnTo>
                        <a:pt x="101" y="244"/>
                      </a:lnTo>
                      <a:lnTo>
                        <a:pt x="85" y="241"/>
                      </a:lnTo>
                      <a:lnTo>
                        <a:pt x="68" y="237"/>
                      </a:lnTo>
                      <a:lnTo>
                        <a:pt x="54" y="237"/>
                      </a:lnTo>
                      <a:lnTo>
                        <a:pt x="32" y="233"/>
                      </a:lnTo>
                      <a:lnTo>
                        <a:pt x="19" y="227"/>
                      </a:lnTo>
                      <a:lnTo>
                        <a:pt x="3" y="227"/>
                      </a:lnTo>
                      <a:lnTo>
                        <a:pt x="6" y="207"/>
                      </a:lnTo>
                      <a:lnTo>
                        <a:pt x="4" y="185"/>
                      </a:lnTo>
                      <a:lnTo>
                        <a:pt x="4" y="166"/>
                      </a:lnTo>
                      <a:lnTo>
                        <a:pt x="6" y="143"/>
                      </a:lnTo>
                      <a:lnTo>
                        <a:pt x="6" y="137"/>
                      </a:lnTo>
                      <a:lnTo>
                        <a:pt x="6" y="123"/>
                      </a:lnTo>
                      <a:lnTo>
                        <a:pt x="6" y="108"/>
                      </a:lnTo>
                      <a:lnTo>
                        <a:pt x="4" y="91"/>
                      </a:lnTo>
                      <a:lnTo>
                        <a:pt x="3" y="70"/>
                      </a:lnTo>
                      <a:lnTo>
                        <a:pt x="4" y="48"/>
                      </a:lnTo>
                      <a:lnTo>
                        <a:pt x="4" y="37"/>
                      </a:lnTo>
                      <a:lnTo>
                        <a:pt x="0" y="19"/>
                      </a:lnTo>
                      <a:lnTo>
                        <a:pt x="0" y="3"/>
                      </a:lnTo>
                      <a:lnTo>
                        <a:pt x="3" y="0"/>
                      </a:lnTo>
                      <a:lnTo>
                        <a:pt x="3"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5" name="Freeform 25"/>
                <p:cNvSpPr>
                  <a:spLocks/>
                </p:cNvSpPr>
                <p:nvPr/>
              </p:nvSpPr>
              <p:spPr bwMode="blackWhite">
                <a:xfrm>
                  <a:off x="4914" y="1383"/>
                  <a:ext cx="203" cy="194"/>
                </a:xfrm>
                <a:custGeom>
                  <a:avLst/>
                  <a:gdLst>
                    <a:gd name="T0" fmla="*/ 1 w 203"/>
                    <a:gd name="T1" fmla="*/ 0 h 194"/>
                    <a:gd name="T2" fmla="*/ 34 w 203"/>
                    <a:gd name="T3" fmla="*/ 1 h 194"/>
                    <a:gd name="T4" fmla="*/ 41 w 203"/>
                    <a:gd name="T5" fmla="*/ 7 h 194"/>
                    <a:gd name="T6" fmla="*/ 68 w 203"/>
                    <a:gd name="T7" fmla="*/ 7 h 194"/>
                    <a:gd name="T8" fmla="*/ 89 w 203"/>
                    <a:gd name="T9" fmla="*/ 7 h 194"/>
                    <a:gd name="T10" fmla="*/ 119 w 203"/>
                    <a:gd name="T11" fmla="*/ 9 h 194"/>
                    <a:gd name="T12" fmla="*/ 147 w 203"/>
                    <a:gd name="T13" fmla="*/ 9 h 194"/>
                    <a:gd name="T14" fmla="*/ 173 w 203"/>
                    <a:gd name="T15" fmla="*/ 15 h 194"/>
                    <a:gd name="T16" fmla="*/ 190 w 203"/>
                    <a:gd name="T17" fmla="*/ 14 h 194"/>
                    <a:gd name="T18" fmla="*/ 199 w 203"/>
                    <a:gd name="T19" fmla="*/ 15 h 194"/>
                    <a:gd name="T20" fmla="*/ 199 w 203"/>
                    <a:gd name="T21" fmla="*/ 37 h 194"/>
                    <a:gd name="T22" fmla="*/ 199 w 203"/>
                    <a:gd name="T23" fmla="*/ 61 h 194"/>
                    <a:gd name="T24" fmla="*/ 197 w 203"/>
                    <a:gd name="T25" fmla="*/ 72 h 194"/>
                    <a:gd name="T26" fmla="*/ 197 w 203"/>
                    <a:gd name="T27" fmla="*/ 91 h 194"/>
                    <a:gd name="T28" fmla="*/ 202 w 203"/>
                    <a:gd name="T29" fmla="*/ 98 h 194"/>
                    <a:gd name="T30" fmla="*/ 193 w 203"/>
                    <a:gd name="T31" fmla="*/ 132 h 194"/>
                    <a:gd name="T32" fmla="*/ 193 w 203"/>
                    <a:gd name="T33" fmla="*/ 164 h 194"/>
                    <a:gd name="T34" fmla="*/ 197 w 203"/>
                    <a:gd name="T35" fmla="*/ 183 h 194"/>
                    <a:gd name="T36" fmla="*/ 197 w 203"/>
                    <a:gd name="T37" fmla="*/ 193 h 194"/>
                    <a:gd name="T38" fmla="*/ 173 w 203"/>
                    <a:gd name="T39" fmla="*/ 188 h 194"/>
                    <a:gd name="T40" fmla="*/ 160 w 203"/>
                    <a:gd name="T41" fmla="*/ 188 h 194"/>
                    <a:gd name="T42" fmla="*/ 124 w 203"/>
                    <a:gd name="T43" fmla="*/ 183 h 194"/>
                    <a:gd name="T44" fmla="*/ 119 w 203"/>
                    <a:gd name="T45" fmla="*/ 183 h 194"/>
                    <a:gd name="T46" fmla="*/ 97 w 203"/>
                    <a:gd name="T47" fmla="*/ 179 h 194"/>
                    <a:gd name="T48" fmla="*/ 81 w 203"/>
                    <a:gd name="T49" fmla="*/ 179 h 194"/>
                    <a:gd name="T50" fmla="*/ 68 w 203"/>
                    <a:gd name="T51" fmla="*/ 174 h 194"/>
                    <a:gd name="T52" fmla="*/ 44 w 203"/>
                    <a:gd name="T53" fmla="*/ 174 h 194"/>
                    <a:gd name="T54" fmla="*/ 40 w 203"/>
                    <a:gd name="T55" fmla="*/ 174 h 194"/>
                    <a:gd name="T56" fmla="*/ 16 w 203"/>
                    <a:gd name="T57" fmla="*/ 170 h 194"/>
                    <a:gd name="T58" fmla="*/ 5 w 203"/>
                    <a:gd name="T59" fmla="*/ 170 h 194"/>
                    <a:gd name="T60" fmla="*/ 2 w 203"/>
                    <a:gd name="T61" fmla="*/ 152 h 194"/>
                    <a:gd name="T62" fmla="*/ 5 w 203"/>
                    <a:gd name="T63" fmla="*/ 129 h 194"/>
                    <a:gd name="T64" fmla="*/ 2 w 203"/>
                    <a:gd name="T65" fmla="*/ 109 h 194"/>
                    <a:gd name="T66" fmla="*/ 2 w 203"/>
                    <a:gd name="T67" fmla="*/ 72 h 194"/>
                    <a:gd name="T68" fmla="*/ 1 w 203"/>
                    <a:gd name="T69" fmla="*/ 58 h 194"/>
                    <a:gd name="T70" fmla="*/ 5 w 203"/>
                    <a:gd name="T71" fmla="*/ 28 h 194"/>
                    <a:gd name="T72" fmla="*/ 0 w 203"/>
                    <a:gd name="T73" fmla="*/ 0 h 194"/>
                    <a:gd name="T74" fmla="*/ 1 w 203"/>
                    <a:gd name="T75" fmla="*/ 0 h 194"/>
                    <a:gd name="T76" fmla="*/ 1 w 203"/>
                    <a:gd name="T7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94">
                      <a:moveTo>
                        <a:pt x="1" y="0"/>
                      </a:moveTo>
                      <a:lnTo>
                        <a:pt x="34" y="1"/>
                      </a:lnTo>
                      <a:lnTo>
                        <a:pt x="41" y="7"/>
                      </a:lnTo>
                      <a:lnTo>
                        <a:pt x="68" y="7"/>
                      </a:lnTo>
                      <a:lnTo>
                        <a:pt x="89" y="7"/>
                      </a:lnTo>
                      <a:lnTo>
                        <a:pt x="119" y="9"/>
                      </a:lnTo>
                      <a:lnTo>
                        <a:pt x="147" y="9"/>
                      </a:lnTo>
                      <a:lnTo>
                        <a:pt x="173" y="15"/>
                      </a:lnTo>
                      <a:lnTo>
                        <a:pt x="190" y="14"/>
                      </a:lnTo>
                      <a:lnTo>
                        <a:pt x="199" y="15"/>
                      </a:lnTo>
                      <a:lnTo>
                        <a:pt x="199" y="37"/>
                      </a:lnTo>
                      <a:lnTo>
                        <a:pt x="199" y="61"/>
                      </a:lnTo>
                      <a:lnTo>
                        <a:pt x="197" y="72"/>
                      </a:lnTo>
                      <a:lnTo>
                        <a:pt x="197" y="91"/>
                      </a:lnTo>
                      <a:lnTo>
                        <a:pt x="202" y="98"/>
                      </a:lnTo>
                      <a:lnTo>
                        <a:pt x="193" y="132"/>
                      </a:lnTo>
                      <a:lnTo>
                        <a:pt x="193" y="164"/>
                      </a:lnTo>
                      <a:lnTo>
                        <a:pt x="197" y="183"/>
                      </a:lnTo>
                      <a:lnTo>
                        <a:pt x="197" y="193"/>
                      </a:lnTo>
                      <a:lnTo>
                        <a:pt x="173" y="188"/>
                      </a:lnTo>
                      <a:lnTo>
                        <a:pt x="160" y="188"/>
                      </a:lnTo>
                      <a:lnTo>
                        <a:pt x="124" y="183"/>
                      </a:lnTo>
                      <a:lnTo>
                        <a:pt x="119" y="183"/>
                      </a:lnTo>
                      <a:lnTo>
                        <a:pt x="97" y="179"/>
                      </a:lnTo>
                      <a:lnTo>
                        <a:pt x="81" y="179"/>
                      </a:lnTo>
                      <a:lnTo>
                        <a:pt x="68" y="174"/>
                      </a:lnTo>
                      <a:lnTo>
                        <a:pt x="44" y="174"/>
                      </a:lnTo>
                      <a:lnTo>
                        <a:pt x="40" y="174"/>
                      </a:lnTo>
                      <a:lnTo>
                        <a:pt x="16" y="170"/>
                      </a:lnTo>
                      <a:lnTo>
                        <a:pt x="5" y="170"/>
                      </a:lnTo>
                      <a:lnTo>
                        <a:pt x="2" y="152"/>
                      </a:lnTo>
                      <a:lnTo>
                        <a:pt x="5" y="129"/>
                      </a:lnTo>
                      <a:lnTo>
                        <a:pt x="2" y="109"/>
                      </a:lnTo>
                      <a:lnTo>
                        <a:pt x="2" y="72"/>
                      </a:lnTo>
                      <a:lnTo>
                        <a:pt x="1" y="58"/>
                      </a:lnTo>
                      <a:lnTo>
                        <a:pt x="5" y="28"/>
                      </a:lnTo>
                      <a:lnTo>
                        <a:pt x="0" y="0"/>
                      </a:lnTo>
                      <a:lnTo>
                        <a:pt x="1" y="0"/>
                      </a:lnTo>
                      <a:lnTo>
                        <a:pt x="1" y="0"/>
                      </a:lnTo>
                    </a:path>
                  </a:pathLst>
                </a:custGeom>
                <a:gradFill rotWithShape="0">
                  <a:gsLst>
                    <a:gs pos="0">
                      <a:srgbClr val="0000FF"/>
                    </a:gs>
                    <a:gs pos="100000">
                      <a:srgbClr val="000080"/>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6" name="Freeform 26"/>
                <p:cNvSpPr>
                  <a:spLocks/>
                </p:cNvSpPr>
                <p:nvPr/>
              </p:nvSpPr>
              <p:spPr bwMode="blackWhite">
                <a:xfrm>
                  <a:off x="3930" y="580"/>
                  <a:ext cx="737" cy="708"/>
                </a:xfrm>
                <a:custGeom>
                  <a:avLst/>
                  <a:gdLst>
                    <a:gd name="T0" fmla="*/ 324 w 737"/>
                    <a:gd name="T1" fmla="*/ 0 h 708"/>
                    <a:gd name="T2" fmla="*/ 259 w 737"/>
                    <a:gd name="T3" fmla="*/ 8 h 708"/>
                    <a:gd name="T4" fmla="*/ 215 w 737"/>
                    <a:gd name="T5" fmla="*/ 38 h 708"/>
                    <a:gd name="T6" fmla="*/ 193 w 737"/>
                    <a:gd name="T7" fmla="*/ 38 h 708"/>
                    <a:gd name="T8" fmla="*/ 154 w 737"/>
                    <a:gd name="T9" fmla="*/ 83 h 708"/>
                    <a:gd name="T10" fmla="*/ 105 w 737"/>
                    <a:gd name="T11" fmla="*/ 114 h 708"/>
                    <a:gd name="T12" fmla="*/ 93 w 737"/>
                    <a:gd name="T13" fmla="*/ 136 h 708"/>
                    <a:gd name="T14" fmla="*/ 61 w 737"/>
                    <a:gd name="T15" fmla="*/ 147 h 708"/>
                    <a:gd name="T16" fmla="*/ 37 w 737"/>
                    <a:gd name="T17" fmla="*/ 204 h 708"/>
                    <a:gd name="T18" fmla="*/ 16 w 737"/>
                    <a:gd name="T19" fmla="*/ 241 h 708"/>
                    <a:gd name="T20" fmla="*/ 16 w 737"/>
                    <a:gd name="T21" fmla="*/ 264 h 708"/>
                    <a:gd name="T22" fmla="*/ 6 w 737"/>
                    <a:gd name="T23" fmla="*/ 296 h 708"/>
                    <a:gd name="T24" fmla="*/ 0 w 737"/>
                    <a:gd name="T25" fmla="*/ 362 h 708"/>
                    <a:gd name="T26" fmla="*/ 0 w 737"/>
                    <a:gd name="T27" fmla="*/ 423 h 708"/>
                    <a:gd name="T28" fmla="*/ 16 w 737"/>
                    <a:gd name="T29" fmla="*/ 445 h 708"/>
                    <a:gd name="T30" fmla="*/ 16 w 737"/>
                    <a:gd name="T31" fmla="*/ 484 h 708"/>
                    <a:gd name="T32" fmla="*/ 49 w 737"/>
                    <a:gd name="T33" fmla="*/ 528 h 708"/>
                    <a:gd name="T34" fmla="*/ 83 w 737"/>
                    <a:gd name="T35" fmla="*/ 572 h 708"/>
                    <a:gd name="T36" fmla="*/ 110 w 737"/>
                    <a:gd name="T37" fmla="*/ 588 h 708"/>
                    <a:gd name="T38" fmla="*/ 154 w 737"/>
                    <a:gd name="T39" fmla="*/ 638 h 708"/>
                    <a:gd name="T40" fmla="*/ 181 w 737"/>
                    <a:gd name="T41" fmla="*/ 649 h 708"/>
                    <a:gd name="T42" fmla="*/ 202 w 737"/>
                    <a:gd name="T43" fmla="*/ 684 h 708"/>
                    <a:gd name="T44" fmla="*/ 259 w 737"/>
                    <a:gd name="T45" fmla="*/ 688 h 708"/>
                    <a:gd name="T46" fmla="*/ 281 w 737"/>
                    <a:gd name="T47" fmla="*/ 694 h 708"/>
                    <a:gd name="T48" fmla="*/ 324 w 737"/>
                    <a:gd name="T49" fmla="*/ 694 h 708"/>
                    <a:gd name="T50" fmla="*/ 386 w 737"/>
                    <a:gd name="T51" fmla="*/ 707 h 708"/>
                    <a:gd name="T52" fmla="*/ 450 w 737"/>
                    <a:gd name="T53" fmla="*/ 684 h 708"/>
                    <a:gd name="T54" fmla="*/ 471 w 737"/>
                    <a:gd name="T55" fmla="*/ 684 h 708"/>
                    <a:gd name="T56" fmla="*/ 554 w 737"/>
                    <a:gd name="T57" fmla="*/ 638 h 708"/>
                    <a:gd name="T58" fmla="*/ 622 w 737"/>
                    <a:gd name="T59" fmla="*/ 602 h 708"/>
                    <a:gd name="T60" fmla="*/ 650 w 737"/>
                    <a:gd name="T61" fmla="*/ 562 h 708"/>
                    <a:gd name="T62" fmla="*/ 663 w 737"/>
                    <a:gd name="T63" fmla="*/ 540 h 708"/>
                    <a:gd name="T64" fmla="*/ 674 w 737"/>
                    <a:gd name="T65" fmla="*/ 506 h 708"/>
                    <a:gd name="T66" fmla="*/ 715 w 737"/>
                    <a:gd name="T67" fmla="*/ 452 h 708"/>
                    <a:gd name="T68" fmla="*/ 719 w 737"/>
                    <a:gd name="T69" fmla="*/ 428 h 708"/>
                    <a:gd name="T70" fmla="*/ 736 w 737"/>
                    <a:gd name="T71" fmla="*/ 379 h 708"/>
                    <a:gd name="T72" fmla="*/ 727 w 737"/>
                    <a:gd name="T73" fmla="*/ 323 h 708"/>
                    <a:gd name="T74" fmla="*/ 715 w 737"/>
                    <a:gd name="T75" fmla="*/ 257 h 708"/>
                    <a:gd name="T76" fmla="*/ 694 w 737"/>
                    <a:gd name="T77" fmla="*/ 219 h 708"/>
                    <a:gd name="T78" fmla="*/ 672 w 737"/>
                    <a:gd name="T79" fmla="*/ 169 h 708"/>
                    <a:gd name="T80" fmla="*/ 614 w 737"/>
                    <a:gd name="T81" fmla="*/ 121 h 708"/>
                    <a:gd name="T82" fmla="*/ 614 w 737"/>
                    <a:gd name="T83" fmla="*/ 91 h 708"/>
                    <a:gd name="T84" fmla="*/ 554 w 737"/>
                    <a:gd name="T85" fmla="*/ 54 h 708"/>
                    <a:gd name="T86" fmla="*/ 471 w 737"/>
                    <a:gd name="T87" fmla="*/ 16 h 708"/>
                    <a:gd name="T88" fmla="*/ 419 w 737"/>
                    <a:gd name="T89" fmla="*/ 8 h 708"/>
                    <a:gd name="T90" fmla="*/ 358 w 737"/>
                    <a:gd name="T91" fmla="*/ 0 h 708"/>
                    <a:gd name="T92" fmla="*/ 324 w 737"/>
                    <a:gd name="T93" fmla="*/ 0 h 708"/>
                    <a:gd name="T94" fmla="*/ 324 w 737"/>
                    <a:gd name="T9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7" h="708">
                      <a:moveTo>
                        <a:pt x="324" y="0"/>
                      </a:moveTo>
                      <a:lnTo>
                        <a:pt x="259" y="8"/>
                      </a:lnTo>
                      <a:lnTo>
                        <a:pt x="215" y="38"/>
                      </a:lnTo>
                      <a:lnTo>
                        <a:pt x="193" y="38"/>
                      </a:lnTo>
                      <a:lnTo>
                        <a:pt x="154" y="83"/>
                      </a:lnTo>
                      <a:lnTo>
                        <a:pt x="105" y="114"/>
                      </a:lnTo>
                      <a:lnTo>
                        <a:pt x="93" y="136"/>
                      </a:lnTo>
                      <a:lnTo>
                        <a:pt x="61" y="147"/>
                      </a:lnTo>
                      <a:lnTo>
                        <a:pt x="37" y="204"/>
                      </a:lnTo>
                      <a:lnTo>
                        <a:pt x="16" y="241"/>
                      </a:lnTo>
                      <a:lnTo>
                        <a:pt x="16" y="264"/>
                      </a:lnTo>
                      <a:lnTo>
                        <a:pt x="6" y="296"/>
                      </a:lnTo>
                      <a:lnTo>
                        <a:pt x="0" y="362"/>
                      </a:lnTo>
                      <a:lnTo>
                        <a:pt x="0" y="423"/>
                      </a:lnTo>
                      <a:lnTo>
                        <a:pt x="16" y="445"/>
                      </a:lnTo>
                      <a:lnTo>
                        <a:pt x="16" y="484"/>
                      </a:lnTo>
                      <a:lnTo>
                        <a:pt x="49" y="528"/>
                      </a:lnTo>
                      <a:lnTo>
                        <a:pt x="83" y="572"/>
                      </a:lnTo>
                      <a:lnTo>
                        <a:pt x="110" y="588"/>
                      </a:lnTo>
                      <a:lnTo>
                        <a:pt x="154" y="638"/>
                      </a:lnTo>
                      <a:lnTo>
                        <a:pt x="181" y="649"/>
                      </a:lnTo>
                      <a:lnTo>
                        <a:pt x="202" y="684"/>
                      </a:lnTo>
                      <a:lnTo>
                        <a:pt x="259" y="688"/>
                      </a:lnTo>
                      <a:lnTo>
                        <a:pt x="281" y="694"/>
                      </a:lnTo>
                      <a:lnTo>
                        <a:pt x="324" y="694"/>
                      </a:lnTo>
                      <a:lnTo>
                        <a:pt x="386" y="707"/>
                      </a:lnTo>
                      <a:lnTo>
                        <a:pt x="450" y="684"/>
                      </a:lnTo>
                      <a:lnTo>
                        <a:pt x="471" y="684"/>
                      </a:lnTo>
                      <a:lnTo>
                        <a:pt x="554" y="638"/>
                      </a:lnTo>
                      <a:lnTo>
                        <a:pt x="622" y="602"/>
                      </a:lnTo>
                      <a:lnTo>
                        <a:pt x="650" y="562"/>
                      </a:lnTo>
                      <a:lnTo>
                        <a:pt x="663" y="540"/>
                      </a:lnTo>
                      <a:lnTo>
                        <a:pt x="674" y="506"/>
                      </a:lnTo>
                      <a:lnTo>
                        <a:pt x="715" y="452"/>
                      </a:lnTo>
                      <a:lnTo>
                        <a:pt x="719" y="428"/>
                      </a:lnTo>
                      <a:lnTo>
                        <a:pt x="736" y="379"/>
                      </a:lnTo>
                      <a:lnTo>
                        <a:pt x="727" y="323"/>
                      </a:lnTo>
                      <a:lnTo>
                        <a:pt x="715" y="257"/>
                      </a:lnTo>
                      <a:lnTo>
                        <a:pt x="694" y="219"/>
                      </a:lnTo>
                      <a:lnTo>
                        <a:pt x="672" y="169"/>
                      </a:lnTo>
                      <a:lnTo>
                        <a:pt x="614" y="121"/>
                      </a:lnTo>
                      <a:lnTo>
                        <a:pt x="614" y="91"/>
                      </a:lnTo>
                      <a:lnTo>
                        <a:pt x="554" y="54"/>
                      </a:lnTo>
                      <a:lnTo>
                        <a:pt x="471" y="16"/>
                      </a:lnTo>
                      <a:lnTo>
                        <a:pt x="419" y="8"/>
                      </a:lnTo>
                      <a:lnTo>
                        <a:pt x="358" y="0"/>
                      </a:lnTo>
                      <a:lnTo>
                        <a:pt x="324" y="0"/>
                      </a:lnTo>
                      <a:lnTo>
                        <a:pt x="324" y="0"/>
                      </a:lnTo>
                    </a:path>
                  </a:pathLst>
                </a:custGeom>
                <a:solidFill>
                  <a:srgbClr val="BFB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7" name="Freeform 27"/>
                <p:cNvSpPr>
                  <a:spLocks/>
                </p:cNvSpPr>
                <p:nvPr/>
              </p:nvSpPr>
              <p:spPr bwMode="blackWhite">
                <a:xfrm>
                  <a:off x="4409" y="1130"/>
                  <a:ext cx="127" cy="122"/>
                </a:xfrm>
                <a:custGeom>
                  <a:avLst/>
                  <a:gdLst>
                    <a:gd name="T0" fmla="*/ 16 w 127"/>
                    <a:gd name="T1" fmla="*/ 121 h 122"/>
                    <a:gd name="T2" fmla="*/ 16 w 127"/>
                    <a:gd name="T3" fmla="*/ 88 h 122"/>
                    <a:gd name="T4" fmla="*/ 0 w 127"/>
                    <a:gd name="T5" fmla="*/ 82 h 122"/>
                    <a:gd name="T6" fmla="*/ 0 w 127"/>
                    <a:gd name="T7" fmla="*/ 38 h 122"/>
                    <a:gd name="T8" fmla="*/ 10 w 127"/>
                    <a:gd name="T9" fmla="*/ 22 h 122"/>
                    <a:gd name="T10" fmla="*/ 22 w 127"/>
                    <a:gd name="T11" fmla="*/ 30 h 122"/>
                    <a:gd name="T12" fmla="*/ 37 w 127"/>
                    <a:gd name="T13" fmla="*/ 12 h 122"/>
                    <a:gd name="T14" fmla="*/ 66 w 127"/>
                    <a:gd name="T15" fmla="*/ 12 h 122"/>
                    <a:gd name="T16" fmla="*/ 83 w 127"/>
                    <a:gd name="T17" fmla="*/ 0 h 122"/>
                    <a:gd name="T18" fmla="*/ 105 w 127"/>
                    <a:gd name="T19" fmla="*/ 16 h 122"/>
                    <a:gd name="T20" fmla="*/ 126 w 127"/>
                    <a:gd name="T21" fmla="*/ 30 h 122"/>
                    <a:gd name="T22" fmla="*/ 126 w 127"/>
                    <a:gd name="T23" fmla="*/ 55 h 122"/>
                    <a:gd name="T24" fmla="*/ 83 w 127"/>
                    <a:gd name="T25" fmla="*/ 88 h 122"/>
                    <a:gd name="T26" fmla="*/ 22 w 127"/>
                    <a:gd name="T27" fmla="*/ 121 h 122"/>
                    <a:gd name="T28" fmla="*/ 16 w 127"/>
                    <a:gd name="T29" fmla="*/ 121 h 122"/>
                    <a:gd name="T30" fmla="*/ 16 w 127"/>
                    <a:gd name="T3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22">
                      <a:moveTo>
                        <a:pt x="16" y="121"/>
                      </a:moveTo>
                      <a:lnTo>
                        <a:pt x="16" y="88"/>
                      </a:lnTo>
                      <a:lnTo>
                        <a:pt x="0" y="82"/>
                      </a:lnTo>
                      <a:lnTo>
                        <a:pt x="0" y="38"/>
                      </a:lnTo>
                      <a:lnTo>
                        <a:pt x="10" y="22"/>
                      </a:lnTo>
                      <a:lnTo>
                        <a:pt x="22" y="30"/>
                      </a:lnTo>
                      <a:lnTo>
                        <a:pt x="37" y="12"/>
                      </a:lnTo>
                      <a:lnTo>
                        <a:pt x="66" y="12"/>
                      </a:lnTo>
                      <a:lnTo>
                        <a:pt x="83" y="0"/>
                      </a:lnTo>
                      <a:lnTo>
                        <a:pt x="105" y="16"/>
                      </a:lnTo>
                      <a:lnTo>
                        <a:pt x="126" y="30"/>
                      </a:lnTo>
                      <a:lnTo>
                        <a:pt x="126" y="55"/>
                      </a:lnTo>
                      <a:lnTo>
                        <a:pt x="83" y="88"/>
                      </a:lnTo>
                      <a:lnTo>
                        <a:pt x="22" y="121"/>
                      </a:lnTo>
                      <a:lnTo>
                        <a:pt x="16" y="121"/>
                      </a:lnTo>
                      <a:lnTo>
                        <a:pt x="16" y="121"/>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8" name="Freeform 28"/>
                <p:cNvSpPr>
                  <a:spLocks/>
                </p:cNvSpPr>
                <p:nvPr/>
              </p:nvSpPr>
              <p:spPr bwMode="blackWhite">
                <a:xfrm>
                  <a:off x="3929" y="749"/>
                  <a:ext cx="322" cy="299"/>
                </a:xfrm>
                <a:custGeom>
                  <a:avLst/>
                  <a:gdLst>
                    <a:gd name="T0" fmla="*/ 57 w 322"/>
                    <a:gd name="T1" fmla="*/ 9 h 299"/>
                    <a:gd name="T2" fmla="*/ 76 w 322"/>
                    <a:gd name="T3" fmla="*/ 20 h 299"/>
                    <a:gd name="T4" fmla="*/ 89 w 322"/>
                    <a:gd name="T5" fmla="*/ 21 h 299"/>
                    <a:gd name="T6" fmla="*/ 109 w 322"/>
                    <a:gd name="T7" fmla="*/ 22 h 299"/>
                    <a:gd name="T8" fmla="*/ 119 w 322"/>
                    <a:gd name="T9" fmla="*/ 35 h 299"/>
                    <a:gd name="T10" fmla="*/ 132 w 322"/>
                    <a:gd name="T11" fmla="*/ 53 h 299"/>
                    <a:gd name="T12" fmla="*/ 142 w 322"/>
                    <a:gd name="T13" fmla="*/ 52 h 299"/>
                    <a:gd name="T14" fmla="*/ 158 w 322"/>
                    <a:gd name="T15" fmla="*/ 54 h 299"/>
                    <a:gd name="T16" fmla="*/ 186 w 322"/>
                    <a:gd name="T17" fmla="*/ 58 h 299"/>
                    <a:gd name="T18" fmla="*/ 214 w 322"/>
                    <a:gd name="T19" fmla="*/ 56 h 299"/>
                    <a:gd name="T20" fmla="*/ 222 w 322"/>
                    <a:gd name="T21" fmla="*/ 66 h 299"/>
                    <a:gd name="T22" fmla="*/ 240 w 322"/>
                    <a:gd name="T23" fmla="*/ 81 h 299"/>
                    <a:gd name="T24" fmla="*/ 255 w 322"/>
                    <a:gd name="T25" fmla="*/ 83 h 299"/>
                    <a:gd name="T26" fmla="*/ 273 w 322"/>
                    <a:gd name="T27" fmla="*/ 85 h 299"/>
                    <a:gd name="T28" fmla="*/ 289 w 322"/>
                    <a:gd name="T29" fmla="*/ 98 h 299"/>
                    <a:gd name="T30" fmla="*/ 305 w 322"/>
                    <a:gd name="T31" fmla="*/ 119 h 299"/>
                    <a:gd name="T32" fmla="*/ 315 w 322"/>
                    <a:gd name="T33" fmla="*/ 137 h 299"/>
                    <a:gd name="T34" fmla="*/ 320 w 322"/>
                    <a:gd name="T35" fmla="*/ 159 h 299"/>
                    <a:gd name="T36" fmla="*/ 300 w 322"/>
                    <a:gd name="T37" fmla="*/ 174 h 299"/>
                    <a:gd name="T38" fmla="*/ 276 w 322"/>
                    <a:gd name="T39" fmla="*/ 189 h 299"/>
                    <a:gd name="T40" fmla="*/ 282 w 322"/>
                    <a:gd name="T41" fmla="*/ 204 h 299"/>
                    <a:gd name="T42" fmla="*/ 291 w 322"/>
                    <a:gd name="T43" fmla="*/ 218 h 299"/>
                    <a:gd name="T44" fmla="*/ 288 w 322"/>
                    <a:gd name="T45" fmla="*/ 229 h 299"/>
                    <a:gd name="T46" fmla="*/ 282 w 322"/>
                    <a:gd name="T47" fmla="*/ 237 h 299"/>
                    <a:gd name="T48" fmla="*/ 264 w 322"/>
                    <a:gd name="T49" fmla="*/ 250 h 299"/>
                    <a:gd name="T50" fmla="*/ 245 w 322"/>
                    <a:gd name="T51" fmla="*/ 257 h 299"/>
                    <a:gd name="T52" fmla="*/ 242 w 322"/>
                    <a:gd name="T53" fmla="*/ 265 h 299"/>
                    <a:gd name="T54" fmla="*/ 242 w 322"/>
                    <a:gd name="T55" fmla="*/ 270 h 299"/>
                    <a:gd name="T56" fmla="*/ 231 w 322"/>
                    <a:gd name="T57" fmla="*/ 280 h 299"/>
                    <a:gd name="T58" fmla="*/ 222 w 322"/>
                    <a:gd name="T59" fmla="*/ 291 h 299"/>
                    <a:gd name="T60" fmla="*/ 196 w 322"/>
                    <a:gd name="T61" fmla="*/ 293 h 299"/>
                    <a:gd name="T62" fmla="*/ 168 w 322"/>
                    <a:gd name="T63" fmla="*/ 288 h 299"/>
                    <a:gd name="T64" fmla="*/ 154 w 322"/>
                    <a:gd name="T65" fmla="*/ 267 h 299"/>
                    <a:gd name="T66" fmla="*/ 143 w 322"/>
                    <a:gd name="T67" fmla="*/ 248 h 299"/>
                    <a:gd name="T68" fmla="*/ 132 w 322"/>
                    <a:gd name="T69" fmla="*/ 245 h 299"/>
                    <a:gd name="T70" fmla="*/ 120 w 322"/>
                    <a:gd name="T71" fmla="*/ 246 h 299"/>
                    <a:gd name="T72" fmla="*/ 113 w 322"/>
                    <a:gd name="T73" fmla="*/ 257 h 299"/>
                    <a:gd name="T74" fmla="*/ 106 w 322"/>
                    <a:gd name="T75" fmla="*/ 270 h 299"/>
                    <a:gd name="T76" fmla="*/ 94 w 322"/>
                    <a:gd name="T77" fmla="*/ 271 h 299"/>
                    <a:gd name="T78" fmla="*/ 83 w 322"/>
                    <a:gd name="T79" fmla="*/ 271 h 299"/>
                    <a:gd name="T80" fmla="*/ 68 w 322"/>
                    <a:gd name="T81" fmla="*/ 281 h 299"/>
                    <a:gd name="T82" fmla="*/ 51 w 322"/>
                    <a:gd name="T83" fmla="*/ 297 h 299"/>
                    <a:gd name="T84" fmla="*/ 35 w 322"/>
                    <a:gd name="T85" fmla="*/ 298 h 299"/>
                    <a:gd name="T86" fmla="*/ 18 w 322"/>
                    <a:gd name="T87" fmla="*/ 298 h 299"/>
                    <a:gd name="T88" fmla="*/ 11 w 322"/>
                    <a:gd name="T89" fmla="*/ 297 h 299"/>
                    <a:gd name="T90" fmla="*/ 7 w 322"/>
                    <a:gd name="T91" fmla="*/ 297 h 299"/>
                    <a:gd name="T92" fmla="*/ 1 w 322"/>
                    <a:gd name="T93" fmla="*/ 283 h 299"/>
                    <a:gd name="T94" fmla="*/ 0 w 322"/>
                    <a:gd name="T95" fmla="*/ 261 h 299"/>
                    <a:gd name="T96" fmla="*/ 0 w 322"/>
                    <a:gd name="T97" fmla="*/ 211 h 299"/>
                    <a:gd name="T98" fmla="*/ 5 w 322"/>
                    <a:gd name="T99" fmla="*/ 152 h 299"/>
                    <a:gd name="T100" fmla="*/ 9 w 322"/>
                    <a:gd name="T101" fmla="*/ 114 h 299"/>
                    <a:gd name="T102" fmla="*/ 15 w 322"/>
                    <a:gd name="T103" fmla="*/ 79 h 299"/>
                    <a:gd name="T104" fmla="*/ 26 w 322"/>
                    <a:gd name="T105" fmla="*/ 45 h 299"/>
                    <a:gd name="T106" fmla="*/ 37 w 322"/>
                    <a:gd name="T107" fmla="*/ 16 h 299"/>
                    <a:gd name="T108" fmla="*/ 39 w 322"/>
                    <a:gd name="T109" fmla="*/ 9 h 299"/>
                    <a:gd name="T110" fmla="*/ 43 w 322"/>
                    <a:gd name="T111" fmla="*/ 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 h="299">
                      <a:moveTo>
                        <a:pt x="45" y="0"/>
                      </a:moveTo>
                      <a:lnTo>
                        <a:pt x="45" y="2"/>
                      </a:lnTo>
                      <a:lnTo>
                        <a:pt x="46" y="2"/>
                      </a:lnTo>
                      <a:lnTo>
                        <a:pt x="47" y="3"/>
                      </a:lnTo>
                      <a:lnTo>
                        <a:pt x="49" y="3"/>
                      </a:lnTo>
                      <a:lnTo>
                        <a:pt x="51" y="5"/>
                      </a:lnTo>
                      <a:lnTo>
                        <a:pt x="54" y="7"/>
                      </a:lnTo>
                      <a:lnTo>
                        <a:pt x="57" y="9"/>
                      </a:lnTo>
                      <a:lnTo>
                        <a:pt x="61" y="10"/>
                      </a:lnTo>
                      <a:lnTo>
                        <a:pt x="62" y="11"/>
                      </a:lnTo>
                      <a:lnTo>
                        <a:pt x="66" y="13"/>
                      </a:lnTo>
                      <a:lnTo>
                        <a:pt x="68" y="15"/>
                      </a:lnTo>
                      <a:lnTo>
                        <a:pt x="72" y="16"/>
                      </a:lnTo>
                      <a:lnTo>
                        <a:pt x="74" y="18"/>
                      </a:lnTo>
                      <a:lnTo>
                        <a:pt x="76" y="19"/>
                      </a:lnTo>
                      <a:lnTo>
                        <a:pt x="76" y="20"/>
                      </a:lnTo>
                      <a:lnTo>
                        <a:pt x="77" y="20"/>
                      </a:lnTo>
                      <a:lnTo>
                        <a:pt x="77" y="20"/>
                      </a:lnTo>
                      <a:lnTo>
                        <a:pt x="78" y="20"/>
                      </a:lnTo>
                      <a:lnTo>
                        <a:pt x="80" y="20"/>
                      </a:lnTo>
                      <a:lnTo>
                        <a:pt x="82" y="20"/>
                      </a:lnTo>
                      <a:lnTo>
                        <a:pt x="84" y="21"/>
                      </a:lnTo>
                      <a:lnTo>
                        <a:pt x="87" y="21"/>
                      </a:lnTo>
                      <a:lnTo>
                        <a:pt x="89" y="21"/>
                      </a:lnTo>
                      <a:lnTo>
                        <a:pt x="93" y="21"/>
                      </a:lnTo>
                      <a:lnTo>
                        <a:pt x="94" y="22"/>
                      </a:lnTo>
                      <a:lnTo>
                        <a:pt x="98" y="22"/>
                      </a:lnTo>
                      <a:lnTo>
                        <a:pt x="101" y="22"/>
                      </a:lnTo>
                      <a:lnTo>
                        <a:pt x="104" y="22"/>
                      </a:lnTo>
                      <a:lnTo>
                        <a:pt x="106" y="22"/>
                      </a:lnTo>
                      <a:lnTo>
                        <a:pt x="108" y="22"/>
                      </a:lnTo>
                      <a:lnTo>
                        <a:pt x="109" y="22"/>
                      </a:lnTo>
                      <a:lnTo>
                        <a:pt x="111" y="20"/>
                      </a:lnTo>
                      <a:lnTo>
                        <a:pt x="110" y="22"/>
                      </a:lnTo>
                      <a:lnTo>
                        <a:pt x="111" y="24"/>
                      </a:lnTo>
                      <a:lnTo>
                        <a:pt x="112" y="26"/>
                      </a:lnTo>
                      <a:lnTo>
                        <a:pt x="113" y="28"/>
                      </a:lnTo>
                      <a:lnTo>
                        <a:pt x="115" y="31"/>
                      </a:lnTo>
                      <a:lnTo>
                        <a:pt x="117" y="33"/>
                      </a:lnTo>
                      <a:lnTo>
                        <a:pt x="119" y="35"/>
                      </a:lnTo>
                      <a:lnTo>
                        <a:pt x="122" y="37"/>
                      </a:lnTo>
                      <a:lnTo>
                        <a:pt x="124" y="40"/>
                      </a:lnTo>
                      <a:lnTo>
                        <a:pt x="125" y="42"/>
                      </a:lnTo>
                      <a:lnTo>
                        <a:pt x="127" y="45"/>
                      </a:lnTo>
                      <a:lnTo>
                        <a:pt x="129" y="47"/>
                      </a:lnTo>
                      <a:lnTo>
                        <a:pt x="130" y="50"/>
                      </a:lnTo>
                      <a:lnTo>
                        <a:pt x="132" y="51"/>
                      </a:lnTo>
                      <a:lnTo>
                        <a:pt x="132" y="53"/>
                      </a:lnTo>
                      <a:lnTo>
                        <a:pt x="133" y="54"/>
                      </a:lnTo>
                      <a:lnTo>
                        <a:pt x="133" y="54"/>
                      </a:lnTo>
                      <a:lnTo>
                        <a:pt x="134" y="53"/>
                      </a:lnTo>
                      <a:lnTo>
                        <a:pt x="134" y="53"/>
                      </a:lnTo>
                      <a:lnTo>
                        <a:pt x="136" y="52"/>
                      </a:lnTo>
                      <a:lnTo>
                        <a:pt x="138" y="52"/>
                      </a:lnTo>
                      <a:lnTo>
                        <a:pt x="140" y="52"/>
                      </a:lnTo>
                      <a:lnTo>
                        <a:pt x="142" y="52"/>
                      </a:lnTo>
                      <a:lnTo>
                        <a:pt x="144" y="52"/>
                      </a:lnTo>
                      <a:lnTo>
                        <a:pt x="146" y="54"/>
                      </a:lnTo>
                      <a:lnTo>
                        <a:pt x="148" y="54"/>
                      </a:lnTo>
                      <a:lnTo>
                        <a:pt x="150" y="54"/>
                      </a:lnTo>
                      <a:lnTo>
                        <a:pt x="153" y="54"/>
                      </a:lnTo>
                      <a:lnTo>
                        <a:pt x="154" y="54"/>
                      </a:lnTo>
                      <a:lnTo>
                        <a:pt x="156" y="54"/>
                      </a:lnTo>
                      <a:lnTo>
                        <a:pt x="158" y="54"/>
                      </a:lnTo>
                      <a:lnTo>
                        <a:pt x="160" y="54"/>
                      </a:lnTo>
                      <a:lnTo>
                        <a:pt x="162" y="55"/>
                      </a:lnTo>
                      <a:lnTo>
                        <a:pt x="165" y="55"/>
                      </a:lnTo>
                      <a:lnTo>
                        <a:pt x="169" y="56"/>
                      </a:lnTo>
                      <a:lnTo>
                        <a:pt x="173" y="56"/>
                      </a:lnTo>
                      <a:lnTo>
                        <a:pt x="177" y="58"/>
                      </a:lnTo>
                      <a:lnTo>
                        <a:pt x="182" y="58"/>
                      </a:lnTo>
                      <a:lnTo>
                        <a:pt x="186" y="58"/>
                      </a:lnTo>
                      <a:lnTo>
                        <a:pt x="192" y="58"/>
                      </a:lnTo>
                      <a:lnTo>
                        <a:pt x="195" y="58"/>
                      </a:lnTo>
                      <a:lnTo>
                        <a:pt x="199" y="58"/>
                      </a:lnTo>
                      <a:lnTo>
                        <a:pt x="203" y="58"/>
                      </a:lnTo>
                      <a:lnTo>
                        <a:pt x="207" y="58"/>
                      </a:lnTo>
                      <a:lnTo>
                        <a:pt x="209" y="58"/>
                      </a:lnTo>
                      <a:lnTo>
                        <a:pt x="213" y="57"/>
                      </a:lnTo>
                      <a:lnTo>
                        <a:pt x="214" y="56"/>
                      </a:lnTo>
                      <a:lnTo>
                        <a:pt x="216" y="54"/>
                      </a:lnTo>
                      <a:lnTo>
                        <a:pt x="216" y="56"/>
                      </a:lnTo>
                      <a:lnTo>
                        <a:pt x="216" y="58"/>
                      </a:lnTo>
                      <a:lnTo>
                        <a:pt x="216" y="60"/>
                      </a:lnTo>
                      <a:lnTo>
                        <a:pt x="218" y="61"/>
                      </a:lnTo>
                      <a:lnTo>
                        <a:pt x="219" y="63"/>
                      </a:lnTo>
                      <a:lnTo>
                        <a:pt x="220" y="65"/>
                      </a:lnTo>
                      <a:lnTo>
                        <a:pt x="222" y="66"/>
                      </a:lnTo>
                      <a:lnTo>
                        <a:pt x="225" y="68"/>
                      </a:lnTo>
                      <a:lnTo>
                        <a:pt x="227" y="71"/>
                      </a:lnTo>
                      <a:lnTo>
                        <a:pt x="229" y="73"/>
                      </a:lnTo>
                      <a:lnTo>
                        <a:pt x="231" y="75"/>
                      </a:lnTo>
                      <a:lnTo>
                        <a:pt x="234" y="77"/>
                      </a:lnTo>
                      <a:lnTo>
                        <a:pt x="236" y="79"/>
                      </a:lnTo>
                      <a:lnTo>
                        <a:pt x="238" y="80"/>
                      </a:lnTo>
                      <a:lnTo>
                        <a:pt x="240" y="81"/>
                      </a:lnTo>
                      <a:lnTo>
                        <a:pt x="243" y="81"/>
                      </a:lnTo>
                      <a:lnTo>
                        <a:pt x="244" y="83"/>
                      </a:lnTo>
                      <a:lnTo>
                        <a:pt x="246" y="83"/>
                      </a:lnTo>
                      <a:lnTo>
                        <a:pt x="248" y="83"/>
                      </a:lnTo>
                      <a:lnTo>
                        <a:pt x="249" y="83"/>
                      </a:lnTo>
                      <a:lnTo>
                        <a:pt x="251" y="83"/>
                      </a:lnTo>
                      <a:lnTo>
                        <a:pt x="253" y="83"/>
                      </a:lnTo>
                      <a:lnTo>
                        <a:pt x="255" y="83"/>
                      </a:lnTo>
                      <a:lnTo>
                        <a:pt x="259" y="83"/>
                      </a:lnTo>
                      <a:lnTo>
                        <a:pt x="260" y="85"/>
                      </a:lnTo>
                      <a:lnTo>
                        <a:pt x="262" y="85"/>
                      </a:lnTo>
                      <a:lnTo>
                        <a:pt x="264" y="85"/>
                      </a:lnTo>
                      <a:lnTo>
                        <a:pt x="268" y="85"/>
                      </a:lnTo>
                      <a:lnTo>
                        <a:pt x="270" y="85"/>
                      </a:lnTo>
                      <a:lnTo>
                        <a:pt x="271" y="85"/>
                      </a:lnTo>
                      <a:lnTo>
                        <a:pt x="273" y="85"/>
                      </a:lnTo>
                      <a:lnTo>
                        <a:pt x="276" y="85"/>
                      </a:lnTo>
                      <a:lnTo>
                        <a:pt x="277" y="87"/>
                      </a:lnTo>
                      <a:lnTo>
                        <a:pt x="279" y="88"/>
                      </a:lnTo>
                      <a:lnTo>
                        <a:pt x="281" y="90"/>
                      </a:lnTo>
                      <a:lnTo>
                        <a:pt x="283" y="92"/>
                      </a:lnTo>
                      <a:lnTo>
                        <a:pt x="285" y="95"/>
                      </a:lnTo>
                      <a:lnTo>
                        <a:pt x="287" y="97"/>
                      </a:lnTo>
                      <a:lnTo>
                        <a:pt x="289" y="98"/>
                      </a:lnTo>
                      <a:lnTo>
                        <a:pt x="293" y="100"/>
                      </a:lnTo>
                      <a:lnTo>
                        <a:pt x="294" y="104"/>
                      </a:lnTo>
                      <a:lnTo>
                        <a:pt x="296" y="106"/>
                      </a:lnTo>
                      <a:lnTo>
                        <a:pt x="298" y="109"/>
                      </a:lnTo>
                      <a:lnTo>
                        <a:pt x="301" y="111"/>
                      </a:lnTo>
                      <a:lnTo>
                        <a:pt x="302" y="115"/>
                      </a:lnTo>
                      <a:lnTo>
                        <a:pt x="304" y="117"/>
                      </a:lnTo>
                      <a:lnTo>
                        <a:pt x="305" y="119"/>
                      </a:lnTo>
                      <a:lnTo>
                        <a:pt x="307" y="121"/>
                      </a:lnTo>
                      <a:lnTo>
                        <a:pt x="307" y="123"/>
                      </a:lnTo>
                      <a:lnTo>
                        <a:pt x="309" y="125"/>
                      </a:lnTo>
                      <a:lnTo>
                        <a:pt x="310" y="127"/>
                      </a:lnTo>
                      <a:lnTo>
                        <a:pt x="312" y="129"/>
                      </a:lnTo>
                      <a:lnTo>
                        <a:pt x="312" y="133"/>
                      </a:lnTo>
                      <a:lnTo>
                        <a:pt x="314" y="134"/>
                      </a:lnTo>
                      <a:lnTo>
                        <a:pt x="315" y="137"/>
                      </a:lnTo>
                      <a:lnTo>
                        <a:pt x="317" y="139"/>
                      </a:lnTo>
                      <a:lnTo>
                        <a:pt x="317" y="143"/>
                      </a:lnTo>
                      <a:lnTo>
                        <a:pt x="318" y="145"/>
                      </a:lnTo>
                      <a:lnTo>
                        <a:pt x="318" y="149"/>
                      </a:lnTo>
                      <a:lnTo>
                        <a:pt x="320" y="151"/>
                      </a:lnTo>
                      <a:lnTo>
                        <a:pt x="320" y="154"/>
                      </a:lnTo>
                      <a:lnTo>
                        <a:pt x="320" y="156"/>
                      </a:lnTo>
                      <a:lnTo>
                        <a:pt x="320" y="159"/>
                      </a:lnTo>
                      <a:lnTo>
                        <a:pt x="321" y="160"/>
                      </a:lnTo>
                      <a:lnTo>
                        <a:pt x="319" y="163"/>
                      </a:lnTo>
                      <a:lnTo>
                        <a:pt x="317" y="165"/>
                      </a:lnTo>
                      <a:lnTo>
                        <a:pt x="313" y="167"/>
                      </a:lnTo>
                      <a:lnTo>
                        <a:pt x="311" y="169"/>
                      </a:lnTo>
                      <a:lnTo>
                        <a:pt x="308" y="171"/>
                      </a:lnTo>
                      <a:lnTo>
                        <a:pt x="304" y="172"/>
                      </a:lnTo>
                      <a:lnTo>
                        <a:pt x="300" y="174"/>
                      </a:lnTo>
                      <a:lnTo>
                        <a:pt x="297" y="175"/>
                      </a:lnTo>
                      <a:lnTo>
                        <a:pt x="293" y="177"/>
                      </a:lnTo>
                      <a:lnTo>
                        <a:pt x="289" y="179"/>
                      </a:lnTo>
                      <a:lnTo>
                        <a:pt x="285" y="181"/>
                      </a:lnTo>
                      <a:lnTo>
                        <a:pt x="282" y="183"/>
                      </a:lnTo>
                      <a:lnTo>
                        <a:pt x="279" y="186"/>
                      </a:lnTo>
                      <a:lnTo>
                        <a:pt x="277" y="187"/>
                      </a:lnTo>
                      <a:lnTo>
                        <a:pt x="276" y="189"/>
                      </a:lnTo>
                      <a:lnTo>
                        <a:pt x="276" y="191"/>
                      </a:lnTo>
                      <a:lnTo>
                        <a:pt x="275" y="193"/>
                      </a:lnTo>
                      <a:lnTo>
                        <a:pt x="275" y="195"/>
                      </a:lnTo>
                      <a:lnTo>
                        <a:pt x="275" y="197"/>
                      </a:lnTo>
                      <a:lnTo>
                        <a:pt x="277" y="199"/>
                      </a:lnTo>
                      <a:lnTo>
                        <a:pt x="278" y="200"/>
                      </a:lnTo>
                      <a:lnTo>
                        <a:pt x="280" y="202"/>
                      </a:lnTo>
                      <a:lnTo>
                        <a:pt x="282" y="204"/>
                      </a:lnTo>
                      <a:lnTo>
                        <a:pt x="284" y="206"/>
                      </a:lnTo>
                      <a:lnTo>
                        <a:pt x="284" y="208"/>
                      </a:lnTo>
                      <a:lnTo>
                        <a:pt x="286" y="210"/>
                      </a:lnTo>
                      <a:lnTo>
                        <a:pt x="288" y="211"/>
                      </a:lnTo>
                      <a:lnTo>
                        <a:pt x="289" y="212"/>
                      </a:lnTo>
                      <a:lnTo>
                        <a:pt x="289" y="214"/>
                      </a:lnTo>
                      <a:lnTo>
                        <a:pt x="291" y="216"/>
                      </a:lnTo>
                      <a:lnTo>
                        <a:pt x="291" y="218"/>
                      </a:lnTo>
                      <a:lnTo>
                        <a:pt x="293" y="218"/>
                      </a:lnTo>
                      <a:lnTo>
                        <a:pt x="291" y="220"/>
                      </a:lnTo>
                      <a:lnTo>
                        <a:pt x="291" y="222"/>
                      </a:lnTo>
                      <a:lnTo>
                        <a:pt x="291" y="224"/>
                      </a:lnTo>
                      <a:lnTo>
                        <a:pt x="291" y="224"/>
                      </a:lnTo>
                      <a:lnTo>
                        <a:pt x="289" y="226"/>
                      </a:lnTo>
                      <a:lnTo>
                        <a:pt x="289" y="227"/>
                      </a:lnTo>
                      <a:lnTo>
                        <a:pt x="288" y="229"/>
                      </a:lnTo>
                      <a:lnTo>
                        <a:pt x="288" y="229"/>
                      </a:lnTo>
                      <a:lnTo>
                        <a:pt x="286" y="231"/>
                      </a:lnTo>
                      <a:lnTo>
                        <a:pt x="286" y="232"/>
                      </a:lnTo>
                      <a:lnTo>
                        <a:pt x="284" y="234"/>
                      </a:lnTo>
                      <a:lnTo>
                        <a:pt x="284" y="234"/>
                      </a:lnTo>
                      <a:lnTo>
                        <a:pt x="282" y="236"/>
                      </a:lnTo>
                      <a:lnTo>
                        <a:pt x="282" y="236"/>
                      </a:lnTo>
                      <a:lnTo>
                        <a:pt x="282" y="237"/>
                      </a:lnTo>
                      <a:lnTo>
                        <a:pt x="282" y="237"/>
                      </a:lnTo>
                      <a:lnTo>
                        <a:pt x="279" y="239"/>
                      </a:lnTo>
                      <a:lnTo>
                        <a:pt x="277" y="241"/>
                      </a:lnTo>
                      <a:lnTo>
                        <a:pt x="274" y="243"/>
                      </a:lnTo>
                      <a:lnTo>
                        <a:pt x="273" y="245"/>
                      </a:lnTo>
                      <a:lnTo>
                        <a:pt x="269" y="246"/>
                      </a:lnTo>
                      <a:lnTo>
                        <a:pt x="267" y="248"/>
                      </a:lnTo>
                      <a:lnTo>
                        <a:pt x="264" y="250"/>
                      </a:lnTo>
                      <a:lnTo>
                        <a:pt x="262" y="250"/>
                      </a:lnTo>
                      <a:lnTo>
                        <a:pt x="259" y="252"/>
                      </a:lnTo>
                      <a:lnTo>
                        <a:pt x="257" y="253"/>
                      </a:lnTo>
                      <a:lnTo>
                        <a:pt x="253" y="255"/>
                      </a:lnTo>
                      <a:lnTo>
                        <a:pt x="251" y="255"/>
                      </a:lnTo>
                      <a:lnTo>
                        <a:pt x="248" y="257"/>
                      </a:lnTo>
                      <a:lnTo>
                        <a:pt x="246" y="257"/>
                      </a:lnTo>
                      <a:lnTo>
                        <a:pt x="245" y="257"/>
                      </a:lnTo>
                      <a:lnTo>
                        <a:pt x="243" y="257"/>
                      </a:lnTo>
                      <a:lnTo>
                        <a:pt x="242" y="259"/>
                      </a:lnTo>
                      <a:lnTo>
                        <a:pt x="242" y="259"/>
                      </a:lnTo>
                      <a:lnTo>
                        <a:pt x="242" y="261"/>
                      </a:lnTo>
                      <a:lnTo>
                        <a:pt x="242" y="261"/>
                      </a:lnTo>
                      <a:lnTo>
                        <a:pt x="242" y="263"/>
                      </a:lnTo>
                      <a:lnTo>
                        <a:pt x="242" y="263"/>
                      </a:lnTo>
                      <a:lnTo>
                        <a:pt x="242" y="265"/>
                      </a:lnTo>
                      <a:lnTo>
                        <a:pt x="242" y="265"/>
                      </a:lnTo>
                      <a:lnTo>
                        <a:pt x="242" y="266"/>
                      </a:lnTo>
                      <a:lnTo>
                        <a:pt x="242" y="266"/>
                      </a:lnTo>
                      <a:lnTo>
                        <a:pt x="242" y="268"/>
                      </a:lnTo>
                      <a:lnTo>
                        <a:pt x="242" y="268"/>
                      </a:lnTo>
                      <a:lnTo>
                        <a:pt x="242" y="270"/>
                      </a:lnTo>
                      <a:lnTo>
                        <a:pt x="242" y="270"/>
                      </a:lnTo>
                      <a:lnTo>
                        <a:pt x="242" y="270"/>
                      </a:lnTo>
                      <a:lnTo>
                        <a:pt x="243" y="270"/>
                      </a:lnTo>
                      <a:lnTo>
                        <a:pt x="241" y="272"/>
                      </a:lnTo>
                      <a:lnTo>
                        <a:pt x="239" y="272"/>
                      </a:lnTo>
                      <a:lnTo>
                        <a:pt x="237" y="274"/>
                      </a:lnTo>
                      <a:lnTo>
                        <a:pt x="237" y="274"/>
                      </a:lnTo>
                      <a:lnTo>
                        <a:pt x="235" y="276"/>
                      </a:lnTo>
                      <a:lnTo>
                        <a:pt x="233" y="278"/>
                      </a:lnTo>
                      <a:lnTo>
                        <a:pt x="231" y="280"/>
                      </a:lnTo>
                      <a:lnTo>
                        <a:pt x="231" y="281"/>
                      </a:lnTo>
                      <a:lnTo>
                        <a:pt x="230" y="283"/>
                      </a:lnTo>
                      <a:lnTo>
                        <a:pt x="228" y="285"/>
                      </a:lnTo>
                      <a:lnTo>
                        <a:pt x="226" y="286"/>
                      </a:lnTo>
                      <a:lnTo>
                        <a:pt x="225" y="288"/>
                      </a:lnTo>
                      <a:lnTo>
                        <a:pt x="223" y="290"/>
                      </a:lnTo>
                      <a:lnTo>
                        <a:pt x="223" y="290"/>
                      </a:lnTo>
                      <a:lnTo>
                        <a:pt x="222" y="291"/>
                      </a:lnTo>
                      <a:lnTo>
                        <a:pt x="222" y="291"/>
                      </a:lnTo>
                      <a:lnTo>
                        <a:pt x="218" y="292"/>
                      </a:lnTo>
                      <a:lnTo>
                        <a:pt x="215" y="292"/>
                      </a:lnTo>
                      <a:lnTo>
                        <a:pt x="211" y="293"/>
                      </a:lnTo>
                      <a:lnTo>
                        <a:pt x="208" y="293"/>
                      </a:lnTo>
                      <a:lnTo>
                        <a:pt x="204" y="293"/>
                      </a:lnTo>
                      <a:lnTo>
                        <a:pt x="200" y="293"/>
                      </a:lnTo>
                      <a:lnTo>
                        <a:pt x="196" y="293"/>
                      </a:lnTo>
                      <a:lnTo>
                        <a:pt x="193" y="292"/>
                      </a:lnTo>
                      <a:lnTo>
                        <a:pt x="188" y="292"/>
                      </a:lnTo>
                      <a:lnTo>
                        <a:pt x="184" y="292"/>
                      </a:lnTo>
                      <a:lnTo>
                        <a:pt x="180" y="292"/>
                      </a:lnTo>
                      <a:lnTo>
                        <a:pt x="177" y="290"/>
                      </a:lnTo>
                      <a:lnTo>
                        <a:pt x="173" y="290"/>
                      </a:lnTo>
                      <a:lnTo>
                        <a:pt x="171" y="288"/>
                      </a:lnTo>
                      <a:lnTo>
                        <a:pt x="168" y="288"/>
                      </a:lnTo>
                      <a:lnTo>
                        <a:pt x="167" y="286"/>
                      </a:lnTo>
                      <a:lnTo>
                        <a:pt x="165" y="285"/>
                      </a:lnTo>
                      <a:lnTo>
                        <a:pt x="163" y="283"/>
                      </a:lnTo>
                      <a:lnTo>
                        <a:pt x="161" y="281"/>
                      </a:lnTo>
                      <a:lnTo>
                        <a:pt x="160" y="277"/>
                      </a:lnTo>
                      <a:lnTo>
                        <a:pt x="158" y="275"/>
                      </a:lnTo>
                      <a:lnTo>
                        <a:pt x="156" y="271"/>
                      </a:lnTo>
                      <a:lnTo>
                        <a:pt x="154" y="267"/>
                      </a:lnTo>
                      <a:lnTo>
                        <a:pt x="154" y="264"/>
                      </a:lnTo>
                      <a:lnTo>
                        <a:pt x="153" y="262"/>
                      </a:lnTo>
                      <a:lnTo>
                        <a:pt x="151" y="259"/>
                      </a:lnTo>
                      <a:lnTo>
                        <a:pt x="149" y="257"/>
                      </a:lnTo>
                      <a:lnTo>
                        <a:pt x="148" y="253"/>
                      </a:lnTo>
                      <a:lnTo>
                        <a:pt x="147" y="251"/>
                      </a:lnTo>
                      <a:lnTo>
                        <a:pt x="145" y="249"/>
                      </a:lnTo>
                      <a:lnTo>
                        <a:pt x="143" y="248"/>
                      </a:lnTo>
                      <a:lnTo>
                        <a:pt x="142" y="246"/>
                      </a:lnTo>
                      <a:lnTo>
                        <a:pt x="140" y="246"/>
                      </a:lnTo>
                      <a:lnTo>
                        <a:pt x="139" y="246"/>
                      </a:lnTo>
                      <a:lnTo>
                        <a:pt x="138" y="246"/>
                      </a:lnTo>
                      <a:lnTo>
                        <a:pt x="138" y="245"/>
                      </a:lnTo>
                      <a:lnTo>
                        <a:pt x="136" y="245"/>
                      </a:lnTo>
                      <a:lnTo>
                        <a:pt x="134" y="245"/>
                      </a:lnTo>
                      <a:lnTo>
                        <a:pt x="132" y="245"/>
                      </a:lnTo>
                      <a:lnTo>
                        <a:pt x="132" y="244"/>
                      </a:lnTo>
                      <a:lnTo>
                        <a:pt x="130" y="245"/>
                      </a:lnTo>
                      <a:lnTo>
                        <a:pt x="128" y="245"/>
                      </a:lnTo>
                      <a:lnTo>
                        <a:pt x="127" y="245"/>
                      </a:lnTo>
                      <a:lnTo>
                        <a:pt x="125" y="245"/>
                      </a:lnTo>
                      <a:lnTo>
                        <a:pt x="124" y="246"/>
                      </a:lnTo>
                      <a:lnTo>
                        <a:pt x="122" y="246"/>
                      </a:lnTo>
                      <a:lnTo>
                        <a:pt x="120" y="246"/>
                      </a:lnTo>
                      <a:lnTo>
                        <a:pt x="120" y="246"/>
                      </a:lnTo>
                      <a:lnTo>
                        <a:pt x="119" y="248"/>
                      </a:lnTo>
                      <a:lnTo>
                        <a:pt x="119" y="248"/>
                      </a:lnTo>
                      <a:lnTo>
                        <a:pt x="117" y="250"/>
                      </a:lnTo>
                      <a:lnTo>
                        <a:pt x="117" y="251"/>
                      </a:lnTo>
                      <a:lnTo>
                        <a:pt x="115" y="253"/>
                      </a:lnTo>
                      <a:lnTo>
                        <a:pt x="115" y="255"/>
                      </a:lnTo>
                      <a:lnTo>
                        <a:pt x="113" y="257"/>
                      </a:lnTo>
                      <a:lnTo>
                        <a:pt x="113" y="259"/>
                      </a:lnTo>
                      <a:lnTo>
                        <a:pt x="112" y="262"/>
                      </a:lnTo>
                      <a:lnTo>
                        <a:pt x="112" y="263"/>
                      </a:lnTo>
                      <a:lnTo>
                        <a:pt x="110" y="265"/>
                      </a:lnTo>
                      <a:lnTo>
                        <a:pt x="110" y="267"/>
                      </a:lnTo>
                      <a:lnTo>
                        <a:pt x="108" y="269"/>
                      </a:lnTo>
                      <a:lnTo>
                        <a:pt x="108" y="269"/>
                      </a:lnTo>
                      <a:lnTo>
                        <a:pt x="106" y="270"/>
                      </a:lnTo>
                      <a:lnTo>
                        <a:pt x="106" y="270"/>
                      </a:lnTo>
                      <a:lnTo>
                        <a:pt x="104" y="271"/>
                      </a:lnTo>
                      <a:lnTo>
                        <a:pt x="102" y="271"/>
                      </a:lnTo>
                      <a:lnTo>
                        <a:pt x="101" y="271"/>
                      </a:lnTo>
                      <a:lnTo>
                        <a:pt x="99" y="271"/>
                      </a:lnTo>
                      <a:lnTo>
                        <a:pt x="98" y="271"/>
                      </a:lnTo>
                      <a:lnTo>
                        <a:pt x="96" y="271"/>
                      </a:lnTo>
                      <a:lnTo>
                        <a:pt x="94" y="271"/>
                      </a:lnTo>
                      <a:lnTo>
                        <a:pt x="94" y="271"/>
                      </a:lnTo>
                      <a:lnTo>
                        <a:pt x="92" y="271"/>
                      </a:lnTo>
                      <a:lnTo>
                        <a:pt x="90" y="271"/>
                      </a:lnTo>
                      <a:lnTo>
                        <a:pt x="88" y="271"/>
                      </a:lnTo>
                      <a:lnTo>
                        <a:pt x="87" y="271"/>
                      </a:lnTo>
                      <a:lnTo>
                        <a:pt x="86" y="271"/>
                      </a:lnTo>
                      <a:lnTo>
                        <a:pt x="85" y="271"/>
                      </a:lnTo>
                      <a:lnTo>
                        <a:pt x="83" y="271"/>
                      </a:lnTo>
                      <a:lnTo>
                        <a:pt x="83" y="270"/>
                      </a:lnTo>
                      <a:lnTo>
                        <a:pt x="80" y="272"/>
                      </a:lnTo>
                      <a:lnTo>
                        <a:pt x="78" y="273"/>
                      </a:lnTo>
                      <a:lnTo>
                        <a:pt x="76" y="275"/>
                      </a:lnTo>
                      <a:lnTo>
                        <a:pt x="74" y="276"/>
                      </a:lnTo>
                      <a:lnTo>
                        <a:pt x="72" y="278"/>
                      </a:lnTo>
                      <a:lnTo>
                        <a:pt x="70" y="280"/>
                      </a:lnTo>
                      <a:lnTo>
                        <a:pt x="68" y="281"/>
                      </a:lnTo>
                      <a:lnTo>
                        <a:pt x="66" y="283"/>
                      </a:lnTo>
                      <a:lnTo>
                        <a:pt x="62" y="286"/>
                      </a:lnTo>
                      <a:lnTo>
                        <a:pt x="61" y="288"/>
                      </a:lnTo>
                      <a:lnTo>
                        <a:pt x="59" y="290"/>
                      </a:lnTo>
                      <a:lnTo>
                        <a:pt x="57" y="292"/>
                      </a:lnTo>
                      <a:lnTo>
                        <a:pt x="55" y="293"/>
                      </a:lnTo>
                      <a:lnTo>
                        <a:pt x="53" y="295"/>
                      </a:lnTo>
                      <a:lnTo>
                        <a:pt x="51" y="297"/>
                      </a:lnTo>
                      <a:lnTo>
                        <a:pt x="50" y="297"/>
                      </a:lnTo>
                      <a:lnTo>
                        <a:pt x="48" y="298"/>
                      </a:lnTo>
                      <a:lnTo>
                        <a:pt x="46" y="298"/>
                      </a:lnTo>
                      <a:lnTo>
                        <a:pt x="44" y="298"/>
                      </a:lnTo>
                      <a:lnTo>
                        <a:pt x="42" y="298"/>
                      </a:lnTo>
                      <a:lnTo>
                        <a:pt x="39" y="298"/>
                      </a:lnTo>
                      <a:lnTo>
                        <a:pt x="37" y="298"/>
                      </a:lnTo>
                      <a:lnTo>
                        <a:pt x="35" y="298"/>
                      </a:lnTo>
                      <a:lnTo>
                        <a:pt x="33" y="298"/>
                      </a:lnTo>
                      <a:lnTo>
                        <a:pt x="30" y="298"/>
                      </a:lnTo>
                      <a:lnTo>
                        <a:pt x="28" y="298"/>
                      </a:lnTo>
                      <a:lnTo>
                        <a:pt x="26" y="298"/>
                      </a:lnTo>
                      <a:lnTo>
                        <a:pt x="24" y="298"/>
                      </a:lnTo>
                      <a:lnTo>
                        <a:pt x="22" y="298"/>
                      </a:lnTo>
                      <a:lnTo>
                        <a:pt x="20" y="298"/>
                      </a:lnTo>
                      <a:lnTo>
                        <a:pt x="18" y="298"/>
                      </a:lnTo>
                      <a:lnTo>
                        <a:pt x="17" y="297"/>
                      </a:lnTo>
                      <a:lnTo>
                        <a:pt x="15" y="297"/>
                      </a:lnTo>
                      <a:lnTo>
                        <a:pt x="15" y="297"/>
                      </a:lnTo>
                      <a:lnTo>
                        <a:pt x="14" y="297"/>
                      </a:lnTo>
                      <a:lnTo>
                        <a:pt x="14" y="297"/>
                      </a:lnTo>
                      <a:lnTo>
                        <a:pt x="12" y="297"/>
                      </a:lnTo>
                      <a:lnTo>
                        <a:pt x="12" y="297"/>
                      </a:lnTo>
                      <a:lnTo>
                        <a:pt x="11" y="297"/>
                      </a:lnTo>
                      <a:lnTo>
                        <a:pt x="11" y="297"/>
                      </a:lnTo>
                      <a:lnTo>
                        <a:pt x="9" y="297"/>
                      </a:lnTo>
                      <a:lnTo>
                        <a:pt x="9" y="297"/>
                      </a:lnTo>
                      <a:lnTo>
                        <a:pt x="8" y="297"/>
                      </a:lnTo>
                      <a:lnTo>
                        <a:pt x="8" y="297"/>
                      </a:lnTo>
                      <a:lnTo>
                        <a:pt x="7" y="297"/>
                      </a:lnTo>
                      <a:lnTo>
                        <a:pt x="7" y="297"/>
                      </a:lnTo>
                      <a:lnTo>
                        <a:pt x="7" y="297"/>
                      </a:lnTo>
                      <a:lnTo>
                        <a:pt x="7" y="297"/>
                      </a:lnTo>
                      <a:lnTo>
                        <a:pt x="5" y="296"/>
                      </a:lnTo>
                      <a:lnTo>
                        <a:pt x="4" y="294"/>
                      </a:lnTo>
                      <a:lnTo>
                        <a:pt x="2" y="292"/>
                      </a:lnTo>
                      <a:lnTo>
                        <a:pt x="2" y="290"/>
                      </a:lnTo>
                      <a:lnTo>
                        <a:pt x="1" y="288"/>
                      </a:lnTo>
                      <a:lnTo>
                        <a:pt x="1" y="285"/>
                      </a:lnTo>
                      <a:lnTo>
                        <a:pt x="1" y="283"/>
                      </a:lnTo>
                      <a:lnTo>
                        <a:pt x="1" y="279"/>
                      </a:lnTo>
                      <a:lnTo>
                        <a:pt x="0" y="277"/>
                      </a:lnTo>
                      <a:lnTo>
                        <a:pt x="0" y="274"/>
                      </a:lnTo>
                      <a:lnTo>
                        <a:pt x="0" y="271"/>
                      </a:lnTo>
                      <a:lnTo>
                        <a:pt x="0" y="267"/>
                      </a:lnTo>
                      <a:lnTo>
                        <a:pt x="0" y="266"/>
                      </a:lnTo>
                      <a:lnTo>
                        <a:pt x="0" y="263"/>
                      </a:lnTo>
                      <a:lnTo>
                        <a:pt x="0" y="261"/>
                      </a:lnTo>
                      <a:lnTo>
                        <a:pt x="1" y="257"/>
                      </a:lnTo>
                      <a:lnTo>
                        <a:pt x="0" y="252"/>
                      </a:lnTo>
                      <a:lnTo>
                        <a:pt x="0" y="246"/>
                      </a:lnTo>
                      <a:lnTo>
                        <a:pt x="0" y="240"/>
                      </a:lnTo>
                      <a:lnTo>
                        <a:pt x="0" y="232"/>
                      </a:lnTo>
                      <a:lnTo>
                        <a:pt x="0" y="225"/>
                      </a:lnTo>
                      <a:lnTo>
                        <a:pt x="0" y="218"/>
                      </a:lnTo>
                      <a:lnTo>
                        <a:pt x="0" y="211"/>
                      </a:lnTo>
                      <a:lnTo>
                        <a:pt x="2" y="201"/>
                      </a:lnTo>
                      <a:lnTo>
                        <a:pt x="2" y="194"/>
                      </a:lnTo>
                      <a:lnTo>
                        <a:pt x="2" y="187"/>
                      </a:lnTo>
                      <a:lnTo>
                        <a:pt x="2" y="180"/>
                      </a:lnTo>
                      <a:lnTo>
                        <a:pt x="4" y="171"/>
                      </a:lnTo>
                      <a:lnTo>
                        <a:pt x="4" y="165"/>
                      </a:lnTo>
                      <a:lnTo>
                        <a:pt x="5" y="158"/>
                      </a:lnTo>
                      <a:lnTo>
                        <a:pt x="5" y="152"/>
                      </a:lnTo>
                      <a:lnTo>
                        <a:pt x="7" y="145"/>
                      </a:lnTo>
                      <a:lnTo>
                        <a:pt x="7" y="142"/>
                      </a:lnTo>
                      <a:lnTo>
                        <a:pt x="7" y="138"/>
                      </a:lnTo>
                      <a:lnTo>
                        <a:pt x="7" y="135"/>
                      </a:lnTo>
                      <a:lnTo>
                        <a:pt x="8" y="130"/>
                      </a:lnTo>
                      <a:lnTo>
                        <a:pt x="8" y="125"/>
                      </a:lnTo>
                      <a:lnTo>
                        <a:pt x="9" y="120"/>
                      </a:lnTo>
                      <a:lnTo>
                        <a:pt x="9" y="114"/>
                      </a:lnTo>
                      <a:lnTo>
                        <a:pt x="11" y="109"/>
                      </a:lnTo>
                      <a:lnTo>
                        <a:pt x="11" y="105"/>
                      </a:lnTo>
                      <a:lnTo>
                        <a:pt x="11" y="100"/>
                      </a:lnTo>
                      <a:lnTo>
                        <a:pt x="11" y="95"/>
                      </a:lnTo>
                      <a:lnTo>
                        <a:pt x="13" y="90"/>
                      </a:lnTo>
                      <a:lnTo>
                        <a:pt x="13" y="86"/>
                      </a:lnTo>
                      <a:lnTo>
                        <a:pt x="15" y="82"/>
                      </a:lnTo>
                      <a:lnTo>
                        <a:pt x="15" y="79"/>
                      </a:lnTo>
                      <a:lnTo>
                        <a:pt x="17" y="74"/>
                      </a:lnTo>
                      <a:lnTo>
                        <a:pt x="17" y="72"/>
                      </a:lnTo>
                      <a:lnTo>
                        <a:pt x="18" y="68"/>
                      </a:lnTo>
                      <a:lnTo>
                        <a:pt x="19" y="65"/>
                      </a:lnTo>
                      <a:lnTo>
                        <a:pt x="21" y="59"/>
                      </a:lnTo>
                      <a:lnTo>
                        <a:pt x="23" y="55"/>
                      </a:lnTo>
                      <a:lnTo>
                        <a:pt x="25" y="50"/>
                      </a:lnTo>
                      <a:lnTo>
                        <a:pt x="26" y="45"/>
                      </a:lnTo>
                      <a:lnTo>
                        <a:pt x="29" y="40"/>
                      </a:lnTo>
                      <a:lnTo>
                        <a:pt x="30" y="36"/>
                      </a:lnTo>
                      <a:lnTo>
                        <a:pt x="32" y="31"/>
                      </a:lnTo>
                      <a:lnTo>
                        <a:pt x="33" y="27"/>
                      </a:lnTo>
                      <a:lnTo>
                        <a:pt x="35" y="23"/>
                      </a:lnTo>
                      <a:lnTo>
                        <a:pt x="35" y="20"/>
                      </a:lnTo>
                      <a:lnTo>
                        <a:pt x="37" y="17"/>
                      </a:lnTo>
                      <a:lnTo>
                        <a:pt x="37" y="16"/>
                      </a:lnTo>
                      <a:lnTo>
                        <a:pt x="38" y="15"/>
                      </a:lnTo>
                      <a:lnTo>
                        <a:pt x="38" y="15"/>
                      </a:lnTo>
                      <a:lnTo>
                        <a:pt x="38" y="14"/>
                      </a:lnTo>
                      <a:lnTo>
                        <a:pt x="38" y="14"/>
                      </a:lnTo>
                      <a:lnTo>
                        <a:pt x="39" y="12"/>
                      </a:lnTo>
                      <a:lnTo>
                        <a:pt x="39" y="12"/>
                      </a:lnTo>
                      <a:lnTo>
                        <a:pt x="39" y="10"/>
                      </a:lnTo>
                      <a:lnTo>
                        <a:pt x="39" y="9"/>
                      </a:lnTo>
                      <a:lnTo>
                        <a:pt x="40" y="7"/>
                      </a:lnTo>
                      <a:lnTo>
                        <a:pt x="40" y="7"/>
                      </a:lnTo>
                      <a:lnTo>
                        <a:pt x="40" y="5"/>
                      </a:lnTo>
                      <a:lnTo>
                        <a:pt x="40" y="4"/>
                      </a:lnTo>
                      <a:lnTo>
                        <a:pt x="42" y="3"/>
                      </a:lnTo>
                      <a:lnTo>
                        <a:pt x="42" y="3"/>
                      </a:lnTo>
                      <a:lnTo>
                        <a:pt x="43" y="2"/>
                      </a:lnTo>
                      <a:lnTo>
                        <a:pt x="43" y="2"/>
                      </a:lnTo>
                      <a:lnTo>
                        <a:pt x="45" y="0"/>
                      </a:lnTo>
                      <a:lnTo>
                        <a:pt x="4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89" name="Freeform 29"/>
                <p:cNvSpPr>
                  <a:spLocks/>
                </p:cNvSpPr>
                <p:nvPr/>
              </p:nvSpPr>
              <p:spPr bwMode="blackWhite">
                <a:xfrm>
                  <a:off x="4305" y="611"/>
                  <a:ext cx="362" cy="473"/>
                </a:xfrm>
                <a:custGeom>
                  <a:avLst/>
                  <a:gdLst>
                    <a:gd name="T0" fmla="*/ 58 w 362"/>
                    <a:gd name="T1" fmla="*/ 9 h 473"/>
                    <a:gd name="T2" fmla="*/ 26 w 362"/>
                    <a:gd name="T3" fmla="*/ 19 h 473"/>
                    <a:gd name="T4" fmla="*/ 7 w 362"/>
                    <a:gd name="T5" fmla="*/ 28 h 473"/>
                    <a:gd name="T6" fmla="*/ 9 w 362"/>
                    <a:gd name="T7" fmla="*/ 41 h 473"/>
                    <a:gd name="T8" fmla="*/ 17 w 362"/>
                    <a:gd name="T9" fmla="*/ 54 h 473"/>
                    <a:gd name="T10" fmla="*/ 3 w 362"/>
                    <a:gd name="T11" fmla="*/ 68 h 473"/>
                    <a:gd name="T12" fmla="*/ 4 w 362"/>
                    <a:gd name="T13" fmla="*/ 80 h 473"/>
                    <a:gd name="T14" fmla="*/ 23 w 362"/>
                    <a:gd name="T15" fmla="*/ 90 h 473"/>
                    <a:gd name="T16" fmla="*/ 45 w 362"/>
                    <a:gd name="T17" fmla="*/ 97 h 473"/>
                    <a:gd name="T18" fmla="*/ 70 w 362"/>
                    <a:gd name="T19" fmla="*/ 105 h 473"/>
                    <a:gd name="T20" fmla="*/ 95 w 362"/>
                    <a:gd name="T21" fmla="*/ 129 h 473"/>
                    <a:gd name="T22" fmla="*/ 101 w 362"/>
                    <a:gd name="T23" fmla="*/ 152 h 473"/>
                    <a:gd name="T24" fmla="*/ 95 w 362"/>
                    <a:gd name="T25" fmla="*/ 173 h 473"/>
                    <a:gd name="T26" fmla="*/ 118 w 362"/>
                    <a:gd name="T27" fmla="*/ 160 h 473"/>
                    <a:gd name="T28" fmla="*/ 156 w 362"/>
                    <a:gd name="T29" fmla="*/ 162 h 473"/>
                    <a:gd name="T30" fmla="*/ 211 w 362"/>
                    <a:gd name="T31" fmla="*/ 182 h 473"/>
                    <a:gd name="T32" fmla="*/ 240 w 362"/>
                    <a:gd name="T33" fmla="*/ 188 h 473"/>
                    <a:gd name="T34" fmla="*/ 255 w 362"/>
                    <a:gd name="T35" fmla="*/ 200 h 473"/>
                    <a:gd name="T36" fmla="*/ 244 w 362"/>
                    <a:gd name="T37" fmla="*/ 219 h 473"/>
                    <a:gd name="T38" fmla="*/ 225 w 362"/>
                    <a:gd name="T39" fmla="*/ 227 h 473"/>
                    <a:gd name="T40" fmla="*/ 198 w 362"/>
                    <a:gd name="T41" fmla="*/ 235 h 473"/>
                    <a:gd name="T42" fmla="*/ 164 w 362"/>
                    <a:gd name="T43" fmla="*/ 256 h 473"/>
                    <a:gd name="T44" fmla="*/ 157 w 362"/>
                    <a:gd name="T45" fmla="*/ 272 h 473"/>
                    <a:gd name="T46" fmla="*/ 169 w 362"/>
                    <a:gd name="T47" fmla="*/ 283 h 473"/>
                    <a:gd name="T48" fmla="*/ 186 w 362"/>
                    <a:gd name="T49" fmla="*/ 295 h 473"/>
                    <a:gd name="T50" fmla="*/ 193 w 362"/>
                    <a:gd name="T51" fmla="*/ 311 h 473"/>
                    <a:gd name="T52" fmla="*/ 183 w 362"/>
                    <a:gd name="T53" fmla="*/ 338 h 473"/>
                    <a:gd name="T54" fmla="*/ 199 w 362"/>
                    <a:gd name="T55" fmla="*/ 365 h 473"/>
                    <a:gd name="T56" fmla="*/ 231 w 362"/>
                    <a:gd name="T57" fmla="*/ 389 h 473"/>
                    <a:gd name="T58" fmla="*/ 267 w 362"/>
                    <a:gd name="T59" fmla="*/ 405 h 473"/>
                    <a:gd name="T60" fmla="*/ 287 w 362"/>
                    <a:gd name="T61" fmla="*/ 431 h 473"/>
                    <a:gd name="T62" fmla="*/ 290 w 362"/>
                    <a:gd name="T63" fmla="*/ 468 h 473"/>
                    <a:gd name="T64" fmla="*/ 310 w 362"/>
                    <a:gd name="T65" fmla="*/ 468 h 473"/>
                    <a:gd name="T66" fmla="*/ 332 w 362"/>
                    <a:gd name="T67" fmla="*/ 438 h 473"/>
                    <a:gd name="T68" fmla="*/ 350 w 362"/>
                    <a:gd name="T69" fmla="*/ 398 h 473"/>
                    <a:gd name="T70" fmla="*/ 357 w 362"/>
                    <a:gd name="T71" fmla="*/ 376 h 473"/>
                    <a:gd name="T72" fmla="*/ 359 w 362"/>
                    <a:gd name="T73" fmla="*/ 350 h 473"/>
                    <a:gd name="T74" fmla="*/ 357 w 362"/>
                    <a:gd name="T75" fmla="*/ 308 h 473"/>
                    <a:gd name="T76" fmla="*/ 350 w 362"/>
                    <a:gd name="T77" fmla="*/ 271 h 473"/>
                    <a:gd name="T78" fmla="*/ 341 w 362"/>
                    <a:gd name="T79" fmla="*/ 236 h 473"/>
                    <a:gd name="T80" fmla="*/ 314 w 362"/>
                    <a:gd name="T81" fmla="*/ 217 h 473"/>
                    <a:gd name="T82" fmla="*/ 291 w 362"/>
                    <a:gd name="T83" fmla="*/ 203 h 473"/>
                    <a:gd name="T84" fmla="*/ 277 w 362"/>
                    <a:gd name="T85" fmla="*/ 193 h 473"/>
                    <a:gd name="T86" fmla="*/ 272 w 362"/>
                    <a:gd name="T87" fmla="*/ 170 h 473"/>
                    <a:gd name="T88" fmla="*/ 269 w 362"/>
                    <a:gd name="T89" fmla="*/ 143 h 473"/>
                    <a:gd name="T90" fmla="*/ 268 w 362"/>
                    <a:gd name="T91" fmla="*/ 129 h 473"/>
                    <a:gd name="T92" fmla="*/ 254 w 362"/>
                    <a:gd name="T93" fmla="*/ 115 h 473"/>
                    <a:gd name="T94" fmla="*/ 230 w 362"/>
                    <a:gd name="T95" fmla="*/ 93 h 473"/>
                    <a:gd name="T96" fmla="*/ 225 w 362"/>
                    <a:gd name="T97" fmla="*/ 74 h 473"/>
                    <a:gd name="T98" fmla="*/ 213 w 362"/>
                    <a:gd name="T99" fmla="*/ 60 h 473"/>
                    <a:gd name="T100" fmla="*/ 178 w 362"/>
                    <a:gd name="T101" fmla="*/ 60 h 473"/>
                    <a:gd name="T102" fmla="*/ 150 w 362"/>
                    <a:gd name="T103" fmla="*/ 60 h 473"/>
                    <a:gd name="T104" fmla="*/ 130 w 362"/>
                    <a:gd name="T105" fmla="*/ 60 h 473"/>
                    <a:gd name="T106" fmla="*/ 129 w 362"/>
                    <a:gd name="T107" fmla="*/ 42 h 473"/>
                    <a:gd name="T108" fmla="*/ 120 w 362"/>
                    <a:gd name="T109" fmla="*/ 28 h 473"/>
                    <a:gd name="T110" fmla="*/ 105 w 362"/>
                    <a:gd name="T111" fmla="*/ 9 h 473"/>
                    <a:gd name="T112" fmla="*/ 92 w 362"/>
                    <a:gd name="T113" fmla="*/ 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473">
                      <a:moveTo>
                        <a:pt x="85" y="0"/>
                      </a:moveTo>
                      <a:lnTo>
                        <a:pt x="84" y="2"/>
                      </a:lnTo>
                      <a:lnTo>
                        <a:pt x="82" y="2"/>
                      </a:lnTo>
                      <a:lnTo>
                        <a:pt x="80" y="3"/>
                      </a:lnTo>
                      <a:lnTo>
                        <a:pt x="78" y="3"/>
                      </a:lnTo>
                      <a:lnTo>
                        <a:pt x="74" y="5"/>
                      </a:lnTo>
                      <a:lnTo>
                        <a:pt x="70" y="6"/>
                      </a:lnTo>
                      <a:lnTo>
                        <a:pt x="67" y="7"/>
                      </a:lnTo>
                      <a:lnTo>
                        <a:pt x="63" y="7"/>
                      </a:lnTo>
                      <a:lnTo>
                        <a:pt x="58" y="9"/>
                      </a:lnTo>
                      <a:lnTo>
                        <a:pt x="54" y="11"/>
                      </a:lnTo>
                      <a:lnTo>
                        <a:pt x="49" y="13"/>
                      </a:lnTo>
                      <a:lnTo>
                        <a:pt x="45" y="13"/>
                      </a:lnTo>
                      <a:lnTo>
                        <a:pt x="41" y="15"/>
                      </a:lnTo>
                      <a:lnTo>
                        <a:pt x="37" y="15"/>
                      </a:lnTo>
                      <a:lnTo>
                        <a:pt x="33" y="16"/>
                      </a:lnTo>
                      <a:lnTo>
                        <a:pt x="32" y="16"/>
                      </a:lnTo>
                      <a:lnTo>
                        <a:pt x="30" y="18"/>
                      </a:lnTo>
                      <a:lnTo>
                        <a:pt x="28" y="18"/>
                      </a:lnTo>
                      <a:lnTo>
                        <a:pt x="26" y="19"/>
                      </a:lnTo>
                      <a:lnTo>
                        <a:pt x="25" y="19"/>
                      </a:lnTo>
                      <a:lnTo>
                        <a:pt x="23" y="21"/>
                      </a:lnTo>
                      <a:lnTo>
                        <a:pt x="21" y="21"/>
                      </a:lnTo>
                      <a:lnTo>
                        <a:pt x="19" y="21"/>
                      </a:lnTo>
                      <a:lnTo>
                        <a:pt x="17" y="21"/>
                      </a:lnTo>
                      <a:lnTo>
                        <a:pt x="15" y="23"/>
                      </a:lnTo>
                      <a:lnTo>
                        <a:pt x="13" y="24"/>
                      </a:lnTo>
                      <a:lnTo>
                        <a:pt x="11" y="26"/>
                      </a:lnTo>
                      <a:lnTo>
                        <a:pt x="9" y="26"/>
                      </a:lnTo>
                      <a:lnTo>
                        <a:pt x="7" y="28"/>
                      </a:lnTo>
                      <a:lnTo>
                        <a:pt x="7" y="28"/>
                      </a:lnTo>
                      <a:lnTo>
                        <a:pt x="5" y="30"/>
                      </a:lnTo>
                      <a:lnTo>
                        <a:pt x="5" y="30"/>
                      </a:lnTo>
                      <a:lnTo>
                        <a:pt x="5" y="32"/>
                      </a:lnTo>
                      <a:lnTo>
                        <a:pt x="5" y="33"/>
                      </a:lnTo>
                      <a:lnTo>
                        <a:pt x="5" y="35"/>
                      </a:lnTo>
                      <a:lnTo>
                        <a:pt x="6" y="35"/>
                      </a:lnTo>
                      <a:lnTo>
                        <a:pt x="6" y="37"/>
                      </a:lnTo>
                      <a:lnTo>
                        <a:pt x="8" y="39"/>
                      </a:lnTo>
                      <a:lnTo>
                        <a:pt x="9" y="41"/>
                      </a:lnTo>
                      <a:lnTo>
                        <a:pt x="11" y="41"/>
                      </a:lnTo>
                      <a:lnTo>
                        <a:pt x="11" y="43"/>
                      </a:lnTo>
                      <a:lnTo>
                        <a:pt x="13" y="45"/>
                      </a:lnTo>
                      <a:lnTo>
                        <a:pt x="14" y="46"/>
                      </a:lnTo>
                      <a:lnTo>
                        <a:pt x="16" y="47"/>
                      </a:lnTo>
                      <a:lnTo>
                        <a:pt x="16" y="49"/>
                      </a:lnTo>
                      <a:lnTo>
                        <a:pt x="18" y="50"/>
                      </a:lnTo>
                      <a:lnTo>
                        <a:pt x="18" y="52"/>
                      </a:lnTo>
                      <a:lnTo>
                        <a:pt x="19" y="52"/>
                      </a:lnTo>
                      <a:lnTo>
                        <a:pt x="17" y="54"/>
                      </a:lnTo>
                      <a:lnTo>
                        <a:pt x="16" y="55"/>
                      </a:lnTo>
                      <a:lnTo>
                        <a:pt x="15" y="57"/>
                      </a:lnTo>
                      <a:lnTo>
                        <a:pt x="15" y="57"/>
                      </a:lnTo>
                      <a:lnTo>
                        <a:pt x="13" y="59"/>
                      </a:lnTo>
                      <a:lnTo>
                        <a:pt x="11" y="61"/>
                      </a:lnTo>
                      <a:lnTo>
                        <a:pt x="9" y="62"/>
                      </a:lnTo>
                      <a:lnTo>
                        <a:pt x="8" y="62"/>
                      </a:lnTo>
                      <a:lnTo>
                        <a:pt x="6" y="64"/>
                      </a:lnTo>
                      <a:lnTo>
                        <a:pt x="4" y="66"/>
                      </a:lnTo>
                      <a:lnTo>
                        <a:pt x="3" y="68"/>
                      </a:lnTo>
                      <a:lnTo>
                        <a:pt x="1" y="69"/>
                      </a:lnTo>
                      <a:lnTo>
                        <a:pt x="0" y="71"/>
                      </a:lnTo>
                      <a:lnTo>
                        <a:pt x="0" y="72"/>
                      </a:lnTo>
                      <a:lnTo>
                        <a:pt x="0" y="74"/>
                      </a:lnTo>
                      <a:lnTo>
                        <a:pt x="0" y="74"/>
                      </a:lnTo>
                      <a:lnTo>
                        <a:pt x="0" y="75"/>
                      </a:lnTo>
                      <a:lnTo>
                        <a:pt x="0" y="76"/>
                      </a:lnTo>
                      <a:lnTo>
                        <a:pt x="1" y="78"/>
                      </a:lnTo>
                      <a:lnTo>
                        <a:pt x="3" y="78"/>
                      </a:lnTo>
                      <a:lnTo>
                        <a:pt x="4" y="80"/>
                      </a:lnTo>
                      <a:lnTo>
                        <a:pt x="5" y="81"/>
                      </a:lnTo>
                      <a:lnTo>
                        <a:pt x="7" y="83"/>
                      </a:lnTo>
                      <a:lnTo>
                        <a:pt x="10" y="83"/>
                      </a:lnTo>
                      <a:lnTo>
                        <a:pt x="12" y="85"/>
                      </a:lnTo>
                      <a:lnTo>
                        <a:pt x="14" y="86"/>
                      </a:lnTo>
                      <a:lnTo>
                        <a:pt x="15" y="87"/>
                      </a:lnTo>
                      <a:lnTo>
                        <a:pt x="18" y="87"/>
                      </a:lnTo>
                      <a:lnTo>
                        <a:pt x="19" y="89"/>
                      </a:lnTo>
                      <a:lnTo>
                        <a:pt x="21" y="89"/>
                      </a:lnTo>
                      <a:lnTo>
                        <a:pt x="23" y="90"/>
                      </a:lnTo>
                      <a:lnTo>
                        <a:pt x="26" y="90"/>
                      </a:lnTo>
                      <a:lnTo>
                        <a:pt x="27" y="92"/>
                      </a:lnTo>
                      <a:lnTo>
                        <a:pt x="29" y="92"/>
                      </a:lnTo>
                      <a:lnTo>
                        <a:pt x="30" y="93"/>
                      </a:lnTo>
                      <a:lnTo>
                        <a:pt x="33" y="93"/>
                      </a:lnTo>
                      <a:lnTo>
                        <a:pt x="35" y="95"/>
                      </a:lnTo>
                      <a:lnTo>
                        <a:pt x="38" y="95"/>
                      </a:lnTo>
                      <a:lnTo>
                        <a:pt x="40" y="95"/>
                      </a:lnTo>
                      <a:lnTo>
                        <a:pt x="44" y="95"/>
                      </a:lnTo>
                      <a:lnTo>
                        <a:pt x="45" y="97"/>
                      </a:lnTo>
                      <a:lnTo>
                        <a:pt x="49" y="97"/>
                      </a:lnTo>
                      <a:lnTo>
                        <a:pt x="52" y="97"/>
                      </a:lnTo>
                      <a:lnTo>
                        <a:pt x="55" y="97"/>
                      </a:lnTo>
                      <a:lnTo>
                        <a:pt x="57" y="99"/>
                      </a:lnTo>
                      <a:lnTo>
                        <a:pt x="60" y="99"/>
                      </a:lnTo>
                      <a:lnTo>
                        <a:pt x="62" y="99"/>
                      </a:lnTo>
                      <a:lnTo>
                        <a:pt x="66" y="99"/>
                      </a:lnTo>
                      <a:lnTo>
                        <a:pt x="67" y="101"/>
                      </a:lnTo>
                      <a:lnTo>
                        <a:pt x="69" y="103"/>
                      </a:lnTo>
                      <a:lnTo>
                        <a:pt x="70" y="105"/>
                      </a:lnTo>
                      <a:lnTo>
                        <a:pt x="74" y="107"/>
                      </a:lnTo>
                      <a:lnTo>
                        <a:pt x="76" y="111"/>
                      </a:lnTo>
                      <a:lnTo>
                        <a:pt x="80" y="112"/>
                      </a:lnTo>
                      <a:lnTo>
                        <a:pt x="82" y="114"/>
                      </a:lnTo>
                      <a:lnTo>
                        <a:pt x="86" y="116"/>
                      </a:lnTo>
                      <a:lnTo>
                        <a:pt x="88" y="120"/>
                      </a:lnTo>
                      <a:lnTo>
                        <a:pt x="91" y="122"/>
                      </a:lnTo>
                      <a:lnTo>
                        <a:pt x="92" y="125"/>
                      </a:lnTo>
                      <a:lnTo>
                        <a:pt x="95" y="126"/>
                      </a:lnTo>
                      <a:lnTo>
                        <a:pt x="95" y="129"/>
                      </a:lnTo>
                      <a:lnTo>
                        <a:pt x="96" y="131"/>
                      </a:lnTo>
                      <a:lnTo>
                        <a:pt x="96" y="133"/>
                      </a:lnTo>
                      <a:lnTo>
                        <a:pt x="96" y="134"/>
                      </a:lnTo>
                      <a:lnTo>
                        <a:pt x="96" y="136"/>
                      </a:lnTo>
                      <a:lnTo>
                        <a:pt x="98" y="138"/>
                      </a:lnTo>
                      <a:lnTo>
                        <a:pt x="98" y="140"/>
                      </a:lnTo>
                      <a:lnTo>
                        <a:pt x="100" y="142"/>
                      </a:lnTo>
                      <a:lnTo>
                        <a:pt x="100" y="146"/>
                      </a:lnTo>
                      <a:lnTo>
                        <a:pt x="101" y="149"/>
                      </a:lnTo>
                      <a:lnTo>
                        <a:pt x="101" y="152"/>
                      </a:lnTo>
                      <a:lnTo>
                        <a:pt x="102" y="155"/>
                      </a:lnTo>
                      <a:lnTo>
                        <a:pt x="101" y="158"/>
                      </a:lnTo>
                      <a:lnTo>
                        <a:pt x="101" y="162"/>
                      </a:lnTo>
                      <a:lnTo>
                        <a:pt x="100" y="166"/>
                      </a:lnTo>
                      <a:lnTo>
                        <a:pt x="100" y="167"/>
                      </a:lnTo>
                      <a:lnTo>
                        <a:pt x="98" y="170"/>
                      </a:lnTo>
                      <a:lnTo>
                        <a:pt x="98" y="172"/>
                      </a:lnTo>
                      <a:lnTo>
                        <a:pt x="96" y="173"/>
                      </a:lnTo>
                      <a:lnTo>
                        <a:pt x="96" y="173"/>
                      </a:lnTo>
                      <a:lnTo>
                        <a:pt x="95" y="173"/>
                      </a:lnTo>
                      <a:lnTo>
                        <a:pt x="96" y="171"/>
                      </a:lnTo>
                      <a:lnTo>
                        <a:pt x="97" y="170"/>
                      </a:lnTo>
                      <a:lnTo>
                        <a:pt x="99" y="168"/>
                      </a:lnTo>
                      <a:lnTo>
                        <a:pt x="101" y="168"/>
                      </a:lnTo>
                      <a:lnTo>
                        <a:pt x="104" y="166"/>
                      </a:lnTo>
                      <a:lnTo>
                        <a:pt x="106" y="165"/>
                      </a:lnTo>
                      <a:lnTo>
                        <a:pt x="110" y="163"/>
                      </a:lnTo>
                      <a:lnTo>
                        <a:pt x="112" y="163"/>
                      </a:lnTo>
                      <a:lnTo>
                        <a:pt x="115" y="161"/>
                      </a:lnTo>
                      <a:lnTo>
                        <a:pt x="118" y="160"/>
                      </a:lnTo>
                      <a:lnTo>
                        <a:pt x="121" y="158"/>
                      </a:lnTo>
                      <a:lnTo>
                        <a:pt x="123" y="158"/>
                      </a:lnTo>
                      <a:lnTo>
                        <a:pt x="126" y="157"/>
                      </a:lnTo>
                      <a:lnTo>
                        <a:pt x="128" y="157"/>
                      </a:lnTo>
                      <a:lnTo>
                        <a:pt x="131" y="155"/>
                      </a:lnTo>
                      <a:lnTo>
                        <a:pt x="135" y="156"/>
                      </a:lnTo>
                      <a:lnTo>
                        <a:pt x="139" y="157"/>
                      </a:lnTo>
                      <a:lnTo>
                        <a:pt x="145" y="159"/>
                      </a:lnTo>
                      <a:lnTo>
                        <a:pt x="150" y="160"/>
                      </a:lnTo>
                      <a:lnTo>
                        <a:pt x="156" y="162"/>
                      </a:lnTo>
                      <a:lnTo>
                        <a:pt x="161" y="164"/>
                      </a:lnTo>
                      <a:lnTo>
                        <a:pt x="167" y="166"/>
                      </a:lnTo>
                      <a:lnTo>
                        <a:pt x="173" y="167"/>
                      </a:lnTo>
                      <a:lnTo>
                        <a:pt x="179" y="171"/>
                      </a:lnTo>
                      <a:lnTo>
                        <a:pt x="185" y="173"/>
                      </a:lnTo>
                      <a:lnTo>
                        <a:pt x="190" y="176"/>
                      </a:lnTo>
                      <a:lnTo>
                        <a:pt x="197" y="177"/>
                      </a:lnTo>
                      <a:lnTo>
                        <a:pt x="201" y="179"/>
                      </a:lnTo>
                      <a:lnTo>
                        <a:pt x="207" y="181"/>
                      </a:lnTo>
                      <a:lnTo>
                        <a:pt x="211" y="182"/>
                      </a:lnTo>
                      <a:lnTo>
                        <a:pt x="216" y="182"/>
                      </a:lnTo>
                      <a:lnTo>
                        <a:pt x="218" y="184"/>
                      </a:lnTo>
                      <a:lnTo>
                        <a:pt x="219" y="184"/>
                      </a:lnTo>
                      <a:lnTo>
                        <a:pt x="221" y="184"/>
                      </a:lnTo>
                      <a:lnTo>
                        <a:pt x="225" y="184"/>
                      </a:lnTo>
                      <a:lnTo>
                        <a:pt x="227" y="186"/>
                      </a:lnTo>
                      <a:lnTo>
                        <a:pt x="230" y="186"/>
                      </a:lnTo>
                      <a:lnTo>
                        <a:pt x="234" y="186"/>
                      </a:lnTo>
                      <a:lnTo>
                        <a:pt x="238" y="186"/>
                      </a:lnTo>
                      <a:lnTo>
                        <a:pt x="240" y="188"/>
                      </a:lnTo>
                      <a:lnTo>
                        <a:pt x="243" y="188"/>
                      </a:lnTo>
                      <a:lnTo>
                        <a:pt x="245" y="190"/>
                      </a:lnTo>
                      <a:lnTo>
                        <a:pt x="249" y="190"/>
                      </a:lnTo>
                      <a:lnTo>
                        <a:pt x="251" y="192"/>
                      </a:lnTo>
                      <a:lnTo>
                        <a:pt x="253" y="193"/>
                      </a:lnTo>
                      <a:lnTo>
                        <a:pt x="254" y="195"/>
                      </a:lnTo>
                      <a:lnTo>
                        <a:pt x="256" y="195"/>
                      </a:lnTo>
                      <a:lnTo>
                        <a:pt x="255" y="197"/>
                      </a:lnTo>
                      <a:lnTo>
                        <a:pt x="255" y="198"/>
                      </a:lnTo>
                      <a:lnTo>
                        <a:pt x="255" y="200"/>
                      </a:lnTo>
                      <a:lnTo>
                        <a:pt x="255" y="202"/>
                      </a:lnTo>
                      <a:lnTo>
                        <a:pt x="253" y="204"/>
                      </a:lnTo>
                      <a:lnTo>
                        <a:pt x="253" y="206"/>
                      </a:lnTo>
                      <a:lnTo>
                        <a:pt x="252" y="207"/>
                      </a:lnTo>
                      <a:lnTo>
                        <a:pt x="252" y="209"/>
                      </a:lnTo>
                      <a:lnTo>
                        <a:pt x="250" y="212"/>
                      </a:lnTo>
                      <a:lnTo>
                        <a:pt x="248" y="214"/>
                      </a:lnTo>
                      <a:lnTo>
                        <a:pt x="246" y="216"/>
                      </a:lnTo>
                      <a:lnTo>
                        <a:pt x="246" y="217"/>
                      </a:lnTo>
                      <a:lnTo>
                        <a:pt x="244" y="219"/>
                      </a:lnTo>
                      <a:lnTo>
                        <a:pt x="242" y="220"/>
                      </a:lnTo>
                      <a:lnTo>
                        <a:pt x="240" y="221"/>
                      </a:lnTo>
                      <a:lnTo>
                        <a:pt x="240" y="221"/>
                      </a:lnTo>
                      <a:lnTo>
                        <a:pt x="238" y="223"/>
                      </a:lnTo>
                      <a:lnTo>
                        <a:pt x="237" y="223"/>
                      </a:lnTo>
                      <a:lnTo>
                        <a:pt x="235" y="225"/>
                      </a:lnTo>
                      <a:lnTo>
                        <a:pt x="233" y="225"/>
                      </a:lnTo>
                      <a:lnTo>
                        <a:pt x="229" y="227"/>
                      </a:lnTo>
                      <a:lnTo>
                        <a:pt x="227" y="227"/>
                      </a:lnTo>
                      <a:lnTo>
                        <a:pt x="225" y="227"/>
                      </a:lnTo>
                      <a:lnTo>
                        <a:pt x="223" y="227"/>
                      </a:lnTo>
                      <a:lnTo>
                        <a:pt x="219" y="229"/>
                      </a:lnTo>
                      <a:lnTo>
                        <a:pt x="216" y="229"/>
                      </a:lnTo>
                      <a:lnTo>
                        <a:pt x="212" y="230"/>
                      </a:lnTo>
                      <a:lnTo>
                        <a:pt x="211" y="230"/>
                      </a:lnTo>
                      <a:lnTo>
                        <a:pt x="207" y="232"/>
                      </a:lnTo>
                      <a:lnTo>
                        <a:pt x="205" y="232"/>
                      </a:lnTo>
                      <a:lnTo>
                        <a:pt x="203" y="232"/>
                      </a:lnTo>
                      <a:lnTo>
                        <a:pt x="201" y="232"/>
                      </a:lnTo>
                      <a:lnTo>
                        <a:pt x="198" y="235"/>
                      </a:lnTo>
                      <a:lnTo>
                        <a:pt x="195" y="236"/>
                      </a:lnTo>
                      <a:lnTo>
                        <a:pt x="192" y="238"/>
                      </a:lnTo>
                      <a:lnTo>
                        <a:pt x="189" y="240"/>
                      </a:lnTo>
                      <a:lnTo>
                        <a:pt x="186" y="243"/>
                      </a:lnTo>
                      <a:lnTo>
                        <a:pt x="182" y="244"/>
                      </a:lnTo>
                      <a:lnTo>
                        <a:pt x="178" y="246"/>
                      </a:lnTo>
                      <a:lnTo>
                        <a:pt x="175" y="248"/>
                      </a:lnTo>
                      <a:lnTo>
                        <a:pt x="171" y="252"/>
                      </a:lnTo>
                      <a:lnTo>
                        <a:pt x="167" y="254"/>
                      </a:lnTo>
                      <a:lnTo>
                        <a:pt x="164" y="256"/>
                      </a:lnTo>
                      <a:lnTo>
                        <a:pt x="161" y="257"/>
                      </a:lnTo>
                      <a:lnTo>
                        <a:pt x="159" y="259"/>
                      </a:lnTo>
                      <a:lnTo>
                        <a:pt x="157" y="261"/>
                      </a:lnTo>
                      <a:lnTo>
                        <a:pt x="156" y="263"/>
                      </a:lnTo>
                      <a:lnTo>
                        <a:pt x="156" y="265"/>
                      </a:lnTo>
                      <a:lnTo>
                        <a:pt x="156" y="267"/>
                      </a:lnTo>
                      <a:lnTo>
                        <a:pt x="156" y="268"/>
                      </a:lnTo>
                      <a:lnTo>
                        <a:pt x="156" y="270"/>
                      </a:lnTo>
                      <a:lnTo>
                        <a:pt x="157" y="270"/>
                      </a:lnTo>
                      <a:lnTo>
                        <a:pt x="157" y="272"/>
                      </a:lnTo>
                      <a:lnTo>
                        <a:pt x="159" y="273"/>
                      </a:lnTo>
                      <a:lnTo>
                        <a:pt x="160" y="275"/>
                      </a:lnTo>
                      <a:lnTo>
                        <a:pt x="161" y="275"/>
                      </a:lnTo>
                      <a:lnTo>
                        <a:pt x="161" y="276"/>
                      </a:lnTo>
                      <a:lnTo>
                        <a:pt x="163" y="278"/>
                      </a:lnTo>
                      <a:lnTo>
                        <a:pt x="164" y="280"/>
                      </a:lnTo>
                      <a:lnTo>
                        <a:pt x="166" y="280"/>
                      </a:lnTo>
                      <a:lnTo>
                        <a:pt x="166" y="282"/>
                      </a:lnTo>
                      <a:lnTo>
                        <a:pt x="168" y="282"/>
                      </a:lnTo>
                      <a:lnTo>
                        <a:pt x="169" y="283"/>
                      </a:lnTo>
                      <a:lnTo>
                        <a:pt x="171" y="283"/>
                      </a:lnTo>
                      <a:lnTo>
                        <a:pt x="171" y="284"/>
                      </a:lnTo>
                      <a:lnTo>
                        <a:pt x="172" y="286"/>
                      </a:lnTo>
                      <a:lnTo>
                        <a:pt x="174" y="287"/>
                      </a:lnTo>
                      <a:lnTo>
                        <a:pt x="176" y="287"/>
                      </a:lnTo>
                      <a:lnTo>
                        <a:pt x="178" y="289"/>
                      </a:lnTo>
                      <a:lnTo>
                        <a:pt x="179" y="291"/>
                      </a:lnTo>
                      <a:lnTo>
                        <a:pt x="181" y="293"/>
                      </a:lnTo>
                      <a:lnTo>
                        <a:pt x="185" y="293"/>
                      </a:lnTo>
                      <a:lnTo>
                        <a:pt x="186" y="295"/>
                      </a:lnTo>
                      <a:lnTo>
                        <a:pt x="187" y="297"/>
                      </a:lnTo>
                      <a:lnTo>
                        <a:pt x="189" y="298"/>
                      </a:lnTo>
                      <a:lnTo>
                        <a:pt x="191" y="299"/>
                      </a:lnTo>
                      <a:lnTo>
                        <a:pt x="192" y="301"/>
                      </a:lnTo>
                      <a:lnTo>
                        <a:pt x="193" y="303"/>
                      </a:lnTo>
                      <a:lnTo>
                        <a:pt x="194" y="304"/>
                      </a:lnTo>
                      <a:lnTo>
                        <a:pt x="196" y="304"/>
                      </a:lnTo>
                      <a:lnTo>
                        <a:pt x="195" y="308"/>
                      </a:lnTo>
                      <a:lnTo>
                        <a:pt x="195" y="309"/>
                      </a:lnTo>
                      <a:lnTo>
                        <a:pt x="193" y="311"/>
                      </a:lnTo>
                      <a:lnTo>
                        <a:pt x="193" y="313"/>
                      </a:lnTo>
                      <a:lnTo>
                        <a:pt x="191" y="317"/>
                      </a:lnTo>
                      <a:lnTo>
                        <a:pt x="190" y="318"/>
                      </a:lnTo>
                      <a:lnTo>
                        <a:pt x="188" y="322"/>
                      </a:lnTo>
                      <a:lnTo>
                        <a:pt x="188" y="323"/>
                      </a:lnTo>
                      <a:lnTo>
                        <a:pt x="186" y="327"/>
                      </a:lnTo>
                      <a:lnTo>
                        <a:pt x="185" y="329"/>
                      </a:lnTo>
                      <a:lnTo>
                        <a:pt x="183" y="333"/>
                      </a:lnTo>
                      <a:lnTo>
                        <a:pt x="183" y="335"/>
                      </a:lnTo>
                      <a:lnTo>
                        <a:pt x="183" y="338"/>
                      </a:lnTo>
                      <a:lnTo>
                        <a:pt x="183" y="340"/>
                      </a:lnTo>
                      <a:lnTo>
                        <a:pt x="183" y="343"/>
                      </a:lnTo>
                      <a:lnTo>
                        <a:pt x="184" y="344"/>
                      </a:lnTo>
                      <a:lnTo>
                        <a:pt x="184" y="348"/>
                      </a:lnTo>
                      <a:lnTo>
                        <a:pt x="186" y="350"/>
                      </a:lnTo>
                      <a:lnTo>
                        <a:pt x="187" y="354"/>
                      </a:lnTo>
                      <a:lnTo>
                        <a:pt x="190" y="356"/>
                      </a:lnTo>
                      <a:lnTo>
                        <a:pt x="192" y="360"/>
                      </a:lnTo>
                      <a:lnTo>
                        <a:pt x="195" y="362"/>
                      </a:lnTo>
                      <a:lnTo>
                        <a:pt x="199" y="365"/>
                      </a:lnTo>
                      <a:lnTo>
                        <a:pt x="202" y="367"/>
                      </a:lnTo>
                      <a:lnTo>
                        <a:pt x="206" y="371"/>
                      </a:lnTo>
                      <a:lnTo>
                        <a:pt x="210" y="374"/>
                      </a:lnTo>
                      <a:lnTo>
                        <a:pt x="213" y="377"/>
                      </a:lnTo>
                      <a:lnTo>
                        <a:pt x="217" y="379"/>
                      </a:lnTo>
                      <a:lnTo>
                        <a:pt x="219" y="382"/>
                      </a:lnTo>
                      <a:lnTo>
                        <a:pt x="223" y="384"/>
                      </a:lnTo>
                      <a:lnTo>
                        <a:pt x="226" y="386"/>
                      </a:lnTo>
                      <a:lnTo>
                        <a:pt x="230" y="387"/>
                      </a:lnTo>
                      <a:lnTo>
                        <a:pt x="231" y="389"/>
                      </a:lnTo>
                      <a:lnTo>
                        <a:pt x="233" y="390"/>
                      </a:lnTo>
                      <a:lnTo>
                        <a:pt x="237" y="392"/>
                      </a:lnTo>
                      <a:lnTo>
                        <a:pt x="240" y="393"/>
                      </a:lnTo>
                      <a:lnTo>
                        <a:pt x="244" y="395"/>
                      </a:lnTo>
                      <a:lnTo>
                        <a:pt x="247" y="397"/>
                      </a:lnTo>
                      <a:lnTo>
                        <a:pt x="251" y="399"/>
                      </a:lnTo>
                      <a:lnTo>
                        <a:pt x="256" y="400"/>
                      </a:lnTo>
                      <a:lnTo>
                        <a:pt x="259" y="402"/>
                      </a:lnTo>
                      <a:lnTo>
                        <a:pt x="263" y="404"/>
                      </a:lnTo>
                      <a:lnTo>
                        <a:pt x="267" y="405"/>
                      </a:lnTo>
                      <a:lnTo>
                        <a:pt x="270" y="407"/>
                      </a:lnTo>
                      <a:lnTo>
                        <a:pt x="273" y="409"/>
                      </a:lnTo>
                      <a:lnTo>
                        <a:pt x="277" y="411"/>
                      </a:lnTo>
                      <a:lnTo>
                        <a:pt x="278" y="413"/>
                      </a:lnTo>
                      <a:lnTo>
                        <a:pt x="281" y="414"/>
                      </a:lnTo>
                      <a:lnTo>
                        <a:pt x="281" y="417"/>
                      </a:lnTo>
                      <a:lnTo>
                        <a:pt x="283" y="420"/>
                      </a:lnTo>
                      <a:lnTo>
                        <a:pt x="285" y="424"/>
                      </a:lnTo>
                      <a:lnTo>
                        <a:pt x="287" y="427"/>
                      </a:lnTo>
                      <a:lnTo>
                        <a:pt x="287" y="431"/>
                      </a:lnTo>
                      <a:lnTo>
                        <a:pt x="289" y="435"/>
                      </a:lnTo>
                      <a:lnTo>
                        <a:pt x="290" y="439"/>
                      </a:lnTo>
                      <a:lnTo>
                        <a:pt x="292" y="443"/>
                      </a:lnTo>
                      <a:lnTo>
                        <a:pt x="292" y="447"/>
                      </a:lnTo>
                      <a:lnTo>
                        <a:pt x="292" y="451"/>
                      </a:lnTo>
                      <a:lnTo>
                        <a:pt x="292" y="455"/>
                      </a:lnTo>
                      <a:lnTo>
                        <a:pt x="293" y="458"/>
                      </a:lnTo>
                      <a:lnTo>
                        <a:pt x="292" y="462"/>
                      </a:lnTo>
                      <a:lnTo>
                        <a:pt x="292" y="465"/>
                      </a:lnTo>
                      <a:lnTo>
                        <a:pt x="290" y="468"/>
                      </a:lnTo>
                      <a:lnTo>
                        <a:pt x="289" y="469"/>
                      </a:lnTo>
                      <a:lnTo>
                        <a:pt x="291" y="471"/>
                      </a:lnTo>
                      <a:lnTo>
                        <a:pt x="292" y="471"/>
                      </a:lnTo>
                      <a:lnTo>
                        <a:pt x="294" y="472"/>
                      </a:lnTo>
                      <a:lnTo>
                        <a:pt x="297" y="472"/>
                      </a:lnTo>
                      <a:lnTo>
                        <a:pt x="299" y="472"/>
                      </a:lnTo>
                      <a:lnTo>
                        <a:pt x="303" y="471"/>
                      </a:lnTo>
                      <a:lnTo>
                        <a:pt x="305" y="470"/>
                      </a:lnTo>
                      <a:lnTo>
                        <a:pt x="308" y="469"/>
                      </a:lnTo>
                      <a:lnTo>
                        <a:pt x="310" y="468"/>
                      </a:lnTo>
                      <a:lnTo>
                        <a:pt x="313" y="466"/>
                      </a:lnTo>
                      <a:lnTo>
                        <a:pt x="315" y="464"/>
                      </a:lnTo>
                      <a:lnTo>
                        <a:pt x="319" y="461"/>
                      </a:lnTo>
                      <a:lnTo>
                        <a:pt x="321" y="459"/>
                      </a:lnTo>
                      <a:lnTo>
                        <a:pt x="323" y="455"/>
                      </a:lnTo>
                      <a:lnTo>
                        <a:pt x="325" y="452"/>
                      </a:lnTo>
                      <a:lnTo>
                        <a:pt x="328" y="449"/>
                      </a:lnTo>
                      <a:lnTo>
                        <a:pt x="329" y="445"/>
                      </a:lnTo>
                      <a:lnTo>
                        <a:pt x="331" y="442"/>
                      </a:lnTo>
                      <a:lnTo>
                        <a:pt x="332" y="438"/>
                      </a:lnTo>
                      <a:lnTo>
                        <a:pt x="334" y="435"/>
                      </a:lnTo>
                      <a:lnTo>
                        <a:pt x="336" y="431"/>
                      </a:lnTo>
                      <a:lnTo>
                        <a:pt x="338" y="428"/>
                      </a:lnTo>
                      <a:lnTo>
                        <a:pt x="340" y="424"/>
                      </a:lnTo>
                      <a:lnTo>
                        <a:pt x="342" y="418"/>
                      </a:lnTo>
                      <a:lnTo>
                        <a:pt x="344" y="415"/>
                      </a:lnTo>
                      <a:lnTo>
                        <a:pt x="346" y="411"/>
                      </a:lnTo>
                      <a:lnTo>
                        <a:pt x="347" y="407"/>
                      </a:lnTo>
                      <a:lnTo>
                        <a:pt x="349" y="402"/>
                      </a:lnTo>
                      <a:lnTo>
                        <a:pt x="350" y="398"/>
                      </a:lnTo>
                      <a:lnTo>
                        <a:pt x="352" y="395"/>
                      </a:lnTo>
                      <a:lnTo>
                        <a:pt x="353" y="391"/>
                      </a:lnTo>
                      <a:lnTo>
                        <a:pt x="355" y="387"/>
                      </a:lnTo>
                      <a:lnTo>
                        <a:pt x="355" y="387"/>
                      </a:lnTo>
                      <a:lnTo>
                        <a:pt x="355" y="385"/>
                      </a:lnTo>
                      <a:lnTo>
                        <a:pt x="355" y="383"/>
                      </a:lnTo>
                      <a:lnTo>
                        <a:pt x="357" y="381"/>
                      </a:lnTo>
                      <a:lnTo>
                        <a:pt x="357" y="379"/>
                      </a:lnTo>
                      <a:lnTo>
                        <a:pt x="357" y="378"/>
                      </a:lnTo>
                      <a:lnTo>
                        <a:pt x="357" y="376"/>
                      </a:lnTo>
                      <a:lnTo>
                        <a:pt x="358" y="372"/>
                      </a:lnTo>
                      <a:lnTo>
                        <a:pt x="358" y="370"/>
                      </a:lnTo>
                      <a:lnTo>
                        <a:pt x="358" y="368"/>
                      </a:lnTo>
                      <a:lnTo>
                        <a:pt x="358" y="366"/>
                      </a:lnTo>
                      <a:lnTo>
                        <a:pt x="359" y="363"/>
                      </a:lnTo>
                      <a:lnTo>
                        <a:pt x="359" y="361"/>
                      </a:lnTo>
                      <a:lnTo>
                        <a:pt x="359" y="358"/>
                      </a:lnTo>
                      <a:lnTo>
                        <a:pt x="359" y="357"/>
                      </a:lnTo>
                      <a:lnTo>
                        <a:pt x="361" y="353"/>
                      </a:lnTo>
                      <a:lnTo>
                        <a:pt x="359" y="350"/>
                      </a:lnTo>
                      <a:lnTo>
                        <a:pt x="359" y="347"/>
                      </a:lnTo>
                      <a:lnTo>
                        <a:pt x="359" y="343"/>
                      </a:lnTo>
                      <a:lnTo>
                        <a:pt x="359" y="339"/>
                      </a:lnTo>
                      <a:lnTo>
                        <a:pt x="358" y="335"/>
                      </a:lnTo>
                      <a:lnTo>
                        <a:pt x="358" y="330"/>
                      </a:lnTo>
                      <a:lnTo>
                        <a:pt x="358" y="327"/>
                      </a:lnTo>
                      <a:lnTo>
                        <a:pt x="358" y="322"/>
                      </a:lnTo>
                      <a:lnTo>
                        <a:pt x="357" y="318"/>
                      </a:lnTo>
                      <a:lnTo>
                        <a:pt x="357" y="312"/>
                      </a:lnTo>
                      <a:lnTo>
                        <a:pt x="357" y="308"/>
                      </a:lnTo>
                      <a:lnTo>
                        <a:pt x="357" y="303"/>
                      </a:lnTo>
                      <a:lnTo>
                        <a:pt x="355" y="299"/>
                      </a:lnTo>
                      <a:lnTo>
                        <a:pt x="355" y="295"/>
                      </a:lnTo>
                      <a:lnTo>
                        <a:pt x="355" y="291"/>
                      </a:lnTo>
                      <a:lnTo>
                        <a:pt x="355" y="287"/>
                      </a:lnTo>
                      <a:lnTo>
                        <a:pt x="353" y="285"/>
                      </a:lnTo>
                      <a:lnTo>
                        <a:pt x="353" y="282"/>
                      </a:lnTo>
                      <a:lnTo>
                        <a:pt x="352" y="278"/>
                      </a:lnTo>
                      <a:lnTo>
                        <a:pt x="352" y="275"/>
                      </a:lnTo>
                      <a:lnTo>
                        <a:pt x="350" y="271"/>
                      </a:lnTo>
                      <a:lnTo>
                        <a:pt x="350" y="268"/>
                      </a:lnTo>
                      <a:lnTo>
                        <a:pt x="350" y="264"/>
                      </a:lnTo>
                      <a:lnTo>
                        <a:pt x="350" y="259"/>
                      </a:lnTo>
                      <a:lnTo>
                        <a:pt x="348" y="256"/>
                      </a:lnTo>
                      <a:lnTo>
                        <a:pt x="347" y="252"/>
                      </a:lnTo>
                      <a:lnTo>
                        <a:pt x="346" y="248"/>
                      </a:lnTo>
                      <a:lnTo>
                        <a:pt x="346" y="244"/>
                      </a:lnTo>
                      <a:lnTo>
                        <a:pt x="344" y="242"/>
                      </a:lnTo>
                      <a:lnTo>
                        <a:pt x="343" y="238"/>
                      </a:lnTo>
                      <a:lnTo>
                        <a:pt x="341" y="236"/>
                      </a:lnTo>
                      <a:lnTo>
                        <a:pt x="341" y="232"/>
                      </a:lnTo>
                      <a:lnTo>
                        <a:pt x="338" y="231"/>
                      </a:lnTo>
                      <a:lnTo>
                        <a:pt x="336" y="229"/>
                      </a:lnTo>
                      <a:lnTo>
                        <a:pt x="333" y="228"/>
                      </a:lnTo>
                      <a:lnTo>
                        <a:pt x="331" y="226"/>
                      </a:lnTo>
                      <a:lnTo>
                        <a:pt x="327" y="224"/>
                      </a:lnTo>
                      <a:lnTo>
                        <a:pt x="324" y="222"/>
                      </a:lnTo>
                      <a:lnTo>
                        <a:pt x="321" y="220"/>
                      </a:lnTo>
                      <a:lnTo>
                        <a:pt x="318" y="218"/>
                      </a:lnTo>
                      <a:lnTo>
                        <a:pt x="314" y="217"/>
                      </a:lnTo>
                      <a:lnTo>
                        <a:pt x="310" y="215"/>
                      </a:lnTo>
                      <a:lnTo>
                        <a:pt x="307" y="213"/>
                      </a:lnTo>
                      <a:lnTo>
                        <a:pt x="304" y="211"/>
                      </a:lnTo>
                      <a:lnTo>
                        <a:pt x="301" y="209"/>
                      </a:lnTo>
                      <a:lnTo>
                        <a:pt x="299" y="207"/>
                      </a:lnTo>
                      <a:lnTo>
                        <a:pt x="297" y="206"/>
                      </a:lnTo>
                      <a:lnTo>
                        <a:pt x="296" y="204"/>
                      </a:lnTo>
                      <a:lnTo>
                        <a:pt x="294" y="204"/>
                      </a:lnTo>
                      <a:lnTo>
                        <a:pt x="292" y="203"/>
                      </a:lnTo>
                      <a:lnTo>
                        <a:pt x="291" y="203"/>
                      </a:lnTo>
                      <a:lnTo>
                        <a:pt x="290" y="202"/>
                      </a:lnTo>
                      <a:lnTo>
                        <a:pt x="288" y="202"/>
                      </a:lnTo>
                      <a:lnTo>
                        <a:pt x="286" y="200"/>
                      </a:lnTo>
                      <a:lnTo>
                        <a:pt x="284" y="200"/>
                      </a:lnTo>
                      <a:lnTo>
                        <a:pt x="284" y="198"/>
                      </a:lnTo>
                      <a:lnTo>
                        <a:pt x="282" y="198"/>
                      </a:lnTo>
                      <a:lnTo>
                        <a:pt x="281" y="196"/>
                      </a:lnTo>
                      <a:lnTo>
                        <a:pt x="279" y="195"/>
                      </a:lnTo>
                      <a:lnTo>
                        <a:pt x="278" y="193"/>
                      </a:lnTo>
                      <a:lnTo>
                        <a:pt x="277" y="193"/>
                      </a:lnTo>
                      <a:lnTo>
                        <a:pt x="277" y="191"/>
                      </a:lnTo>
                      <a:lnTo>
                        <a:pt x="275" y="189"/>
                      </a:lnTo>
                      <a:lnTo>
                        <a:pt x="275" y="188"/>
                      </a:lnTo>
                      <a:lnTo>
                        <a:pt x="273" y="186"/>
                      </a:lnTo>
                      <a:lnTo>
                        <a:pt x="273" y="184"/>
                      </a:lnTo>
                      <a:lnTo>
                        <a:pt x="272" y="183"/>
                      </a:lnTo>
                      <a:lnTo>
                        <a:pt x="272" y="179"/>
                      </a:lnTo>
                      <a:lnTo>
                        <a:pt x="272" y="177"/>
                      </a:lnTo>
                      <a:lnTo>
                        <a:pt x="272" y="174"/>
                      </a:lnTo>
                      <a:lnTo>
                        <a:pt x="272" y="170"/>
                      </a:lnTo>
                      <a:lnTo>
                        <a:pt x="273" y="166"/>
                      </a:lnTo>
                      <a:lnTo>
                        <a:pt x="273" y="165"/>
                      </a:lnTo>
                      <a:lnTo>
                        <a:pt x="273" y="161"/>
                      </a:lnTo>
                      <a:lnTo>
                        <a:pt x="273" y="157"/>
                      </a:lnTo>
                      <a:lnTo>
                        <a:pt x="273" y="153"/>
                      </a:lnTo>
                      <a:lnTo>
                        <a:pt x="272" y="152"/>
                      </a:lnTo>
                      <a:lnTo>
                        <a:pt x="272" y="148"/>
                      </a:lnTo>
                      <a:lnTo>
                        <a:pt x="270" y="146"/>
                      </a:lnTo>
                      <a:lnTo>
                        <a:pt x="269" y="143"/>
                      </a:lnTo>
                      <a:lnTo>
                        <a:pt x="269" y="143"/>
                      </a:lnTo>
                      <a:lnTo>
                        <a:pt x="269" y="142"/>
                      </a:lnTo>
                      <a:lnTo>
                        <a:pt x="269" y="141"/>
                      </a:lnTo>
                      <a:lnTo>
                        <a:pt x="270" y="140"/>
                      </a:lnTo>
                      <a:lnTo>
                        <a:pt x="269" y="138"/>
                      </a:lnTo>
                      <a:lnTo>
                        <a:pt x="269" y="137"/>
                      </a:lnTo>
                      <a:lnTo>
                        <a:pt x="269" y="135"/>
                      </a:lnTo>
                      <a:lnTo>
                        <a:pt x="269" y="133"/>
                      </a:lnTo>
                      <a:lnTo>
                        <a:pt x="268" y="132"/>
                      </a:lnTo>
                      <a:lnTo>
                        <a:pt x="268" y="130"/>
                      </a:lnTo>
                      <a:lnTo>
                        <a:pt x="268" y="129"/>
                      </a:lnTo>
                      <a:lnTo>
                        <a:pt x="268" y="127"/>
                      </a:lnTo>
                      <a:lnTo>
                        <a:pt x="268" y="126"/>
                      </a:lnTo>
                      <a:lnTo>
                        <a:pt x="268" y="125"/>
                      </a:lnTo>
                      <a:lnTo>
                        <a:pt x="268" y="123"/>
                      </a:lnTo>
                      <a:lnTo>
                        <a:pt x="269" y="122"/>
                      </a:lnTo>
                      <a:lnTo>
                        <a:pt x="266" y="122"/>
                      </a:lnTo>
                      <a:lnTo>
                        <a:pt x="263" y="120"/>
                      </a:lnTo>
                      <a:lnTo>
                        <a:pt x="259" y="118"/>
                      </a:lnTo>
                      <a:lnTo>
                        <a:pt x="258" y="116"/>
                      </a:lnTo>
                      <a:lnTo>
                        <a:pt x="254" y="115"/>
                      </a:lnTo>
                      <a:lnTo>
                        <a:pt x="252" y="113"/>
                      </a:lnTo>
                      <a:lnTo>
                        <a:pt x="249" y="111"/>
                      </a:lnTo>
                      <a:lnTo>
                        <a:pt x="247" y="108"/>
                      </a:lnTo>
                      <a:lnTo>
                        <a:pt x="243" y="106"/>
                      </a:lnTo>
                      <a:lnTo>
                        <a:pt x="241" y="104"/>
                      </a:lnTo>
                      <a:lnTo>
                        <a:pt x="238" y="102"/>
                      </a:lnTo>
                      <a:lnTo>
                        <a:pt x="237" y="98"/>
                      </a:lnTo>
                      <a:lnTo>
                        <a:pt x="234" y="97"/>
                      </a:lnTo>
                      <a:lnTo>
                        <a:pt x="232" y="95"/>
                      </a:lnTo>
                      <a:lnTo>
                        <a:pt x="230" y="93"/>
                      </a:lnTo>
                      <a:lnTo>
                        <a:pt x="230" y="90"/>
                      </a:lnTo>
                      <a:lnTo>
                        <a:pt x="228" y="89"/>
                      </a:lnTo>
                      <a:lnTo>
                        <a:pt x="228" y="87"/>
                      </a:lnTo>
                      <a:lnTo>
                        <a:pt x="227" y="86"/>
                      </a:lnTo>
                      <a:lnTo>
                        <a:pt x="227" y="84"/>
                      </a:lnTo>
                      <a:lnTo>
                        <a:pt x="227" y="82"/>
                      </a:lnTo>
                      <a:lnTo>
                        <a:pt x="227" y="80"/>
                      </a:lnTo>
                      <a:lnTo>
                        <a:pt x="227" y="78"/>
                      </a:lnTo>
                      <a:lnTo>
                        <a:pt x="227" y="75"/>
                      </a:lnTo>
                      <a:lnTo>
                        <a:pt x="225" y="74"/>
                      </a:lnTo>
                      <a:lnTo>
                        <a:pt x="225" y="72"/>
                      </a:lnTo>
                      <a:lnTo>
                        <a:pt x="225" y="70"/>
                      </a:lnTo>
                      <a:lnTo>
                        <a:pt x="225" y="68"/>
                      </a:lnTo>
                      <a:lnTo>
                        <a:pt x="223" y="66"/>
                      </a:lnTo>
                      <a:lnTo>
                        <a:pt x="223" y="64"/>
                      </a:lnTo>
                      <a:lnTo>
                        <a:pt x="221" y="62"/>
                      </a:lnTo>
                      <a:lnTo>
                        <a:pt x="221" y="60"/>
                      </a:lnTo>
                      <a:lnTo>
                        <a:pt x="218" y="60"/>
                      </a:lnTo>
                      <a:lnTo>
                        <a:pt x="216" y="60"/>
                      </a:lnTo>
                      <a:lnTo>
                        <a:pt x="213" y="60"/>
                      </a:lnTo>
                      <a:lnTo>
                        <a:pt x="211" y="59"/>
                      </a:lnTo>
                      <a:lnTo>
                        <a:pt x="207" y="59"/>
                      </a:lnTo>
                      <a:lnTo>
                        <a:pt x="204" y="59"/>
                      </a:lnTo>
                      <a:lnTo>
                        <a:pt x="200" y="59"/>
                      </a:lnTo>
                      <a:lnTo>
                        <a:pt x="197" y="59"/>
                      </a:lnTo>
                      <a:lnTo>
                        <a:pt x="192" y="60"/>
                      </a:lnTo>
                      <a:lnTo>
                        <a:pt x="188" y="60"/>
                      </a:lnTo>
                      <a:lnTo>
                        <a:pt x="185" y="60"/>
                      </a:lnTo>
                      <a:lnTo>
                        <a:pt x="181" y="60"/>
                      </a:lnTo>
                      <a:lnTo>
                        <a:pt x="178" y="60"/>
                      </a:lnTo>
                      <a:lnTo>
                        <a:pt x="175" y="60"/>
                      </a:lnTo>
                      <a:lnTo>
                        <a:pt x="172" y="60"/>
                      </a:lnTo>
                      <a:lnTo>
                        <a:pt x="171" y="60"/>
                      </a:lnTo>
                      <a:lnTo>
                        <a:pt x="167" y="60"/>
                      </a:lnTo>
                      <a:lnTo>
                        <a:pt x="165" y="60"/>
                      </a:lnTo>
                      <a:lnTo>
                        <a:pt x="161" y="60"/>
                      </a:lnTo>
                      <a:lnTo>
                        <a:pt x="160" y="60"/>
                      </a:lnTo>
                      <a:lnTo>
                        <a:pt x="156" y="60"/>
                      </a:lnTo>
                      <a:lnTo>
                        <a:pt x="154" y="60"/>
                      </a:lnTo>
                      <a:lnTo>
                        <a:pt x="150" y="60"/>
                      </a:lnTo>
                      <a:lnTo>
                        <a:pt x="149" y="60"/>
                      </a:lnTo>
                      <a:lnTo>
                        <a:pt x="145" y="60"/>
                      </a:lnTo>
                      <a:lnTo>
                        <a:pt x="143" y="60"/>
                      </a:lnTo>
                      <a:lnTo>
                        <a:pt x="140" y="60"/>
                      </a:lnTo>
                      <a:lnTo>
                        <a:pt x="138" y="60"/>
                      </a:lnTo>
                      <a:lnTo>
                        <a:pt x="136" y="60"/>
                      </a:lnTo>
                      <a:lnTo>
                        <a:pt x="134" y="60"/>
                      </a:lnTo>
                      <a:lnTo>
                        <a:pt x="132" y="60"/>
                      </a:lnTo>
                      <a:lnTo>
                        <a:pt x="131" y="60"/>
                      </a:lnTo>
                      <a:lnTo>
                        <a:pt x="130" y="60"/>
                      </a:lnTo>
                      <a:lnTo>
                        <a:pt x="130" y="59"/>
                      </a:lnTo>
                      <a:lnTo>
                        <a:pt x="130" y="57"/>
                      </a:lnTo>
                      <a:lnTo>
                        <a:pt x="130" y="55"/>
                      </a:lnTo>
                      <a:lnTo>
                        <a:pt x="129" y="54"/>
                      </a:lnTo>
                      <a:lnTo>
                        <a:pt x="129" y="52"/>
                      </a:lnTo>
                      <a:lnTo>
                        <a:pt x="129" y="50"/>
                      </a:lnTo>
                      <a:lnTo>
                        <a:pt x="129" y="47"/>
                      </a:lnTo>
                      <a:lnTo>
                        <a:pt x="129" y="46"/>
                      </a:lnTo>
                      <a:lnTo>
                        <a:pt x="129" y="44"/>
                      </a:lnTo>
                      <a:lnTo>
                        <a:pt x="129" y="42"/>
                      </a:lnTo>
                      <a:lnTo>
                        <a:pt x="129" y="40"/>
                      </a:lnTo>
                      <a:lnTo>
                        <a:pt x="129" y="39"/>
                      </a:lnTo>
                      <a:lnTo>
                        <a:pt x="129" y="37"/>
                      </a:lnTo>
                      <a:lnTo>
                        <a:pt x="129" y="36"/>
                      </a:lnTo>
                      <a:lnTo>
                        <a:pt x="131" y="34"/>
                      </a:lnTo>
                      <a:lnTo>
                        <a:pt x="128" y="34"/>
                      </a:lnTo>
                      <a:lnTo>
                        <a:pt x="126" y="33"/>
                      </a:lnTo>
                      <a:lnTo>
                        <a:pt x="124" y="31"/>
                      </a:lnTo>
                      <a:lnTo>
                        <a:pt x="122" y="29"/>
                      </a:lnTo>
                      <a:lnTo>
                        <a:pt x="120" y="28"/>
                      </a:lnTo>
                      <a:lnTo>
                        <a:pt x="118" y="26"/>
                      </a:lnTo>
                      <a:lnTo>
                        <a:pt x="116" y="24"/>
                      </a:lnTo>
                      <a:lnTo>
                        <a:pt x="114" y="20"/>
                      </a:lnTo>
                      <a:lnTo>
                        <a:pt x="112" y="19"/>
                      </a:lnTo>
                      <a:lnTo>
                        <a:pt x="110" y="17"/>
                      </a:lnTo>
                      <a:lnTo>
                        <a:pt x="108" y="15"/>
                      </a:lnTo>
                      <a:lnTo>
                        <a:pt x="107" y="12"/>
                      </a:lnTo>
                      <a:lnTo>
                        <a:pt x="105" y="11"/>
                      </a:lnTo>
                      <a:lnTo>
                        <a:pt x="105" y="9"/>
                      </a:lnTo>
                      <a:lnTo>
                        <a:pt x="105" y="9"/>
                      </a:lnTo>
                      <a:lnTo>
                        <a:pt x="105" y="7"/>
                      </a:lnTo>
                      <a:lnTo>
                        <a:pt x="103" y="7"/>
                      </a:lnTo>
                      <a:lnTo>
                        <a:pt x="101" y="7"/>
                      </a:lnTo>
                      <a:lnTo>
                        <a:pt x="99" y="7"/>
                      </a:lnTo>
                      <a:lnTo>
                        <a:pt x="99" y="6"/>
                      </a:lnTo>
                      <a:lnTo>
                        <a:pt x="97" y="6"/>
                      </a:lnTo>
                      <a:lnTo>
                        <a:pt x="96" y="5"/>
                      </a:lnTo>
                      <a:lnTo>
                        <a:pt x="94" y="5"/>
                      </a:lnTo>
                      <a:lnTo>
                        <a:pt x="94" y="3"/>
                      </a:lnTo>
                      <a:lnTo>
                        <a:pt x="92" y="3"/>
                      </a:lnTo>
                      <a:lnTo>
                        <a:pt x="91" y="3"/>
                      </a:lnTo>
                      <a:lnTo>
                        <a:pt x="89" y="3"/>
                      </a:lnTo>
                      <a:lnTo>
                        <a:pt x="89" y="2"/>
                      </a:lnTo>
                      <a:lnTo>
                        <a:pt x="87" y="2"/>
                      </a:lnTo>
                      <a:lnTo>
                        <a:pt x="87" y="2"/>
                      </a:lnTo>
                      <a:lnTo>
                        <a:pt x="85" y="2"/>
                      </a:lnTo>
                      <a:lnTo>
                        <a:pt x="85" y="0"/>
                      </a:lnTo>
                      <a:lnTo>
                        <a:pt x="85" y="0"/>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0" name="Freeform 30"/>
                <p:cNvSpPr>
                  <a:spLocks/>
                </p:cNvSpPr>
                <p:nvPr/>
              </p:nvSpPr>
              <p:spPr bwMode="blackWhite">
                <a:xfrm>
                  <a:off x="4132" y="1064"/>
                  <a:ext cx="140" cy="133"/>
                </a:xfrm>
                <a:custGeom>
                  <a:avLst/>
                  <a:gdLst>
                    <a:gd name="T0" fmla="*/ 30 w 140"/>
                    <a:gd name="T1" fmla="*/ 17 h 133"/>
                    <a:gd name="T2" fmla="*/ 61 w 140"/>
                    <a:gd name="T3" fmla="*/ 0 h 133"/>
                    <a:gd name="T4" fmla="*/ 82 w 140"/>
                    <a:gd name="T5" fmla="*/ 17 h 133"/>
                    <a:gd name="T6" fmla="*/ 118 w 140"/>
                    <a:gd name="T7" fmla="*/ 17 h 133"/>
                    <a:gd name="T8" fmla="*/ 122 w 140"/>
                    <a:gd name="T9" fmla="*/ 35 h 133"/>
                    <a:gd name="T10" fmla="*/ 139 w 140"/>
                    <a:gd name="T11" fmla="*/ 44 h 133"/>
                    <a:gd name="T12" fmla="*/ 134 w 140"/>
                    <a:gd name="T13" fmla="*/ 96 h 133"/>
                    <a:gd name="T14" fmla="*/ 105 w 140"/>
                    <a:gd name="T15" fmla="*/ 100 h 133"/>
                    <a:gd name="T16" fmla="*/ 90 w 140"/>
                    <a:gd name="T17" fmla="*/ 132 h 133"/>
                    <a:gd name="T18" fmla="*/ 68 w 140"/>
                    <a:gd name="T19" fmla="*/ 110 h 133"/>
                    <a:gd name="T20" fmla="*/ 46 w 140"/>
                    <a:gd name="T21" fmla="*/ 110 h 133"/>
                    <a:gd name="T22" fmla="*/ 46 w 140"/>
                    <a:gd name="T23" fmla="*/ 88 h 133"/>
                    <a:gd name="T24" fmla="*/ 30 w 140"/>
                    <a:gd name="T25" fmla="*/ 82 h 133"/>
                    <a:gd name="T26" fmla="*/ 23 w 140"/>
                    <a:gd name="T27" fmla="*/ 56 h 133"/>
                    <a:gd name="T28" fmla="*/ 0 w 140"/>
                    <a:gd name="T29" fmla="*/ 38 h 133"/>
                    <a:gd name="T30" fmla="*/ 23 w 140"/>
                    <a:gd name="T31" fmla="*/ 13 h 133"/>
                    <a:gd name="T32" fmla="*/ 30 w 140"/>
                    <a:gd name="T33" fmla="*/ 17 h 133"/>
                    <a:gd name="T34" fmla="*/ 30 w 140"/>
                    <a:gd name="T35"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33">
                      <a:moveTo>
                        <a:pt x="30" y="17"/>
                      </a:moveTo>
                      <a:lnTo>
                        <a:pt x="61" y="0"/>
                      </a:lnTo>
                      <a:lnTo>
                        <a:pt x="82" y="17"/>
                      </a:lnTo>
                      <a:lnTo>
                        <a:pt x="118" y="17"/>
                      </a:lnTo>
                      <a:lnTo>
                        <a:pt x="122" y="35"/>
                      </a:lnTo>
                      <a:lnTo>
                        <a:pt x="139" y="44"/>
                      </a:lnTo>
                      <a:lnTo>
                        <a:pt x="134" y="96"/>
                      </a:lnTo>
                      <a:lnTo>
                        <a:pt x="105" y="100"/>
                      </a:lnTo>
                      <a:lnTo>
                        <a:pt x="90" y="132"/>
                      </a:lnTo>
                      <a:lnTo>
                        <a:pt x="68" y="110"/>
                      </a:lnTo>
                      <a:lnTo>
                        <a:pt x="46" y="110"/>
                      </a:lnTo>
                      <a:lnTo>
                        <a:pt x="46" y="88"/>
                      </a:lnTo>
                      <a:lnTo>
                        <a:pt x="30" y="82"/>
                      </a:lnTo>
                      <a:lnTo>
                        <a:pt x="23" y="56"/>
                      </a:lnTo>
                      <a:lnTo>
                        <a:pt x="0" y="38"/>
                      </a:lnTo>
                      <a:lnTo>
                        <a:pt x="23" y="13"/>
                      </a:lnTo>
                      <a:lnTo>
                        <a:pt x="30" y="17"/>
                      </a:lnTo>
                      <a:lnTo>
                        <a:pt x="30" y="17"/>
                      </a:lnTo>
                    </a:path>
                  </a:pathLst>
                </a:custGeom>
                <a:solidFill>
                  <a:srgbClr val="C0C27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1" name="Freeform 31"/>
                <p:cNvSpPr>
                  <a:spLocks/>
                </p:cNvSpPr>
                <p:nvPr/>
              </p:nvSpPr>
              <p:spPr bwMode="blackWhite">
                <a:xfrm>
                  <a:off x="4728" y="1709"/>
                  <a:ext cx="429" cy="123"/>
                </a:xfrm>
                <a:custGeom>
                  <a:avLst/>
                  <a:gdLst>
                    <a:gd name="T0" fmla="*/ 428 w 429"/>
                    <a:gd name="T1" fmla="*/ 122 h 123"/>
                    <a:gd name="T2" fmla="*/ 0 w 429"/>
                    <a:gd name="T3" fmla="*/ 0 h 123"/>
                    <a:gd name="T4" fmla="*/ 0 w 429"/>
                    <a:gd name="T5" fmla="*/ 22 h 123"/>
                    <a:gd name="T6" fmla="*/ 328 w 429"/>
                    <a:gd name="T7" fmla="*/ 118 h 123"/>
                    <a:gd name="T8" fmla="*/ 428 w 429"/>
                    <a:gd name="T9" fmla="*/ 122 h 123"/>
                    <a:gd name="T10" fmla="*/ 428 w 429"/>
                    <a:gd name="T11" fmla="*/ 122 h 123"/>
                  </a:gdLst>
                  <a:ahLst/>
                  <a:cxnLst>
                    <a:cxn ang="0">
                      <a:pos x="T0" y="T1"/>
                    </a:cxn>
                    <a:cxn ang="0">
                      <a:pos x="T2" y="T3"/>
                    </a:cxn>
                    <a:cxn ang="0">
                      <a:pos x="T4" y="T5"/>
                    </a:cxn>
                    <a:cxn ang="0">
                      <a:pos x="T6" y="T7"/>
                    </a:cxn>
                    <a:cxn ang="0">
                      <a:pos x="T8" y="T9"/>
                    </a:cxn>
                    <a:cxn ang="0">
                      <a:pos x="T10" y="T11"/>
                    </a:cxn>
                  </a:cxnLst>
                  <a:rect l="0" t="0" r="r" b="b"/>
                  <a:pathLst>
                    <a:path w="429" h="123">
                      <a:moveTo>
                        <a:pt x="428" y="122"/>
                      </a:moveTo>
                      <a:lnTo>
                        <a:pt x="0" y="0"/>
                      </a:lnTo>
                      <a:lnTo>
                        <a:pt x="0" y="22"/>
                      </a:lnTo>
                      <a:lnTo>
                        <a:pt x="328" y="118"/>
                      </a:lnTo>
                      <a:lnTo>
                        <a:pt x="428" y="122"/>
                      </a:lnTo>
                      <a:lnTo>
                        <a:pt x="428" y="122"/>
                      </a:lnTo>
                    </a:path>
                  </a:pathLst>
                </a:custGeom>
                <a:solidFill>
                  <a:srgbClr val="F1F18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2" name="Freeform 32"/>
                <p:cNvSpPr>
                  <a:spLocks/>
                </p:cNvSpPr>
                <p:nvPr/>
              </p:nvSpPr>
              <p:spPr bwMode="blackWhite">
                <a:xfrm>
                  <a:off x="4588" y="1573"/>
                  <a:ext cx="149" cy="73"/>
                </a:xfrm>
                <a:custGeom>
                  <a:avLst/>
                  <a:gdLst>
                    <a:gd name="T0" fmla="*/ 58 w 149"/>
                    <a:gd name="T1" fmla="*/ 16 h 73"/>
                    <a:gd name="T2" fmla="*/ 110 w 149"/>
                    <a:gd name="T3" fmla="*/ 4 h 73"/>
                    <a:gd name="T4" fmla="*/ 141 w 149"/>
                    <a:gd name="T5" fmla="*/ 0 h 73"/>
                    <a:gd name="T6" fmla="*/ 145 w 149"/>
                    <a:gd name="T7" fmla="*/ 32 h 73"/>
                    <a:gd name="T8" fmla="*/ 148 w 149"/>
                    <a:gd name="T9" fmla="*/ 47 h 73"/>
                    <a:gd name="T10" fmla="*/ 125 w 149"/>
                    <a:gd name="T11" fmla="*/ 57 h 73"/>
                    <a:gd name="T12" fmla="*/ 90 w 149"/>
                    <a:gd name="T13" fmla="*/ 72 h 73"/>
                    <a:gd name="T14" fmla="*/ 0 w 149"/>
                    <a:gd name="T15" fmla="*/ 64 h 73"/>
                    <a:gd name="T16" fmla="*/ 58 w 149"/>
                    <a:gd name="T17" fmla="*/ 16 h 73"/>
                    <a:gd name="T18" fmla="*/ 58 w 149"/>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73">
                      <a:moveTo>
                        <a:pt x="58" y="16"/>
                      </a:moveTo>
                      <a:lnTo>
                        <a:pt x="110" y="4"/>
                      </a:lnTo>
                      <a:lnTo>
                        <a:pt x="141" y="0"/>
                      </a:lnTo>
                      <a:lnTo>
                        <a:pt x="145" y="32"/>
                      </a:lnTo>
                      <a:lnTo>
                        <a:pt x="148" y="47"/>
                      </a:lnTo>
                      <a:lnTo>
                        <a:pt x="125" y="57"/>
                      </a:lnTo>
                      <a:lnTo>
                        <a:pt x="90" y="72"/>
                      </a:lnTo>
                      <a:lnTo>
                        <a:pt x="0" y="64"/>
                      </a:lnTo>
                      <a:lnTo>
                        <a:pt x="58" y="16"/>
                      </a:lnTo>
                      <a:lnTo>
                        <a:pt x="58" y="16"/>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3" name="Freeform 33"/>
                <p:cNvSpPr>
                  <a:spLocks/>
                </p:cNvSpPr>
                <p:nvPr/>
              </p:nvSpPr>
              <p:spPr bwMode="blackWhite">
                <a:xfrm>
                  <a:off x="4762" y="1620"/>
                  <a:ext cx="396" cy="176"/>
                </a:xfrm>
                <a:custGeom>
                  <a:avLst/>
                  <a:gdLst>
                    <a:gd name="T0" fmla="*/ 74 w 396"/>
                    <a:gd name="T1" fmla="*/ 5 h 176"/>
                    <a:gd name="T2" fmla="*/ 60 w 396"/>
                    <a:gd name="T3" fmla="*/ 18 h 176"/>
                    <a:gd name="T4" fmla="*/ 39 w 396"/>
                    <a:gd name="T5" fmla="*/ 27 h 176"/>
                    <a:gd name="T6" fmla="*/ 30 w 396"/>
                    <a:gd name="T7" fmla="*/ 37 h 176"/>
                    <a:gd name="T8" fmla="*/ 22 w 396"/>
                    <a:gd name="T9" fmla="*/ 44 h 176"/>
                    <a:gd name="T10" fmla="*/ 10 w 396"/>
                    <a:gd name="T11" fmla="*/ 52 h 176"/>
                    <a:gd name="T12" fmla="*/ 0 w 396"/>
                    <a:gd name="T13" fmla="*/ 62 h 176"/>
                    <a:gd name="T14" fmla="*/ 34 w 396"/>
                    <a:gd name="T15" fmla="*/ 77 h 176"/>
                    <a:gd name="T16" fmla="*/ 48 w 396"/>
                    <a:gd name="T17" fmla="*/ 89 h 176"/>
                    <a:gd name="T18" fmla="*/ 82 w 396"/>
                    <a:gd name="T19" fmla="*/ 104 h 176"/>
                    <a:gd name="T20" fmla="*/ 102 w 396"/>
                    <a:gd name="T21" fmla="*/ 113 h 176"/>
                    <a:gd name="T22" fmla="*/ 130 w 396"/>
                    <a:gd name="T23" fmla="*/ 121 h 176"/>
                    <a:gd name="T24" fmla="*/ 316 w 396"/>
                    <a:gd name="T25" fmla="*/ 175 h 176"/>
                    <a:gd name="T26" fmla="*/ 395 w 396"/>
                    <a:gd name="T27" fmla="*/ 73 h 176"/>
                    <a:gd name="T28" fmla="*/ 207 w 396"/>
                    <a:gd name="T29" fmla="*/ 37 h 176"/>
                    <a:gd name="T30" fmla="*/ 191 w 396"/>
                    <a:gd name="T31" fmla="*/ 30 h 176"/>
                    <a:gd name="T32" fmla="*/ 166 w 396"/>
                    <a:gd name="T33" fmla="*/ 25 h 176"/>
                    <a:gd name="T34" fmla="*/ 152 w 396"/>
                    <a:gd name="T35" fmla="*/ 25 h 176"/>
                    <a:gd name="T36" fmla="*/ 134 w 396"/>
                    <a:gd name="T37" fmla="*/ 18 h 176"/>
                    <a:gd name="T38" fmla="*/ 124 w 396"/>
                    <a:gd name="T39" fmla="*/ 18 h 176"/>
                    <a:gd name="T40" fmla="*/ 110 w 396"/>
                    <a:gd name="T41" fmla="*/ 10 h 176"/>
                    <a:gd name="T42" fmla="*/ 90 w 396"/>
                    <a:gd name="T43" fmla="*/ 10 h 176"/>
                    <a:gd name="T44" fmla="*/ 73 w 396"/>
                    <a:gd name="T45" fmla="*/ 0 h 176"/>
                    <a:gd name="T46" fmla="*/ 74 w 396"/>
                    <a:gd name="T47" fmla="*/ 5 h 176"/>
                    <a:gd name="T48" fmla="*/ 74 w 396"/>
                    <a:gd name="T49"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176">
                      <a:moveTo>
                        <a:pt x="74" y="5"/>
                      </a:moveTo>
                      <a:lnTo>
                        <a:pt x="60" y="18"/>
                      </a:lnTo>
                      <a:lnTo>
                        <a:pt x="39" y="27"/>
                      </a:lnTo>
                      <a:lnTo>
                        <a:pt x="30" y="37"/>
                      </a:lnTo>
                      <a:lnTo>
                        <a:pt x="22" y="44"/>
                      </a:lnTo>
                      <a:lnTo>
                        <a:pt x="10" y="52"/>
                      </a:lnTo>
                      <a:lnTo>
                        <a:pt x="0" y="62"/>
                      </a:lnTo>
                      <a:lnTo>
                        <a:pt x="34" y="77"/>
                      </a:lnTo>
                      <a:lnTo>
                        <a:pt x="48" y="89"/>
                      </a:lnTo>
                      <a:lnTo>
                        <a:pt x="82" y="104"/>
                      </a:lnTo>
                      <a:lnTo>
                        <a:pt x="102" y="113"/>
                      </a:lnTo>
                      <a:lnTo>
                        <a:pt x="130" y="121"/>
                      </a:lnTo>
                      <a:lnTo>
                        <a:pt x="316" y="175"/>
                      </a:lnTo>
                      <a:lnTo>
                        <a:pt x="395" y="73"/>
                      </a:lnTo>
                      <a:lnTo>
                        <a:pt x="207" y="37"/>
                      </a:lnTo>
                      <a:lnTo>
                        <a:pt x="191" y="30"/>
                      </a:lnTo>
                      <a:lnTo>
                        <a:pt x="166" y="25"/>
                      </a:lnTo>
                      <a:lnTo>
                        <a:pt x="152" y="25"/>
                      </a:lnTo>
                      <a:lnTo>
                        <a:pt x="134" y="18"/>
                      </a:lnTo>
                      <a:lnTo>
                        <a:pt x="124" y="18"/>
                      </a:lnTo>
                      <a:lnTo>
                        <a:pt x="110" y="10"/>
                      </a:lnTo>
                      <a:lnTo>
                        <a:pt x="90" y="10"/>
                      </a:lnTo>
                      <a:lnTo>
                        <a:pt x="73" y="0"/>
                      </a:lnTo>
                      <a:lnTo>
                        <a:pt x="74" y="5"/>
                      </a:lnTo>
                      <a:lnTo>
                        <a:pt x="74" y="5"/>
                      </a:lnTo>
                    </a:path>
                  </a:pathLst>
                </a:custGeom>
                <a:solidFill>
                  <a:srgbClr val="EFEFE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4" name="Freeform 34"/>
                <p:cNvSpPr>
                  <a:spLocks/>
                </p:cNvSpPr>
                <p:nvPr/>
              </p:nvSpPr>
              <p:spPr bwMode="blackWhite">
                <a:xfrm>
                  <a:off x="4477" y="1664"/>
                  <a:ext cx="80" cy="155"/>
                </a:xfrm>
                <a:custGeom>
                  <a:avLst/>
                  <a:gdLst>
                    <a:gd name="T0" fmla="*/ 41 w 80"/>
                    <a:gd name="T1" fmla="*/ 1 h 155"/>
                    <a:gd name="T2" fmla="*/ 37 w 80"/>
                    <a:gd name="T3" fmla="*/ 5 h 155"/>
                    <a:gd name="T4" fmla="*/ 32 w 80"/>
                    <a:gd name="T5" fmla="*/ 8 h 155"/>
                    <a:gd name="T6" fmla="*/ 25 w 80"/>
                    <a:gd name="T7" fmla="*/ 13 h 155"/>
                    <a:gd name="T8" fmla="*/ 20 w 80"/>
                    <a:gd name="T9" fmla="*/ 17 h 155"/>
                    <a:gd name="T10" fmla="*/ 17 w 80"/>
                    <a:gd name="T11" fmla="*/ 23 h 155"/>
                    <a:gd name="T12" fmla="*/ 12 w 80"/>
                    <a:gd name="T13" fmla="*/ 31 h 155"/>
                    <a:gd name="T14" fmla="*/ 6 w 80"/>
                    <a:gd name="T15" fmla="*/ 41 h 155"/>
                    <a:gd name="T16" fmla="*/ 3 w 80"/>
                    <a:gd name="T17" fmla="*/ 52 h 155"/>
                    <a:gd name="T18" fmla="*/ 0 w 80"/>
                    <a:gd name="T19" fmla="*/ 63 h 155"/>
                    <a:gd name="T20" fmla="*/ 0 w 80"/>
                    <a:gd name="T21" fmla="*/ 71 h 155"/>
                    <a:gd name="T22" fmla="*/ 0 w 80"/>
                    <a:gd name="T23" fmla="*/ 77 h 155"/>
                    <a:gd name="T24" fmla="*/ 0 w 80"/>
                    <a:gd name="T25" fmla="*/ 84 h 155"/>
                    <a:gd name="T26" fmla="*/ 1 w 80"/>
                    <a:gd name="T27" fmla="*/ 91 h 155"/>
                    <a:gd name="T28" fmla="*/ 3 w 80"/>
                    <a:gd name="T29" fmla="*/ 97 h 155"/>
                    <a:gd name="T30" fmla="*/ 3 w 80"/>
                    <a:gd name="T31" fmla="*/ 102 h 155"/>
                    <a:gd name="T32" fmla="*/ 4 w 80"/>
                    <a:gd name="T33" fmla="*/ 106 h 155"/>
                    <a:gd name="T34" fmla="*/ 5 w 80"/>
                    <a:gd name="T35" fmla="*/ 111 h 155"/>
                    <a:gd name="T36" fmla="*/ 7 w 80"/>
                    <a:gd name="T37" fmla="*/ 117 h 155"/>
                    <a:gd name="T38" fmla="*/ 7 w 80"/>
                    <a:gd name="T39" fmla="*/ 122 h 155"/>
                    <a:gd name="T40" fmla="*/ 11 w 80"/>
                    <a:gd name="T41" fmla="*/ 127 h 155"/>
                    <a:gd name="T42" fmla="*/ 14 w 80"/>
                    <a:gd name="T43" fmla="*/ 130 h 155"/>
                    <a:gd name="T44" fmla="*/ 17 w 80"/>
                    <a:gd name="T45" fmla="*/ 134 h 155"/>
                    <a:gd name="T46" fmla="*/ 21 w 80"/>
                    <a:gd name="T47" fmla="*/ 139 h 155"/>
                    <a:gd name="T48" fmla="*/ 27 w 80"/>
                    <a:gd name="T49" fmla="*/ 141 h 155"/>
                    <a:gd name="T50" fmla="*/ 32 w 80"/>
                    <a:gd name="T51" fmla="*/ 143 h 155"/>
                    <a:gd name="T52" fmla="*/ 39 w 80"/>
                    <a:gd name="T53" fmla="*/ 142 h 155"/>
                    <a:gd name="T54" fmla="*/ 39 w 80"/>
                    <a:gd name="T55" fmla="*/ 144 h 155"/>
                    <a:gd name="T56" fmla="*/ 44 w 80"/>
                    <a:gd name="T57" fmla="*/ 146 h 155"/>
                    <a:gd name="T58" fmla="*/ 48 w 80"/>
                    <a:gd name="T59" fmla="*/ 150 h 155"/>
                    <a:gd name="T60" fmla="*/ 54 w 80"/>
                    <a:gd name="T61" fmla="*/ 153 h 155"/>
                    <a:gd name="T62" fmla="*/ 55 w 80"/>
                    <a:gd name="T63" fmla="*/ 154 h 155"/>
                    <a:gd name="T64" fmla="*/ 59 w 80"/>
                    <a:gd name="T65" fmla="*/ 153 h 155"/>
                    <a:gd name="T66" fmla="*/ 61 w 80"/>
                    <a:gd name="T67" fmla="*/ 153 h 155"/>
                    <a:gd name="T68" fmla="*/ 66 w 80"/>
                    <a:gd name="T69" fmla="*/ 152 h 155"/>
                    <a:gd name="T70" fmla="*/ 66 w 80"/>
                    <a:gd name="T71" fmla="*/ 152 h 155"/>
                    <a:gd name="T72" fmla="*/ 68 w 80"/>
                    <a:gd name="T73" fmla="*/ 152 h 155"/>
                    <a:gd name="T74" fmla="*/ 72 w 80"/>
                    <a:gd name="T75" fmla="*/ 146 h 155"/>
                    <a:gd name="T76" fmla="*/ 79 w 80"/>
                    <a:gd name="T77" fmla="*/ 118 h 155"/>
                    <a:gd name="T78" fmla="*/ 77 w 80"/>
                    <a:gd name="T79" fmla="*/ 83 h 155"/>
                    <a:gd name="T80" fmla="*/ 70 w 80"/>
                    <a:gd name="T81" fmla="*/ 47 h 155"/>
                    <a:gd name="T82" fmla="*/ 56 w 80"/>
                    <a:gd name="T83" fmla="*/ 17 h 155"/>
                    <a:gd name="T84" fmla="*/ 42 w 80"/>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55">
                      <a:moveTo>
                        <a:pt x="42" y="0"/>
                      </a:moveTo>
                      <a:lnTo>
                        <a:pt x="41" y="1"/>
                      </a:lnTo>
                      <a:lnTo>
                        <a:pt x="41" y="1"/>
                      </a:lnTo>
                      <a:lnTo>
                        <a:pt x="39" y="3"/>
                      </a:lnTo>
                      <a:lnTo>
                        <a:pt x="39" y="3"/>
                      </a:lnTo>
                      <a:lnTo>
                        <a:pt x="37" y="5"/>
                      </a:lnTo>
                      <a:lnTo>
                        <a:pt x="35" y="6"/>
                      </a:lnTo>
                      <a:lnTo>
                        <a:pt x="33" y="8"/>
                      </a:lnTo>
                      <a:lnTo>
                        <a:pt x="32" y="8"/>
                      </a:lnTo>
                      <a:lnTo>
                        <a:pt x="29" y="9"/>
                      </a:lnTo>
                      <a:lnTo>
                        <a:pt x="27" y="11"/>
                      </a:lnTo>
                      <a:lnTo>
                        <a:pt x="25" y="13"/>
                      </a:lnTo>
                      <a:lnTo>
                        <a:pt x="23" y="14"/>
                      </a:lnTo>
                      <a:lnTo>
                        <a:pt x="21" y="16"/>
                      </a:lnTo>
                      <a:lnTo>
                        <a:pt x="20" y="17"/>
                      </a:lnTo>
                      <a:lnTo>
                        <a:pt x="19" y="19"/>
                      </a:lnTo>
                      <a:lnTo>
                        <a:pt x="19" y="19"/>
                      </a:lnTo>
                      <a:lnTo>
                        <a:pt x="17" y="23"/>
                      </a:lnTo>
                      <a:lnTo>
                        <a:pt x="15" y="24"/>
                      </a:lnTo>
                      <a:lnTo>
                        <a:pt x="14" y="28"/>
                      </a:lnTo>
                      <a:lnTo>
                        <a:pt x="12" y="31"/>
                      </a:lnTo>
                      <a:lnTo>
                        <a:pt x="10" y="34"/>
                      </a:lnTo>
                      <a:lnTo>
                        <a:pt x="8" y="38"/>
                      </a:lnTo>
                      <a:lnTo>
                        <a:pt x="6" y="41"/>
                      </a:lnTo>
                      <a:lnTo>
                        <a:pt x="6" y="45"/>
                      </a:lnTo>
                      <a:lnTo>
                        <a:pt x="4" y="49"/>
                      </a:lnTo>
                      <a:lnTo>
                        <a:pt x="3" y="52"/>
                      </a:lnTo>
                      <a:lnTo>
                        <a:pt x="1" y="56"/>
                      </a:lnTo>
                      <a:lnTo>
                        <a:pt x="1" y="60"/>
                      </a:lnTo>
                      <a:lnTo>
                        <a:pt x="0" y="63"/>
                      </a:lnTo>
                      <a:lnTo>
                        <a:pt x="0" y="66"/>
                      </a:lnTo>
                      <a:lnTo>
                        <a:pt x="0" y="69"/>
                      </a:lnTo>
                      <a:lnTo>
                        <a:pt x="0" y="71"/>
                      </a:lnTo>
                      <a:lnTo>
                        <a:pt x="0" y="74"/>
                      </a:lnTo>
                      <a:lnTo>
                        <a:pt x="0" y="75"/>
                      </a:lnTo>
                      <a:lnTo>
                        <a:pt x="0" y="77"/>
                      </a:lnTo>
                      <a:lnTo>
                        <a:pt x="0" y="79"/>
                      </a:lnTo>
                      <a:lnTo>
                        <a:pt x="0" y="82"/>
                      </a:lnTo>
                      <a:lnTo>
                        <a:pt x="0" y="84"/>
                      </a:lnTo>
                      <a:lnTo>
                        <a:pt x="0" y="86"/>
                      </a:lnTo>
                      <a:lnTo>
                        <a:pt x="1" y="88"/>
                      </a:lnTo>
                      <a:lnTo>
                        <a:pt x="1" y="91"/>
                      </a:lnTo>
                      <a:lnTo>
                        <a:pt x="1" y="93"/>
                      </a:lnTo>
                      <a:lnTo>
                        <a:pt x="1" y="95"/>
                      </a:lnTo>
                      <a:lnTo>
                        <a:pt x="3" y="97"/>
                      </a:lnTo>
                      <a:lnTo>
                        <a:pt x="3" y="99"/>
                      </a:lnTo>
                      <a:lnTo>
                        <a:pt x="3" y="100"/>
                      </a:lnTo>
                      <a:lnTo>
                        <a:pt x="3" y="102"/>
                      </a:lnTo>
                      <a:lnTo>
                        <a:pt x="4" y="103"/>
                      </a:lnTo>
                      <a:lnTo>
                        <a:pt x="4" y="104"/>
                      </a:lnTo>
                      <a:lnTo>
                        <a:pt x="4" y="106"/>
                      </a:lnTo>
                      <a:lnTo>
                        <a:pt x="4" y="108"/>
                      </a:lnTo>
                      <a:lnTo>
                        <a:pt x="5" y="109"/>
                      </a:lnTo>
                      <a:lnTo>
                        <a:pt x="5" y="111"/>
                      </a:lnTo>
                      <a:lnTo>
                        <a:pt x="5" y="113"/>
                      </a:lnTo>
                      <a:lnTo>
                        <a:pt x="5" y="115"/>
                      </a:lnTo>
                      <a:lnTo>
                        <a:pt x="7" y="117"/>
                      </a:lnTo>
                      <a:lnTo>
                        <a:pt x="7" y="118"/>
                      </a:lnTo>
                      <a:lnTo>
                        <a:pt x="7" y="120"/>
                      </a:lnTo>
                      <a:lnTo>
                        <a:pt x="7" y="122"/>
                      </a:lnTo>
                      <a:lnTo>
                        <a:pt x="9" y="124"/>
                      </a:lnTo>
                      <a:lnTo>
                        <a:pt x="9" y="126"/>
                      </a:lnTo>
                      <a:lnTo>
                        <a:pt x="11" y="127"/>
                      </a:lnTo>
                      <a:lnTo>
                        <a:pt x="12" y="129"/>
                      </a:lnTo>
                      <a:lnTo>
                        <a:pt x="14" y="129"/>
                      </a:lnTo>
                      <a:lnTo>
                        <a:pt x="14" y="130"/>
                      </a:lnTo>
                      <a:lnTo>
                        <a:pt x="15" y="132"/>
                      </a:lnTo>
                      <a:lnTo>
                        <a:pt x="15" y="134"/>
                      </a:lnTo>
                      <a:lnTo>
                        <a:pt x="17" y="134"/>
                      </a:lnTo>
                      <a:lnTo>
                        <a:pt x="18" y="136"/>
                      </a:lnTo>
                      <a:lnTo>
                        <a:pt x="20" y="137"/>
                      </a:lnTo>
                      <a:lnTo>
                        <a:pt x="21" y="139"/>
                      </a:lnTo>
                      <a:lnTo>
                        <a:pt x="23" y="139"/>
                      </a:lnTo>
                      <a:lnTo>
                        <a:pt x="25" y="141"/>
                      </a:lnTo>
                      <a:lnTo>
                        <a:pt x="27" y="141"/>
                      </a:lnTo>
                      <a:lnTo>
                        <a:pt x="29" y="142"/>
                      </a:lnTo>
                      <a:lnTo>
                        <a:pt x="30" y="142"/>
                      </a:lnTo>
                      <a:lnTo>
                        <a:pt x="32" y="143"/>
                      </a:lnTo>
                      <a:lnTo>
                        <a:pt x="34" y="143"/>
                      </a:lnTo>
                      <a:lnTo>
                        <a:pt x="36" y="143"/>
                      </a:lnTo>
                      <a:lnTo>
                        <a:pt x="39" y="142"/>
                      </a:lnTo>
                      <a:lnTo>
                        <a:pt x="39" y="143"/>
                      </a:lnTo>
                      <a:lnTo>
                        <a:pt x="39" y="143"/>
                      </a:lnTo>
                      <a:lnTo>
                        <a:pt x="39" y="144"/>
                      </a:lnTo>
                      <a:lnTo>
                        <a:pt x="41" y="144"/>
                      </a:lnTo>
                      <a:lnTo>
                        <a:pt x="42" y="146"/>
                      </a:lnTo>
                      <a:lnTo>
                        <a:pt x="44" y="146"/>
                      </a:lnTo>
                      <a:lnTo>
                        <a:pt x="46" y="148"/>
                      </a:lnTo>
                      <a:lnTo>
                        <a:pt x="47" y="148"/>
                      </a:lnTo>
                      <a:lnTo>
                        <a:pt x="48" y="150"/>
                      </a:lnTo>
                      <a:lnTo>
                        <a:pt x="50" y="151"/>
                      </a:lnTo>
                      <a:lnTo>
                        <a:pt x="52" y="153"/>
                      </a:lnTo>
                      <a:lnTo>
                        <a:pt x="54" y="153"/>
                      </a:lnTo>
                      <a:lnTo>
                        <a:pt x="54" y="154"/>
                      </a:lnTo>
                      <a:lnTo>
                        <a:pt x="55" y="154"/>
                      </a:lnTo>
                      <a:lnTo>
                        <a:pt x="55" y="154"/>
                      </a:lnTo>
                      <a:lnTo>
                        <a:pt x="57" y="153"/>
                      </a:lnTo>
                      <a:lnTo>
                        <a:pt x="57" y="153"/>
                      </a:lnTo>
                      <a:lnTo>
                        <a:pt x="59" y="153"/>
                      </a:lnTo>
                      <a:lnTo>
                        <a:pt x="60" y="153"/>
                      </a:lnTo>
                      <a:lnTo>
                        <a:pt x="61" y="153"/>
                      </a:lnTo>
                      <a:lnTo>
                        <a:pt x="61" y="153"/>
                      </a:lnTo>
                      <a:lnTo>
                        <a:pt x="63" y="153"/>
                      </a:lnTo>
                      <a:lnTo>
                        <a:pt x="64" y="153"/>
                      </a:lnTo>
                      <a:lnTo>
                        <a:pt x="66" y="152"/>
                      </a:lnTo>
                      <a:lnTo>
                        <a:pt x="66" y="152"/>
                      </a:lnTo>
                      <a:lnTo>
                        <a:pt x="66" y="152"/>
                      </a:lnTo>
                      <a:lnTo>
                        <a:pt x="66" y="152"/>
                      </a:lnTo>
                      <a:lnTo>
                        <a:pt x="68" y="152"/>
                      </a:lnTo>
                      <a:lnTo>
                        <a:pt x="68" y="152"/>
                      </a:lnTo>
                      <a:lnTo>
                        <a:pt x="68" y="152"/>
                      </a:lnTo>
                      <a:lnTo>
                        <a:pt x="68" y="152"/>
                      </a:lnTo>
                      <a:lnTo>
                        <a:pt x="69" y="151"/>
                      </a:lnTo>
                      <a:lnTo>
                        <a:pt x="72" y="146"/>
                      </a:lnTo>
                      <a:lnTo>
                        <a:pt x="75" y="139"/>
                      </a:lnTo>
                      <a:lnTo>
                        <a:pt x="77" y="129"/>
                      </a:lnTo>
                      <a:lnTo>
                        <a:pt x="79" y="118"/>
                      </a:lnTo>
                      <a:lnTo>
                        <a:pt x="79" y="108"/>
                      </a:lnTo>
                      <a:lnTo>
                        <a:pt x="79" y="95"/>
                      </a:lnTo>
                      <a:lnTo>
                        <a:pt x="77" y="83"/>
                      </a:lnTo>
                      <a:lnTo>
                        <a:pt x="76" y="71"/>
                      </a:lnTo>
                      <a:lnTo>
                        <a:pt x="72" y="60"/>
                      </a:lnTo>
                      <a:lnTo>
                        <a:pt x="70" y="47"/>
                      </a:lnTo>
                      <a:lnTo>
                        <a:pt x="66" y="36"/>
                      </a:lnTo>
                      <a:lnTo>
                        <a:pt x="62" y="25"/>
                      </a:lnTo>
                      <a:lnTo>
                        <a:pt x="56" y="17"/>
                      </a:lnTo>
                      <a:lnTo>
                        <a:pt x="53" y="9"/>
                      </a:lnTo>
                      <a:lnTo>
                        <a:pt x="47" y="4"/>
                      </a:lnTo>
                      <a:lnTo>
                        <a:pt x="42" y="0"/>
                      </a:lnTo>
                      <a:lnTo>
                        <a:pt x="4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5" name="Freeform 35"/>
                <p:cNvSpPr>
                  <a:spLocks/>
                </p:cNvSpPr>
                <p:nvPr/>
              </p:nvSpPr>
              <p:spPr bwMode="blackWhite">
                <a:xfrm>
                  <a:off x="4501" y="1661"/>
                  <a:ext cx="66" cy="156"/>
                </a:xfrm>
                <a:custGeom>
                  <a:avLst/>
                  <a:gdLst>
                    <a:gd name="T0" fmla="*/ 36 w 66"/>
                    <a:gd name="T1" fmla="*/ 1 h 156"/>
                    <a:gd name="T2" fmla="*/ 34 w 66"/>
                    <a:gd name="T3" fmla="*/ 3 h 156"/>
                    <a:gd name="T4" fmla="*/ 32 w 66"/>
                    <a:gd name="T5" fmla="*/ 3 h 156"/>
                    <a:gd name="T6" fmla="*/ 28 w 66"/>
                    <a:gd name="T7" fmla="*/ 4 h 156"/>
                    <a:gd name="T8" fmla="*/ 26 w 66"/>
                    <a:gd name="T9" fmla="*/ 6 h 156"/>
                    <a:gd name="T10" fmla="*/ 23 w 66"/>
                    <a:gd name="T11" fmla="*/ 8 h 156"/>
                    <a:gd name="T12" fmla="*/ 23 w 66"/>
                    <a:gd name="T13" fmla="*/ 10 h 156"/>
                    <a:gd name="T14" fmla="*/ 22 w 66"/>
                    <a:gd name="T15" fmla="*/ 15 h 156"/>
                    <a:gd name="T16" fmla="*/ 21 w 66"/>
                    <a:gd name="T17" fmla="*/ 18 h 156"/>
                    <a:gd name="T18" fmla="*/ 21 w 66"/>
                    <a:gd name="T19" fmla="*/ 22 h 156"/>
                    <a:gd name="T20" fmla="*/ 21 w 66"/>
                    <a:gd name="T21" fmla="*/ 22 h 156"/>
                    <a:gd name="T22" fmla="*/ 17 w 66"/>
                    <a:gd name="T23" fmla="*/ 26 h 156"/>
                    <a:gd name="T24" fmla="*/ 15 w 66"/>
                    <a:gd name="T25" fmla="*/ 27 h 156"/>
                    <a:gd name="T26" fmla="*/ 11 w 66"/>
                    <a:gd name="T27" fmla="*/ 29 h 156"/>
                    <a:gd name="T28" fmla="*/ 10 w 66"/>
                    <a:gd name="T29" fmla="*/ 29 h 156"/>
                    <a:gd name="T30" fmla="*/ 8 w 66"/>
                    <a:gd name="T31" fmla="*/ 31 h 156"/>
                    <a:gd name="T32" fmla="*/ 7 w 66"/>
                    <a:gd name="T33" fmla="*/ 33 h 156"/>
                    <a:gd name="T34" fmla="*/ 6 w 66"/>
                    <a:gd name="T35" fmla="*/ 37 h 156"/>
                    <a:gd name="T36" fmla="*/ 6 w 66"/>
                    <a:gd name="T37" fmla="*/ 41 h 156"/>
                    <a:gd name="T38" fmla="*/ 5 w 66"/>
                    <a:gd name="T39" fmla="*/ 46 h 156"/>
                    <a:gd name="T40" fmla="*/ 4 w 66"/>
                    <a:gd name="T41" fmla="*/ 51 h 156"/>
                    <a:gd name="T42" fmla="*/ 2 w 66"/>
                    <a:gd name="T43" fmla="*/ 54 h 156"/>
                    <a:gd name="T44" fmla="*/ 2 w 66"/>
                    <a:gd name="T45" fmla="*/ 55 h 156"/>
                    <a:gd name="T46" fmla="*/ 1 w 66"/>
                    <a:gd name="T47" fmla="*/ 59 h 156"/>
                    <a:gd name="T48" fmla="*/ 0 w 66"/>
                    <a:gd name="T49" fmla="*/ 61 h 156"/>
                    <a:gd name="T50" fmla="*/ 0 w 66"/>
                    <a:gd name="T51" fmla="*/ 65 h 156"/>
                    <a:gd name="T52" fmla="*/ 1 w 66"/>
                    <a:gd name="T53" fmla="*/ 66 h 156"/>
                    <a:gd name="T54" fmla="*/ 1 w 66"/>
                    <a:gd name="T55" fmla="*/ 68 h 156"/>
                    <a:gd name="T56" fmla="*/ 1 w 66"/>
                    <a:gd name="T57" fmla="*/ 70 h 156"/>
                    <a:gd name="T58" fmla="*/ 1 w 66"/>
                    <a:gd name="T59" fmla="*/ 74 h 156"/>
                    <a:gd name="T60" fmla="*/ 1 w 66"/>
                    <a:gd name="T61" fmla="*/ 76 h 156"/>
                    <a:gd name="T62" fmla="*/ 1 w 66"/>
                    <a:gd name="T63" fmla="*/ 77 h 156"/>
                    <a:gd name="T64" fmla="*/ 1 w 66"/>
                    <a:gd name="T65" fmla="*/ 83 h 156"/>
                    <a:gd name="T66" fmla="*/ 2 w 66"/>
                    <a:gd name="T67" fmla="*/ 88 h 156"/>
                    <a:gd name="T68" fmla="*/ 6 w 66"/>
                    <a:gd name="T69" fmla="*/ 93 h 156"/>
                    <a:gd name="T70" fmla="*/ 7 w 66"/>
                    <a:gd name="T71" fmla="*/ 100 h 156"/>
                    <a:gd name="T72" fmla="*/ 10 w 66"/>
                    <a:gd name="T73" fmla="*/ 105 h 156"/>
                    <a:gd name="T74" fmla="*/ 11 w 66"/>
                    <a:gd name="T75" fmla="*/ 112 h 156"/>
                    <a:gd name="T76" fmla="*/ 11 w 66"/>
                    <a:gd name="T77" fmla="*/ 117 h 156"/>
                    <a:gd name="T78" fmla="*/ 11 w 66"/>
                    <a:gd name="T79" fmla="*/ 124 h 156"/>
                    <a:gd name="T80" fmla="*/ 12 w 66"/>
                    <a:gd name="T81" fmla="*/ 131 h 156"/>
                    <a:gd name="T82" fmla="*/ 12 w 66"/>
                    <a:gd name="T83" fmla="*/ 137 h 156"/>
                    <a:gd name="T84" fmla="*/ 15 w 66"/>
                    <a:gd name="T85" fmla="*/ 141 h 156"/>
                    <a:gd name="T86" fmla="*/ 15 w 66"/>
                    <a:gd name="T87" fmla="*/ 145 h 156"/>
                    <a:gd name="T88" fmla="*/ 19 w 66"/>
                    <a:gd name="T89" fmla="*/ 146 h 156"/>
                    <a:gd name="T90" fmla="*/ 22 w 66"/>
                    <a:gd name="T91" fmla="*/ 150 h 156"/>
                    <a:gd name="T92" fmla="*/ 27 w 66"/>
                    <a:gd name="T93" fmla="*/ 152 h 156"/>
                    <a:gd name="T94" fmla="*/ 32 w 66"/>
                    <a:gd name="T95" fmla="*/ 154 h 156"/>
                    <a:gd name="T96" fmla="*/ 35 w 66"/>
                    <a:gd name="T97" fmla="*/ 155 h 156"/>
                    <a:gd name="T98" fmla="*/ 37 w 66"/>
                    <a:gd name="T99" fmla="*/ 155 h 156"/>
                    <a:gd name="T100" fmla="*/ 41 w 66"/>
                    <a:gd name="T101" fmla="*/ 155 h 156"/>
                    <a:gd name="T102" fmla="*/ 41 w 66"/>
                    <a:gd name="T103" fmla="*/ 155 h 156"/>
                    <a:gd name="T104" fmla="*/ 44 w 66"/>
                    <a:gd name="T105" fmla="*/ 155 h 156"/>
                    <a:gd name="T106" fmla="*/ 51 w 66"/>
                    <a:gd name="T107" fmla="*/ 147 h 156"/>
                    <a:gd name="T108" fmla="*/ 63 w 66"/>
                    <a:gd name="T109" fmla="*/ 118 h 156"/>
                    <a:gd name="T110" fmla="*/ 65 w 66"/>
                    <a:gd name="T111" fmla="*/ 84 h 156"/>
                    <a:gd name="T112" fmla="*/ 60 w 66"/>
                    <a:gd name="T113" fmla="*/ 49 h 156"/>
                    <a:gd name="T114" fmla="*/ 50 w 66"/>
                    <a:gd name="T115" fmla="*/ 20 h 156"/>
                    <a:gd name="T116" fmla="*/ 37 w 66"/>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56">
                      <a:moveTo>
                        <a:pt x="37" y="0"/>
                      </a:moveTo>
                      <a:lnTo>
                        <a:pt x="36" y="1"/>
                      </a:lnTo>
                      <a:lnTo>
                        <a:pt x="36" y="1"/>
                      </a:lnTo>
                      <a:lnTo>
                        <a:pt x="36" y="1"/>
                      </a:lnTo>
                      <a:lnTo>
                        <a:pt x="36" y="1"/>
                      </a:lnTo>
                      <a:lnTo>
                        <a:pt x="34" y="3"/>
                      </a:lnTo>
                      <a:lnTo>
                        <a:pt x="34" y="3"/>
                      </a:lnTo>
                      <a:lnTo>
                        <a:pt x="32" y="3"/>
                      </a:lnTo>
                      <a:lnTo>
                        <a:pt x="32" y="3"/>
                      </a:lnTo>
                      <a:lnTo>
                        <a:pt x="30" y="4"/>
                      </a:lnTo>
                      <a:lnTo>
                        <a:pt x="30" y="4"/>
                      </a:lnTo>
                      <a:lnTo>
                        <a:pt x="28" y="4"/>
                      </a:lnTo>
                      <a:lnTo>
                        <a:pt x="28" y="4"/>
                      </a:lnTo>
                      <a:lnTo>
                        <a:pt x="26" y="6"/>
                      </a:lnTo>
                      <a:lnTo>
                        <a:pt x="26" y="6"/>
                      </a:lnTo>
                      <a:lnTo>
                        <a:pt x="25" y="6"/>
                      </a:lnTo>
                      <a:lnTo>
                        <a:pt x="25" y="6"/>
                      </a:lnTo>
                      <a:lnTo>
                        <a:pt x="23" y="8"/>
                      </a:lnTo>
                      <a:lnTo>
                        <a:pt x="23" y="8"/>
                      </a:lnTo>
                      <a:lnTo>
                        <a:pt x="23" y="10"/>
                      </a:lnTo>
                      <a:lnTo>
                        <a:pt x="23" y="10"/>
                      </a:lnTo>
                      <a:lnTo>
                        <a:pt x="22" y="12"/>
                      </a:lnTo>
                      <a:lnTo>
                        <a:pt x="22" y="13"/>
                      </a:lnTo>
                      <a:lnTo>
                        <a:pt x="22" y="15"/>
                      </a:lnTo>
                      <a:lnTo>
                        <a:pt x="22" y="15"/>
                      </a:lnTo>
                      <a:lnTo>
                        <a:pt x="21" y="17"/>
                      </a:lnTo>
                      <a:lnTo>
                        <a:pt x="21" y="18"/>
                      </a:lnTo>
                      <a:lnTo>
                        <a:pt x="21" y="20"/>
                      </a:lnTo>
                      <a:lnTo>
                        <a:pt x="21" y="20"/>
                      </a:lnTo>
                      <a:lnTo>
                        <a:pt x="21" y="22"/>
                      </a:lnTo>
                      <a:lnTo>
                        <a:pt x="21" y="22"/>
                      </a:lnTo>
                      <a:lnTo>
                        <a:pt x="21" y="22"/>
                      </a:lnTo>
                      <a:lnTo>
                        <a:pt x="21" y="22"/>
                      </a:lnTo>
                      <a:lnTo>
                        <a:pt x="19" y="24"/>
                      </a:lnTo>
                      <a:lnTo>
                        <a:pt x="19" y="24"/>
                      </a:lnTo>
                      <a:lnTo>
                        <a:pt x="17" y="26"/>
                      </a:lnTo>
                      <a:lnTo>
                        <a:pt x="17" y="26"/>
                      </a:lnTo>
                      <a:lnTo>
                        <a:pt x="15" y="27"/>
                      </a:lnTo>
                      <a:lnTo>
                        <a:pt x="15" y="27"/>
                      </a:lnTo>
                      <a:lnTo>
                        <a:pt x="13" y="27"/>
                      </a:lnTo>
                      <a:lnTo>
                        <a:pt x="13" y="27"/>
                      </a:lnTo>
                      <a:lnTo>
                        <a:pt x="11" y="29"/>
                      </a:lnTo>
                      <a:lnTo>
                        <a:pt x="11" y="29"/>
                      </a:lnTo>
                      <a:lnTo>
                        <a:pt x="10" y="29"/>
                      </a:lnTo>
                      <a:lnTo>
                        <a:pt x="10" y="29"/>
                      </a:lnTo>
                      <a:lnTo>
                        <a:pt x="8" y="31"/>
                      </a:lnTo>
                      <a:lnTo>
                        <a:pt x="8" y="31"/>
                      </a:lnTo>
                      <a:lnTo>
                        <a:pt x="8" y="31"/>
                      </a:lnTo>
                      <a:lnTo>
                        <a:pt x="9" y="31"/>
                      </a:lnTo>
                      <a:lnTo>
                        <a:pt x="7" y="33"/>
                      </a:lnTo>
                      <a:lnTo>
                        <a:pt x="7" y="33"/>
                      </a:lnTo>
                      <a:lnTo>
                        <a:pt x="6" y="35"/>
                      </a:lnTo>
                      <a:lnTo>
                        <a:pt x="6" y="35"/>
                      </a:lnTo>
                      <a:lnTo>
                        <a:pt x="6" y="37"/>
                      </a:lnTo>
                      <a:lnTo>
                        <a:pt x="6" y="39"/>
                      </a:lnTo>
                      <a:lnTo>
                        <a:pt x="6" y="40"/>
                      </a:lnTo>
                      <a:lnTo>
                        <a:pt x="6" y="41"/>
                      </a:lnTo>
                      <a:lnTo>
                        <a:pt x="5" y="43"/>
                      </a:lnTo>
                      <a:lnTo>
                        <a:pt x="5" y="44"/>
                      </a:lnTo>
                      <a:lnTo>
                        <a:pt x="5" y="46"/>
                      </a:lnTo>
                      <a:lnTo>
                        <a:pt x="5" y="48"/>
                      </a:lnTo>
                      <a:lnTo>
                        <a:pt x="4" y="50"/>
                      </a:lnTo>
                      <a:lnTo>
                        <a:pt x="4" y="51"/>
                      </a:lnTo>
                      <a:lnTo>
                        <a:pt x="3" y="52"/>
                      </a:lnTo>
                      <a:lnTo>
                        <a:pt x="3" y="52"/>
                      </a:lnTo>
                      <a:lnTo>
                        <a:pt x="2" y="54"/>
                      </a:lnTo>
                      <a:lnTo>
                        <a:pt x="2" y="54"/>
                      </a:lnTo>
                      <a:lnTo>
                        <a:pt x="2" y="55"/>
                      </a:lnTo>
                      <a:lnTo>
                        <a:pt x="2" y="55"/>
                      </a:lnTo>
                      <a:lnTo>
                        <a:pt x="1" y="57"/>
                      </a:lnTo>
                      <a:lnTo>
                        <a:pt x="1" y="57"/>
                      </a:lnTo>
                      <a:lnTo>
                        <a:pt x="1" y="59"/>
                      </a:lnTo>
                      <a:lnTo>
                        <a:pt x="1" y="59"/>
                      </a:lnTo>
                      <a:lnTo>
                        <a:pt x="0" y="61"/>
                      </a:lnTo>
                      <a:lnTo>
                        <a:pt x="0" y="61"/>
                      </a:lnTo>
                      <a:lnTo>
                        <a:pt x="0" y="63"/>
                      </a:lnTo>
                      <a:lnTo>
                        <a:pt x="0" y="63"/>
                      </a:lnTo>
                      <a:lnTo>
                        <a:pt x="0" y="65"/>
                      </a:lnTo>
                      <a:lnTo>
                        <a:pt x="0" y="65"/>
                      </a:lnTo>
                      <a:lnTo>
                        <a:pt x="0" y="66"/>
                      </a:lnTo>
                      <a:lnTo>
                        <a:pt x="1" y="66"/>
                      </a:lnTo>
                      <a:lnTo>
                        <a:pt x="1" y="67"/>
                      </a:lnTo>
                      <a:lnTo>
                        <a:pt x="1" y="67"/>
                      </a:lnTo>
                      <a:lnTo>
                        <a:pt x="1" y="68"/>
                      </a:lnTo>
                      <a:lnTo>
                        <a:pt x="1" y="68"/>
                      </a:lnTo>
                      <a:lnTo>
                        <a:pt x="1" y="70"/>
                      </a:lnTo>
                      <a:lnTo>
                        <a:pt x="1" y="70"/>
                      </a:lnTo>
                      <a:lnTo>
                        <a:pt x="1" y="72"/>
                      </a:lnTo>
                      <a:lnTo>
                        <a:pt x="1" y="72"/>
                      </a:lnTo>
                      <a:lnTo>
                        <a:pt x="1" y="74"/>
                      </a:lnTo>
                      <a:lnTo>
                        <a:pt x="1" y="74"/>
                      </a:lnTo>
                      <a:lnTo>
                        <a:pt x="1" y="76"/>
                      </a:lnTo>
                      <a:lnTo>
                        <a:pt x="1" y="76"/>
                      </a:lnTo>
                      <a:lnTo>
                        <a:pt x="1" y="77"/>
                      </a:lnTo>
                      <a:lnTo>
                        <a:pt x="1" y="77"/>
                      </a:lnTo>
                      <a:lnTo>
                        <a:pt x="1" y="77"/>
                      </a:lnTo>
                      <a:lnTo>
                        <a:pt x="1" y="77"/>
                      </a:lnTo>
                      <a:lnTo>
                        <a:pt x="1" y="81"/>
                      </a:lnTo>
                      <a:lnTo>
                        <a:pt x="1" y="83"/>
                      </a:lnTo>
                      <a:lnTo>
                        <a:pt x="1" y="84"/>
                      </a:lnTo>
                      <a:lnTo>
                        <a:pt x="2" y="86"/>
                      </a:lnTo>
                      <a:lnTo>
                        <a:pt x="2" y="88"/>
                      </a:lnTo>
                      <a:lnTo>
                        <a:pt x="4" y="90"/>
                      </a:lnTo>
                      <a:lnTo>
                        <a:pt x="4" y="92"/>
                      </a:lnTo>
                      <a:lnTo>
                        <a:pt x="6" y="93"/>
                      </a:lnTo>
                      <a:lnTo>
                        <a:pt x="6" y="96"/>
                      </a:lnTo>
                      <a:lnTo>
                        <a:pt x="7" y="98"/>
                      </a:lnTo>
                      <a:lnTo>
                        <a:pt x="7" y="100"/>
                      </a:lnTo>
                      <a:lnTo>
                        <a:pt x="9" y="102"/>
                      </a:lnTo>
                      <a:lnTo>
                        <a:pt x="9" y="103"/>
                      </a:lnTo>
                      <a:lnTo>
                        <a:pt x="10" y="105"/>
                      </a:lnTo>
                      <a:lnTo>
                        <a:pt x="10" y="107"/>
                      </a:lnTo>
                      <a:lnTo>
                        <a:pt x="11" y="109"/>
                      </a:lnTo>
                      <a:lnTo>
                        <a:pt x="11" y="112"/>
                      </a:lnTo>
                      <a:lnTo>
                        <a:pt x="11" y="114"/>
                      </a:lnTo>
                      <a:lnTo>
                        <a:pt x="11" y="116"/>
                      </a:lnTo>
                      <a:lnTo>
                        <a:pt x="11" y="117"/>
                      </a:lnTo>
                      <a:lnTo>
                        <a:pt x="11" y="120"/>
                      </a:lnTo>
                      <a:lnTo>
                        <a:pt x="11" y="122"/>
                      </a:lnTo>
                      <a:lnTo>
                        <a:pt x="11" y="124"/>
                      </a:lnTo>
                      <a:lnTo>
                        <a:pt x="12" y="126"/>
                      </a:lnTo>
                      <a:lnTo>
                        <a:pt x="12" y="130"/>
                      </a:lnTo>
                      <a:lnTo>
                        <a:pt x="12" y="131"/>
                      </a:lnTo>
                      <a:lnTo>
                        <a:pt x="12" y="133"/>
                      </a:lnTo>
                      <a:lnTo>
                        <a:pt x="12" y="135"/>
                      </a:lnTo>
                      <a:lnTo>
                        <a:pt x="12" y="137"/>
                      </a:lnTo>
                      <a:lnTo>
                        <a:pt x="13" y="138"/>
                      </a:lnTo>
                      <a:lnTo>
                        <a:pt x="13" y="140"/>
                      </a:lnTo>
                      <a:lnTo>
                        <a:pt x="15" y="141"/>
                      </a:lnTo>
                      <a:lnTo>
                        <a:pt x="15" y="143"/>
                      </a:lnTo>
                      <a:lnTo>
                        <a:pt x="15" y="143"/>
                      </a:lnTo>
                      <a:lnTo>
                        <a:pt x="15" y="145"/>
                      </a:lnTo>
                      <a:lnTo>
                        <a:pt x="17" y="145"/>
                      </a:lnTo>
                      <a:lnTo>
                        <a:pt x="17" y="146"/>
                      </a:lnTo>
                      <a:lnTo>
                        <a:pt x="19" y="146"/>
                      </a:lnTo>
                      <a:lnTo>
                        <a:pt x="20" y="148"/>
                      </a:lnTo>
                      <a:lnTo>
                        <a:pt x="22" y="148"/>
                      </a:lnTo>
                      <a:lnTo>
                        <a:pt x="22" y="150"/>
                      </a:lnTo>
                      <a:lnTo>
                        <a:pt x="23" y="151"/>
                      </a:lnTo>
                      <a:lnTo>
                        <a:pt x="25" y="152"/>
                      </a:lnTo>
                      <a:lnTo>
                        <a:pt x="27" y="152"/>
                      </a:lnTo>
                      <a:lnTo>
                        <a:pt x="29" y="154"/>
                      </a:lnTo>
                      <a:lnTo>
                        <a:pt x="30" y="154"/>
                      </a:lnTo>
                      <a:lnTo>
                        <a:pt x="32" y="154"/>
                      </a:lnTo>
                      <a:lnTo>
                        <a:pt x="34" y="154"/>
                      </a:lnTo>
                      <a:lnTo>
                        <a:pt x="34" y="155"/>
                      </a:lnTo>
                      <a:lnTo>
                        <a:pt x="35" y="155"/>
                      </a:lnTo>
                      <a:lnTo>
                        <a:pt x="35" y="155"/>
                      </a:lnTo>
                      <a:lnTo>
                        <a:pt x="37" y="155"/>
                      </a:lnTo>
                      <a:lnTo>
                        <a:pt x="37" y="155"/>
                      </a:lnTo>
                      <a:lnTo>
                        <a:pt x="39" y="155"/>
                      </a:lnTo>
                      <a:lnTo>
                        <a:pt x="39" y="155"/>
                      </a:lnTo>
                      <a:lnTo>
                        <a:pt x="41" y="155"/>
                      </a:lnTo>
                      <a:lnTo>
                        <a:pt x="41" y="155"/>
                      </a:lnTo>
                      <a:lnTo>
                        <a:pt x="41" y="155"/>
                      </a:lnTo>
                      <a:lnTo>
                        <a:pt x="41" y="155"/>
                      </a:lnTo>
                      <a:lnTo>
                        <a:pt x="43" y="155"/>
                      </a:lnTo>
                      <a:lnTo>
                        <a:pt x="43" y="155"/>
                      </a:lnTo>
                      <a:lnTo>
                        <a:pt x="44" y="155"/>
                      </a:lnTo>
                      <a:lnTo>
                        <a:pt x="44" y="155"/>
                      </a:lnTo>
                      <a:lnTo>
                        <a:pt x="45" y="154"/>
                      </a:lnTo>
                      <a:lnTo>
                        <a:pt x="51" y="147"/>
                      </a:lnTo>
                      <a:lnTo>
                        <a:pt x="56" y="138"/>
                      </a:lnTo>
                      <a:lnTo>
                        <a:pt x="59" y="129"/>
                      </a:lnTo>
                      <a:lnTo>
                        <a:pt x="63" y="118"/>
                      </a:lnTo>
                      <a:lnTo>
                        <a:pt x="63" y="107"/>
                      </a:lnTo>
                      <a:lnTo>
                        <a:pt x="65" y="95"/>
                      </a:lnTo>
                      <a:lnTo>
                        <a:pt x="65" y="84"/>
                      </a:lnTo>
                      <a:lnTo>
                        <a:pt x="65" y="71"/>
                      </a:lnTo>
                      <a:lnTo>
                        <a:pt x="62" y="60"/>
                      </a:lnTo>
                      <a:lnTo>
                        <a:pt x="60" y="49"/>
                      </a:lnTo>
                      <a:lnTo>
                        <a:pt x="57" y="39"/>
                      </a:lnTo>
                      <a:lnTo>
                        <a:pt x="55" y="28"/>
                      </a:lnTo>
                      <a:lnTo>
                        <a:pt x="50" y="20"/>
                      </a:lnTo>
                      <a:lnTo>
                        <a:pt x="46" y="12"/>
                      </a:lnTo>
                      <a:lnTo>
                        <a:pt x="41" y="6"/>
                      </a:lnTo>
                      <a:lnTo>
                        <a:pt x="37" y="0"/>
                      </a:lnTo>
                      <a:lnTo>
                        <a:pt x="37" y="0"/>
                      </a:lnTo>
                    </a:path>
                  </a:pathLst>
                </a:custGeom>
                <a:solidFill>
                  <a:srgbClr val="60216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6" name="Freeform 36"/>
                <p:cNvSpPr>
                  <a:spLocks/>
                </p:cNvSpPr>
                <p:nvPr/>
              </p:nvSpPr>
              <p:spPr bwMode="blackWhite">
                <a:xfrm>
                  <a:off x="4535" y="1587"/>
                  <a:ext cx="378" cy="236"/>
                </a:xfrm>
                <a:custGeom>
                  <a:avLst/>
                  <a:gdLst>
                    <a:gd name="T0" fmla="*/ 28 w 378"/>
                    <a:gd name="T1" fmla="*/ 0 h 236"/>
                    <a:gd name="T2" fmla="*/ 8 w 378"/>
                    <a:gd name="T3" fmla="*/ 11 h 236"/>
                    <a:gd name="T4" fmla="*/ 5 w 378"/>
                    <a:gd name="T5" fmla="*/ 23 h 236"/>
                    <a:gd name="T6" fmla="*/ 0 w 378"/>
                    <a:gd name="T7" fmla="*/ 62 h 236"/>
                    <a:gd name="T8" fmla="*/ 5 w 378"/>
                    <a:gd name="T9" fmla="*/ 78 h 236"/>
                    <a:gd name="T10" fmla="*/ 7 w 378"/>
                    <a:gd name="T11" fmla="*/ 117 h 236"/>
                    <a:gd name="T12" fmla="*/ 5 w 378"/>
                    <a:gd name="T13" fmla="*/ 157 h 236"/>
                    <a:gd name="T14" fmla="*/ 5 w 378"/>
                    <a:gd name="T15" fmla="*/ 192 h 236"/>
                    <a:gd name="T16" fmla="*/ 9 w 378"/>
                    <a:gd name="T17" fmla="*/ 211 h 236"/>
                    <a:gd name="T18" fmla="*/ 18 w 378"/>
                    <a:gd name="T19" fmla="*/ 219 h 236"/>
                    <a:gd name="T20" fmla="*/ 45 w 378"/>
                    <a:gd name="T21" fmla="*/ 235 h 236"/>
                    <a:gd name="T22" fmla="*/ 377 w 378"/>
                    <a:gd name="T23" fmla="*/ 235 h 236"/>
                    <a:gd name="T24" fmla="*/ 354 w 378"/>
                    <a:gd name="T25" fmla="*/ 217 h 236"/>
                    <a:gd name="T26" fmla="*/ 332 w 378"/>
                    <a:gd name="T27" fmla="*/ 215 h 236"/>
                    <a:gd name="T28" fmla="*/ 301 w 378"/>
                    <a:gd name="T29" fmla="*/ 217 h 236"/>
                    <a:gd name="T30" fmla="*/ 221 w 378"/>
                    <a:gd name="T31" fmla="*/ 232 h 236"/>
                    <a:gd name="T32" fmla="*/ 226 w 378"/>
                    <a:gd name="T33" fmla="*/ 225 h 236"/>
                    <a:gd name="T34" fmla="*/ 224 w 378"/>
                    <a:gd name="T35" fmla="*/ 217 h 236"/>
                    <a:gd name="T36" fmla="*/ 237 w 378"/>
                    <a:gd name="T37" fmla="*/ 217 h 236"/>
                    <a:gd name="T38" fmla="*/ 228 w 378"/>
                    <a:gd name="T39" fmla="*/ 208 h 236"/>
                    <a:gd name="T40" fmla="*/ 234 w 378"/>
                    <a:gd name="T41" fmla="*/ 183 h 236"/>
                    <a:gd name="T42" fmla="*/ 210 w 378"/>
                    <a:gd name="T43" fmla="*/ 140 h 236"/>
                    <a:gd name="T44" fmla="*/ 225 w 378"/>
                    <a:gd name="T45" fmla="*/ 85 h 236"/>
                    <a:gd name="T46" fmla="*/ 173 w 378"/>
                    <a:gd name="T47" fmla="*/ 84 h 236"/>
                    <a:gd name="T48" fmla="*/ 150 w 378"/>
                    <a:gd name="T49" fmla="*/ 71 h 236"/>
                    <a:gd name="T50" fmla="*/ 134 w 378"/>
                    <a:gd name="T51" fmla="*/ 69 h 236"/>
                    <a:gd name="T52" fmla="*/ 139 w 378"/>
                    <a:gd name="T53" fmla="*/ 45 h 236"/>
                    <a:gd name="T54" fmla="*/ 98 w 378"/>
                    <a:gd name="T55" fmla="*/ 43 h 236"/>
                    <a:gd name="T56" fmla="*/ 66 w 378"/>
                    <a:gd name="T57" fmla="*/ 28 h 236"/>
                    <a:gd name="T58" fmla="*/ 43 w 378"/>
                    <a:gd name="T59" fmla="*/ 0 h 236"/>
                    <a:gd name="T60" fmla="*/ 28 w 378"/>
                    <a:gd name="T61" fmla="*/ 0 h 236"/>
                    <a:gd name="T62" fmla="*/ 28 w 378"/>
                    <a:gd name="T6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8" h="236">
                      <a:moveTo>
                        <a:pt x="28" y="0"/>
                      </a:moveTo>
                      <a:lnTo>
                        <a:pt x="8" y="11"/>
                      </a:lnTo>
                      <a:lnTo>
                        <a:pt x="5" y="23"/>
                      </a:lnTo>
                      <a:lnTo>
                        <a:pt x="0" y="62"/>
                      </a:lnTo>
                      <a:lnTo>
                        <a:pt x="5" y="78"/>
                      </a:lnTo>
                      <a:lnTo>
                        <a:pt x="7" y="117"/>
                      </a:lnTo>
                      <a:lnTo>
                        <a:pt x="5" y="157"/>
                      </a:lnTo>
                      <a:lnTo>
                        <a:pt x="5" y="192"/>
                      </a:lnTo>
                      <a:lnTo>
                        <a:pt x="9" y="211"/>
                      </a:lnTo>
                      <a:lnTo>
                        <a:pt x="18" y="219"/>
                      </a:lnTo>
                      <a:lnTo>
                        <a:pt x="45" y="235"/>
                      </a:lnTo>
                      <a:lnTo>
                        <a:pt x="377" y="235"/>
                      </a:lnTo>
                      <a:lnTo>
                        <a:pt x="354" y="217"/>
                      </a:lnTo>
                      <a:lnTo>
                        <a:pt x="332" y="215"/>
                      </a:lnTo>
                      <a:lnTo>
                        <a:pt x="301" y="217"/>
                      </a:lnTo>
                      <a:lnTo>
                        <a:pt x="221" y="232"/>
                      </a:lnTo>
                      <a:lnTo>
                        <a:pt x="226" y="225"/>
                      </a:lnTo>
                      <a:lnTo>
                        <a:pt x="224" y="217"/>
                      </a:lnTo>
                      <a:lnTo>
                        <a:pt x="237" y="217"/>
                      </a:lnTo>
                      <a:lnTo>
                        <a:pt x="228" y="208"/>
                      </a:lnTo>
                      <a:lnTo>
                        <a:pt x="234" y="183"/>
                      </a:lnTo>
                      <a:lnTo>
                        <a:pt x="210" y="140"/>
                      </a:lnTo>
                      <a:lnTo>
                        <a:pt x="225" y="85"/>
                      </a:lnTo>
                      <a:lnTo>
                        <a:pt x="173" y="84"/>
                      </a:lnTo>
                      <a:lnTo>
                        <a:pt x="150" y="71"/>
                      </a:lnTo>
                      <a:lnTo>
                        <a:pt x="134" y="69"/>
                      </a:lnTo>
                      <a:lnTo>
                        <a:pt x="139" y="45"/>
                      </a:lnTo>
                      <a:lnTo>
                        <a:pt x="98" y="43"/>
                      </a:lnTo>
                      <a:lnTo>
                        <a:pt x="66" y="28"/>
                      </a:lnTo>
                      <a:lnTo>
                        <a:pt x="43" y="0"/>
                      </a:lnTo>
                      <a:lnTo>
                        <a:pt x="28" y="0"/>
                      </a:lnTo>
                      <a:lnTo>
                        <a:pt x="28" y="0"/>
                      </a:lnTo>
                    </a:path>
                  </a:pathLst>
                </a:custGeom>
                <a:solidFill>
                  <a:srgbClr val="FFFFFF"/>
                </a:solidFill>
                <a:ln w="18494"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7" name="Freeform 37"/>
                <p:cNvSpPr>
                  <a:spLocks/>
                </p:cNvSpPr>
                <p:nvPr/>
              </p:nvSpPr>
              <p:spPr bwMode="blackWhite">
                <a:xfrm>
                  <a:off x="4733" y="1802"/>
                  <a:ext cx="182" cy="27"/>
                </a:xfrm>
                <a:custGeom>
                  <a:avLst/>
                  <a:gdLst>
                    <a:gd name="T0" fmla="*/ 0 w 182"/>
                    <a:gd name="T1" fmla="*/ 20 h 27"/>
                    <a:gd name="T2" fmla="*/ 41 w 182"/>
                    <a:gd name="T3" fmla="*/ 24 h 27"/>
                    <a:gd name="T4" fmla="*/ 76 w 182"/>
                    <a:gd name="T5" fmla="*/ 20 h 27"/>
                    <a:gd name="T6" fmla="*/ 138 w 182"/>
                    <a:gd name="T7" fmla="*/ 26 h 27"/>
                    <a:gd name="T8" fmla="*/ 181 w 182"/>
                    <a:gd name="T9" fmla="*/ 22 h 27"/>
                    <a:gd name="T10" fmla="*/ 156 w 182"/>
                    <a:gd name="T11" fmla="*/ 1 h 27"/>
                    <a:gd name="T12" fmla="*/ 134 w 182"/>
                    <a:gd name="T13" fmla="*/ 0 h 27"/>
                    <a:gd name="T14" fmla="*/ 103 w 182"/>
                    <a:gd name="T15" fmla="*/ 2 h 27"/>
                    <a:gd name="T16" fmla="*/ 27 w 182"/>
                    <a:gd name="T17" fmla="*/ 2 h 27"/>
                    <a:gd name="T18" fmla="*/ 0 w 182"/>
                    <a:gd name="T19" fmla="*/ 20 h 27"/>
                    <a:gd name="T20" fmla="*/ 0 w 182"/>
                    <a:gd name="T21"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7">
                      <a:moveTo>
                        <a:pt x="0" y="20"/>
                      </a:moveTo>
                      <a:lnTo>
                        <a:pt x="41" y="24"/>
                      </a:lnTo>
                      <a:lnTo>
                        <a:pt x="76" y="20"/>
                      </a:lnTo>
                      <a:lnTo>
                        <a:pt x="138" y="26"/>
                      </a:lnTo>
                      <a:lnTo>
                        <a:pt x="181" y="22"/>
                      </a:lnTo>
                      <a:lnTo>
                        <a:pt x="156" y="1"/>
                      </a:lnTo>
                      <a:lnTo>
                        <a:pt x="134" y="0"/>
                      </a:lnTo>
                      <a:lnTo>
                        <a:pt x="103" y="2"/>
                      </a:lnTo>
                      <a:lnTo>
                        <a:pt x="27" y="2"/>
                      </a:lnTo>
                      <a:lnTo>
                        <a:pt x="0" y="20"/>
                      </a:lnTo>
                      <a:lnTo>
                        <a:pt x="0" y="20"/>
                      </a:lnTo>
                    </a:path>
                  </a:pathLst>
                </a:custGeom>
                <a:solidFill>
                  <a:srgbClr val="0060A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8" name="Freeform 38"/>
                <p:cNvSpPr>
                  <a:spLocks/>
                </p:cNvSpPr>
                <p:nvPr/>
              </p:nvSpPr>
              <p:spPr bwMode="blackWhite">
                <a:xfrm>
                  <a:off x="4532" y="1438"/>
                  <a:ext cx="214" cy="183"/>
                </a:xfrm>
                <a:custGeom>
                  <a:avLst/>
                  <a:gdLst>
                    <a:gd name="T0" fmla="*/ 87 w 214"/>
                    <a:gd name="T1" fmla="*/ 0 h 183"/>
                    <a:gd name="T2" fmla="*/ 130 w 214"/>
                    <a:gd name="T3" fmla="*/ 7 h 183"/>
                    <a:gd name="T4" fmla="*/ 157 w 214"/>
                    <a:gd name="T5" fmla="*/ 13 h 183"/>
                    <a:gd name="T6" fmla="*/ 170 w 214"/>
                    <a:gd name="T7" fmla="*/ 13 h 183"/>
                    <a:gd name="T8" fmla="*/ 180 w 214"/>
                    <a:gd name="T9" fmla="*/ 12 h 183"/>
                    <a:gd name="T10" fmla="*/ 192 w 214"/>
                    <a:gd name="T11" fmla="*/ 18 h 183"/>
                    <a:gd name="T12" fmla="*/ 201 w 214"/>
                    <a:gd name="T13" fmla="*/ 18 h 183"/>
                    <a:gd name="T14" fmla="*/ 213 w 214"/>
                    <a:gd name="T15" fmla="*/ 22 h 183"/>
                    <a:gd name="T16" fmla="*/ 213 w 214"/>
                    <a:gd name="T17" fmla="*/ 32 h 183"/>
                    <a:gd name="T18" fmla="*/ 204 w 214"/>
                    <a:gd name="T19" fmla="*/ 43 h 183"/>
                    <a:gd name="T20" fmla="*/ 193 w 214"/>
                    <a:gd name="T21" fmla="*/ 46 h 183"/>
                    <a:gd name="T22" fmla="*/ 175 w 214"/>
                    <a:gd name="T23" fmla="*/ 45 h 183"/>
                    <a:gd name="T24" fmla="*/ 172 w 214"/>
                    <a:gd name="T25" fmla="*/ 52 h 183"/>
                    <a:gd name="T26" fmla="*/ 168 w 214"/>
                    <a:gd name="T27" fmla="*/ 74 h 183"/>
                    <a:gd name="T28" fmla="*/ 173 w 214"/>
                    <a:gd name="T29" fmla="*/ 90 h 183"/>
                    <a:gd name="T30" fmla="*/ 163 w 214"/>
                    <a:gd name="T31" fmla="*/ 119 h 183"/>
                    <a:gd name="T32" fmla="*/ 164 w 214"/>
                    <a:gd name="T33" fmla="*/ 138 h 183"/>
                    <a:gd name="T34" fmla="*/ 155 w 214"/>
                    <a:gd name="T35" fmla="*/ 161 h 183"/>
                    <a:gd name="T36" fmla="*/ 125 w 214"/>
                    <a:gd name="T37" fmla="*/ 182 h 183"/>
                    <a:gd name="T38" fmla="*/ 81 w 214"/>
                    <a:gd name="T39" fmla="*/ 173 h 183"/>
                    <a:gd name="T40" fmla="*/ 71 w 214"/>
                    <a:gd name="T41" fmla="*/ 159 h 183"/>
                    <a:gd name="T42" fmla="*/ 40 w 214"/>
                    <a:gd name="T43" fmla="*/ 147 h 183"/>
                    <a:gd name="T44" fmla="*/ 36 w 214"/>
                    <a:gd name="T45" fmla="*/ 140 h 183"/>
                    <a:gd name="T46" fmla="*/ 32 w 214"/>
                    <a:gd name="T47" fmla="*/ 131 h 183"/>
                    <a:gd name="T48" fmla="*/ 25 w 214"/>
                    <a:gd name="T49" fmla="*/ 135 h 183"/>
                    <a:gd name="T50" fmla="*/ 10 w 214"/>
                    <a:gd name="T51" fmla="*/ 128 h 183"/>
                    <a:gd name="T52" fmla="*/ 2 w 214"/>
                    <a:gd name="T53" fmla="*/ 119 h 183"/>
                    <a:gd name="T54" fmla="*/ 0 w 214"/>
                    <a:gd name="T55" fmla="*/ 106 h 183"/>
                    <a:gd name="T56" fmla="*/ 8 w 214"/>
                    <a:gd name="T57" fmla="*/ 96 h 183"/>
                    <a:gd name="T58" fmla="*/ 17 w 214"/>
                    <a:gd name="T59" fmla="*/ 90 h 183"/>
                    <a:gd name="T60" fmla="*/ 31 w 214"/>
                    <a:gd name="T61" fmla="*/ 100 h 183"/>
                    <a:gd name="T62" fmla="*/ 48 w 214"/>
                    <a:gd name="T63" fmla="*/ 77 h 183"/>
                    <a:gd name="T64" fmla="*/ 51 w 214"/>
                    <a:gd name="T65" fmla="*/ 63 h 183"/>
                    <a:gd name="T66" fmla="*/ 32 w 214"/>
                    <a:gd name="T67" fmla="*/ 43 h 183"/>
                    <a:gd name="T68" fmla="*/ 43 w 214"/>
                    <a:gd name="T69" fmla="*/ 30 h 183"/>
                    <a:gd name="T70" fmla="*/ 62 w 214"/>
                    <a:gd name="T71" fmla="*/ 12 h 183"/>
                    <a:gd name="T72" fmla="*/ 87 w 214"/>
                    <a:gd name="T73" fmla="*/ 0 h 183"/>
                    <a:gd name="T74" fmla="*/ 87 w 214"/>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183">
                      <a:moveTo>
                        <a:pt x="87" y="0"/>
                      </a:moveTo>
                      <a:lnTo>
                        <a:pt x="130" y="7"/>
                      </a:lnTo>
                      <a:lnTo>
                        <a:pt x="157" y="13"/>
                      </a:lnTo>
                      <a:lnTo>
                        <a:pt x="170" y="13"/>
                      </a:lnTo>
                      <a:lnTo>
                        <a:pt x="180" y="12"/>
                      </a:lnTo>
                      <a:lnTo>
                        <a:pt x="192" y="18"/>
                      </a:lnTo>
                      <a:lnTo>
                        <a:pt x="201" y="18"/>
                      </a:lnTo>
                      <a:lnTo>
                        <a:pt x="213" y="22"/>
                      </a:lnTo>
                      <a:lnTo>
                        <a:pt x="213" y="32"/>
                      </a:lnTo>
                      <a:lnTo>
                        <a:pt x="204" y="43"/>
                      </a:lnTo>
                      <a:lnTo>
                        <a:pt x="193" y="46"/>
                      </a:lnTo>
                      <a:lnTo>
                        <a:pt x="175" y="45"/>
                      </a:lnTo>
                      <a:lnTo>
                        <a:pt x="172" y="52"/>
                      </a:lnTo>
                      <a:lnTo>
                        <a:pt x="168" y="74"/>
                      </a:lnTo>
                      <a:lnTo>
                        <a:pt x="173" y="90"/>
                      </a:lnTo>
                      <a:lnTo>
                        <a:pt x="163" y="119"/>
                      </a:lnTo>
                      <a:lnTo>
                        <a:pt x="164" y="138"/>
                      </a:lnTo>
                      <a:lnTo>
                        <a:pt x="155" y="161"/>
                      </a:lnTo>
                      <a:lnTo>
                        <a:pt x="125" y="182"/>
                      </a:lnTo>
                      <a:lnTo>
                        <a:pt x="81" y="173"/>
                      </a:lnTo>
                      <a:lnTo>
                        <a:pt x="71" y="159"/>
                      </a:lnTo>
                      <a:lnTo>
                        <a:pt x="40" y="147"/>
                      </a:lnTo>
                      <a:lnTo>
                        <a:pt x="36" y="140"/>
                      </a:lnTo>
                      <a:lnTo>
                        <a:pt x="32" y="131"/>
                      </a:lnTo>
                      <a:lnTo>
                        <a:pt x="25" y="135"/>
                      </a:lnTo>
                      <a:lnTo>
                        <a:pt x="10" y="128"/>
                      </a:lnTo>
                      <a:lnTo>
                        <a:pt x="2" y="119"/>
                      </a:lnTo>
                      <a:lnTo>
                        <a:pt x="0" y="106"/>
                      </a:lnTo>
                      <a:lnTo>
                        <a:pt x="8" y="96"/>
                      </a:lnTo>
                      <a:lnTo>
                        <a:pt x="17" y="90"/>
                      </a:lnTo>
                      <a:lnTo>
                        <a:pt x="31" y="100"/>
                      </a:lnTo>
                      <a:lnTo>
                        <a:pt x="48" y="77"/>
                      </a:lnTo>
                      <a:lnTo>
                        <a:pt x="51" y="63"/>
                      </a:lnTo>
                      <a:lnTo>
                        <a:pt x="32" y="43"/>
                      </a:lnTo>
                      <a:lnTo>
                        <a:pt x="43" y="30"/>
                      </a:lnTo>
                      <a:lnTo>
                        <a:pt x="62" y="12"/>
                      </a:lnTo>
                      <a:lnTo>
                        <a:pt x="87" y="0"/>
                      </a:lnTo>
                      <a:lnTo>
                        <a:pt x="87" y="0"/>
                      </a:lnTo>
                    </a:path>
                  </a:pathLst>
                </a:custGeom>
                <a:solidFill>
                  <a:srgbClr val="FFC281"/>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199" name="Freeform 39"/>
                <p:cNvSpPr>
                  <a:spLocks/>
                </p:cNvSpPr>
                <p:nvPr/>
              </p:nvSpPr>
              <p:spPr bwMode="blackWhite">
                <a:xfrm>
                  <a:off x="4473" y="1421"/>
                  <a:ext cx="147" cy="136"/>
                </a:xfrm>
                <a:custGeom>
                  <a:avLst/>
                  <a:gdLst>
                    <a:gd name="T0" fmla="*/ 0 w 147"/>
                    <a:gd name="T1" fmla="*/ 43 h 136"/>
                    <a:gd name="T2" fmla="*/ 11 w 147"/>
                    <a:gd name="T3" fmla="*/ 36 h 136"/>
                    <a:gd name="T4" fmla="*/ 30 w 147"/>
                    <a:gd name="T5" fmla="*/ 19 h 136"/>
                    <a:gd name="T6" fmla="*/ 41 w 147"/>
                    <a:gd name="T7" fmla="*/ 16 h 136"/>
                    <a:gd name="T8" fmla="*/ 78 w 147"/>
                    <a:gd name="T9" fmla="*/ 35 h 136"/>
                    <a:gd name="T10" fmla="*/ 93 w 147"/>
                    <a:gd name="T11" fmla="*/ 21 h 136"/>
                    <a:gd name="T12" fmla="*/ 108 w 147"/>
                    <a:gd name="T13" fmla="*/ 8 h 136"/>
                    <a:gd name="T14" fmla="*/ 114 w 147"/>
                    <a:gd name="T15" fmla="*/ 0 h 136"/>
                    <a:gd name="T16" fmla="*/ 146 w 147"/>
                    <a:gd name="T17" fmla="*/ 16 h 136"/>
                    <a:gd name="T18" fmla="*/ 143 w 147"/>
                    <a:gd name="T19" fmla="*/ 22 h 136"/>
                    <a:gd name="T20" fmla="*/ 132 w 147"/>
                    <a:gd name="T21" fmla="*/ 28 h 136"/>
                    <a:gd name="T22" fmla="*/ 118 w 147"/>
                    <a:gd name="T23" fmla="*/ 35 h 136"/>
                    <a:gd name="T24" fmla="*/ 92 w 147"/>
                    <a:gd name="T25" fmla="*/ 57 h 136"/>
                    <a:gd name="T26" fmla="*/ 94 w 147"/>
                    <a:gd name="T27" fmla="*/ 66 h 136"/>
                    <a:gd name="T28" fmla="*/ 110 w 147"/>
                    <a:gd name="T29" fmla="*/ 81 h 136"/>
                    <a:gd name="T30" fmla="*/ 105 w 147"/>
                    <a:gd name="T31" fmla="*/ 95 h 136"/>
                    <a:gd name="T32" fmla="*/ 90 w 147"/>
                    <a:gd name="T33" fmla="*/ 118 h 136"/>
                    <a:gd name="T34" fmla="*/ 73 w 147"/>
                    <a:gd name="T35" fmla="*/ 108 h 136"/>
                    <a:gd name="T36" fmla="*/ 65 w 147"/>
                    <a:gd name="T37" fmla="*/ 115 h 136"/>
                    <a:gd name="T38" fmla="*/ 59 w 147"/>
                    <a:gd name="T39" fmla="*/ 122 h 136"/>
                    <a:gd name="T40" fmla="*/ 60 w 147"/>
                    <a:gd name="T41" fmla="*/ 135 h 136"/>
                    <a:gd name="T42" fmla="*/ 48 w 147"/>
                    <a:gd name="T43" fmla="*/ 132 h 136"/>
                    <a:gd name="T44" fmla="*/ 30 w 147"/>
                    <a:gd name="T45" fmla="*/ 123 h 136"/>
                    <a:gd name="T46" fmla="*/ 26 w 147"/>
                    <a:gd name="T47" fmla="*/ 102 h 136"/>
                    <a:gd name="T48" fmla="*/ 29 w 147"/>
                    <a:gd name="T49" fmla="*/ 87 h 136"/>
                    <a:gd name="T50" fmla="*/ 35 w 147"/>
                    <a:gd name="T51" fmla="*/ 76 h 136"/>
                    <a:gd name="T52" fmla="*/ 36 w 147"/>
                    <a:gd name="T53" fmla="*/ 68 h 136"/>
                    <a:gd name="T54" fmla="*/ 19 w 147"/>
                    <a:gd name="T55" fmla="*/ 54 h 136"/>
                    <a:gd name="T56" fmla="*/ 5 w 147"/>
                    <a:gd name="T57" fmla="*/ 51 h 136"/>
                    <a:gd name="T58" fmla="*/ 0 w 147"/>
                    <a:gd name="T59" fmla="*/ 43 h 136"/>
                    <a:gd name="T60" fmla="*/ 0 w 147"/>
                    <a:gd name="T6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36">
                      <a:moveTo>
                        <a:pt x="0" y="43"/>
                      </a:moveTo>
                      <a:lnTo>
                        <a:pt x="11" y="36"/>
                      </a:lnTo>
                      <a:lnTo>
                        <a:pt x="30" y="19"/>
                      </a:lnTo>
                      <a:lnTo>
                        <a:pt x="41" y="16"/>
                      </a:lnTo>
                      <a:lnTo>
                        <a:pt x="78" y="35"/>
                      </a:lnTo>
                      <a:lnTo>
                        <a:pt x="93" y="21"/>
                      </a:lnTo>
                      <a:lnTo>
                        <a:pt x="108" y="8"/>
                      </a:lnTo>
                      <a:lnTo>
                        <a:pt x="114" y="0"/>
                      </a:lnTo>
                      <a:lnTo>
                        <a:pt x="146" y="16"/>
                      </a:lnTo>
                      <a:lnTo>
                        <a:pt x="143" y="22"/>
                      </a:lnTo>
                      <a:lnTo>
                        <a:pt x="132" y="28"/>
                      </a:lnTo>
                      <a:lnTo>
                        <a:pt x="118" y="35"/>
                      </a:lnTo>
                      <a:lnTo>
                        <a:pt x="92" y="57"/>
                      </a:lnTo>
                      <a:lnTo>
                        <a:pt x="94" y="66"/>
                      </a:lnTo>
                      <a:lnTo>
                        <a:pt x="110" y="81"/>
                      </a:lnTo>
                      <a:lnTo>
                        <a:pt x="105" y="95"/>
                      </a:lnTo>
                      <a:lnTo>
                        <a:pt x="90" y="118"/>
                      </a:lnTo>
                      <a:lnTo>
                        <a:pt x="73" y="108"/>
                      </a:lnTo>
                      <a:lnTo>
                        <a:pt x="65" y="115"/>
                      </a:lnTo>
                      <a:lnTo>
                        <a:pt x="59" y="122"/>
                      </a:lnTo>
                      <a:lnTo>
                        <a:pt x="60" y="135"/>
                      </a:lnTo>
                      <a:lnTo>
                        <a:pt x="48" y="132"/>
                      </a:lnTo>
                      <a:lnTo>
                        <a:pt x="30" y="123"/>
                      </a:lnTo>
                      <a:lnTo>
                        <a:pt x="26" y="102"/>
                      </a:lnTo>
                      <a:lnTo>
                        <a:pt x="29" y="87"/>
                      </a:lnTo>
                      <a:lnTo>
                        <a:pt x="35" y="76"/>
                      </a:lnTo>
                      <a:lnTo>
                        <a:pt x="36" y="68"/>
                      </a:lnTo>
                      <a:lnTo>
                        <a:pt x="19" y="54"/>
                      </a:lnTo>
                      <a:lnTo>
                        <a:pt x="5" y="51"/>
                      </a:lnTo>
                      <a:lnTo>
                        <a:pt x="0" y="43"/>
                      </a:lnTo>
                      <a:lnTo>
                        <a:pt x="0" y="43"/>
                      </a:lnTo>
                    </a:path>
                  </a:pathLst>
                </a:custGeom>
                <a:solidFill>
                  <a:srgbClr val="A1A1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0" name="Freeform 40"/>
                <p:cNvSpPr>
                  <a:spLocks/>
                </p:cNvSpPr>
                <p:nvPr/>
              </p:nvSpPr>
              <p:spPr bwMode="blackWhite">
                <a:xfrm>
                  <a:off x="4477" y="1421"/>
                  <a:ext cx="143" cy="44"/>
                </a:xfrm>
                <a:custGeom>
                  <a:avLst/>
                  <a:gdLst>
                    <a:gd name="T0" fmla="*/ 1 w 143"/>
                    <a:gd name="T1" fmla="*/ 43 h 44"/>
                    <a:gd name="T2" fmla="*/ 4 w 143"/>
                    <a:gd name="T3" fmla="*/ 40 h 44"/>
                    <a:gd name="T4" fmla="*/ 8 w 143"/>
                    <a:gd name="T5" fmla="*/ 36 h 44"/>
                    <a:gd name="T6" fmla="*/ 12 w 143"/>
                    <a:gd name="T7" fmla="*/ 32 h 44"/>
                    <a:gd name="T8" fmla="*/ 16 w 143"/>
                    <a:gd name="T9" fmla="*/ 28 h 44"/>
                    <a:gd name="T10" fmla="*/ 20 w 143"/>
                    <a:gd name="T11" fmla="*/ 24 h 44"/>
                    <a:gd name="T12" fmla="*/ 25 w 143"/>
                    <a:gd name="T13" fmla="*/ 20 h 44"/>
                    <a:gd name="T14" fmla="*/ 28 w 143"/>
                    <a:gd name="T15" fmla="*/ 18 h 44"/>
                    <a:gd name="T16" fmla="*/ 33 w 143"/>
                    <a:gd name="T17" fmla="*/ 17 h 44"/>
                    <a:gd name="T18" fmla="*/ 38 w 143"/>
                    <a:gd name="T19" fmla="*/ 19 h 44"/>
                    <a:gd name="T20" fmla="*/ 43 w 143"/>
                    <a:gd name="T21" fmla="*/ 22 h 44"/>
                    <a:gd name="T22" fmla="*/ 51 w 143"/>
                    <a:gd name="T23" fmla="*/ 25 h 44"/>
                    <a:gd name="T24" fmla="*/ 56 w 143"/>
                    <a:gd name="T25" fmla="*/ 29 h 44"/>
                    <a:gd name="T26" fmla="*/ 63 w 143"/>
                    <a:gd name="T27" fmla="*/ 32 h 44"/>
                    <a:gd name="T28" fmla="*/ 68 w 143"/>
                    <a:gd name="T29" fmla="*/ 36 h 44"/>
                    <a:gd name="T30" fmla="*/ 74 w 143"/>
                    <a:gd name="T31" fmla="*/ 36 h 44"/>
                    <a:gd name="T32" fmla="*/ 79 w 143"/>
                    <a:gd name="T33" fmla="*/ 36 h 44"/>
                    <a:gd name="T34" fmla="*/ 83 w 143"/>
                    <a:gd name="T35" fmla="*/ 32 h 44"/>
                    <a:gd name="T36" fmla="*/ 86 w 143"/>
                    <a:gd name="T37" fmla="*/ 28 h 44"/>
                    <a:gd name="T38" fmla="*/ 90 w 143"/>
                    <a:gd name="T39" fmla="*/ 22 h 44"/>
                    <a:gd name="T40" fmla="*/ 95 w 143"/>
                    <a:gd name="T41" fmla="*/ 17 h 44"/>
                    <a:gd name="T42" fmla="*/ 99 w 143"/>
                    <a:gd name="T43" fmla="*/ 11 h 44"/>
                    <a:gd name="T44" fmla="*/ 104 w 143"/>
                    <a:gd name="T45" fmla="*/ 5 h 44"/>
                    <a:gd name="T46" fmla="*/ 107 w 143"/>
                    <a:gd name="T47" fmla="*/ 2 h 44"/>
                    <a:gd name="T48" fmla="*/ 113 w 143"/>
                    <a:gd name="T49" fmla="*/ 2 h 44"/>
                    <a:gd name="T50" fmla="*/ 117 w 143"/>
                    <a:gd name="T51" fmla="*/ 2 h 44"/>
                    <a:gd name="T52" fmla="*/ 120 w 143"/>
                    <a:gd name="T53" fmla="*/ 4 h 44"/>
                    <a:gd name="T54" fmla="*/ 124 w 143"/>
                    <a:gd name="T55" fmla="*/ 7 h 44"/>
                    <a:gd name="T56" fmla="*/ 128 w 143"/>
                    <a:gd name="T57" fmla="*/ 9 h 44"/>
                    <a:gd name="T58" fmla="*/ 131 w 143"/>
                    <a:gd name="T59" fmla="*/ 13 h 44"/>
                    <a:gd name="T60" fmla="*/ 135 w 143"/>
                    <a:gd name="T61" fmla="*/ 15 h 44"/>
                    <a:gd name="T62" fmla="*/ 138 w 143"/>
                    <a:gd name="T6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44">
                      <a:moveTo>
                        <a:pt x="0" y="43"/>
                      </a:moveTo>
                      <a:lnTo>
                        <a:pt x="1" y="43"/>
                      </a:lnTo>
                      <a:lnTo>
                        <a:pt x="3" y="42"/>
                      </a:lnTo>
                      <a:lnTo>
                        <a:pt x="4" y="40"/>
                      </a:lnTo>
                      <a:lnTo>
                        <a:pt x="6" y="38"/>
                      </a:lnTo>
                      <a:lnTo>
                        <a:pt x="8" y="36"/>
                      </a:lnTo>
                      <a:lnTo>
                        <a:pt x="10" y="34"/>
                      </a:lnTo>
                      <a:lnTo>
                        <a:pt x="12" y="32"/>
                      </a:lnTo>
                      <a:lnTo>
                        <a:pt x="15" y="29"/>
                      </a:lnTo>
                      <a:lnTo>
                        <a:pt x="16" y="28"/>
                      </a:lnTo>
                      <a:lnTo>
                        <a:pt x="18" y="26"/>
                      </a:lnTo>
                      <a:lnTo>
                        <a:pt x="20" y="24"/>
                      </a:lnTo>
                      <a:lnTo>
                        <a:pt x="23" y="21"/>
                      </a:lnTo>
                      <a:lnTo>
                        <a:pt x="25" y="20"/>
                      </a:lnTo>
                      <a:lnTo>
                        <a:pt x="26" y="18"/>
                      </a:lnTo>
                      <a:lnTo>
                        <a:pt x="28" y="18"/>
                      </a:lnTo>
                      <a:lnTo>
                        <a:pt x="31" y="16"/>
                      </a:lnTo>
                      <a:lnTo>
                        <a:pt x="33" y="17"/>
                      </a:lnTo>
                      <a:lnTo>
                        <a:pt x="36" y="17"/>
                      </a:lnTo>
                      <a:lnTo>
                        <a:pt x="38" y="19"/>
                      </a:lnTo>
                      <a:lnTo>
                        <a:pt x="41" y="20"/>
                      </a:lnTo>
                      <a:lnTo>
                        <a:pt x="43" y="22"/>
                      </a:lnTo>
                      <a:lnTo>
                        <a:pt x="47" y="23"/>
                      </a:lnTo>
                      <a:lnTo>
                        <a:pt x="51" y="25"/>
                      </a:lnTo>
                      <a:lnTo>
                        <a:pt x="54" y="27"/>
                      </a:lnTo>
                      <a:lnTo>
                        <a:pt x="56" y="29"/>
                      </a:lnTo>
                      <a:lnTo>
                        <a:pt x="60" y="30"/>
                      </a:lnTo>
                      <a:lnTo>
                        <a:pt x="63" y="32"/>
                      </a:lnTo>
                      <a:lnTo>
                        <a:pt x="66" y="34"/>
                      </a:lnTo>
                      <a:lnTo>
                        <a:pt x="68" y="36"/>
                      </a:lnTo>
                      <a:lnTo>
                        <a:pt x="72" y="36"/>
                      </a:lnTo>
                      <a:lnTo>
                        <a:pt x="74" y="36"/>
                      </a:lnTo>
                      <a:lnTo>
                        <a:pt x="77" y="36"/>
                      </a:lnTo>
                      <a:lnTo>
                        <a:pt x="79" y="36"/>
                      </a:lnTo>
                      <a:lnTo>
                        <a:pt x="81" y="34"/>
                      </a:lnTo>
                      <a:lnTo>
                        <a:pt x="83" y="32"/>
                      </a:lnTo>
                      <a:lnTo>
                        <a:pt x="84" y="30"/>
                      </a:lnTo>
                      <a:lnTo>
                        <a:pt x="86" y="28"/>
                      </a:lnTo>
                      <a:lnTo>
                        <a:pt x="88" y="25"/>
                      </a:lnTo>
                      <a:lnTo>
                        <a:pt x="90" y="22"/>
                      </a:lnTo>
                      <a:lnTo>
                        <a:pt x="94" y="18"/>
                      </a:lnTo>
                      <a:lnTo>
                        <a:pt x="95" y="17"/>
                      </a:lnTo>
                      <a:lnTo>
                        <a:pt x="97" y="13"/>
                      </a:lnTo>
                      <a:lnTo>
                        <a:pt x="99" y="11"/>
                      </a:lnTo>
                      <a:lnTo>
                        <a:pt x="102" y="7"/>
                      </a:lnTo>
                      <a:lnTo>
                        <a:pt x="104" y="5"/>
                      </a:lnTo>
                      <a:lnTo>
                        <a:pt x="106" y="3"/>
                      </a:lnTo>
                      <a:lnTo>
                        <a:pt x="107" y="2"/>
                      </a:lnTo>
                      <a:lnTo>
                        <a:pt x="111" y="0"/>
                      </a:lnTo>
                      <a:lnTo>
                        <a:pt x="113" y="2"/>
                      </a:lnTo>
                      <a:lnTo>
                        <a:pt x="115" y="2"/>
                      </a:lnTo>
                      <a:lnTo>
                        <a:pt x="117" y="2"/>
                      </a:lnTo>
                      <a:lnTo>
                        <a:pt x="119" y="2"/>
                      </a:lnTo>
                      <a:lnTo>
                        <a:pt x="120" y="4"/>
                      </a:lnTo>
                      <a:lnTo>
                        <a:pt x="122" y="5"/>
                      </a:lnTo>
                      <a:lnTo>
                        <a:pt x="124" y="7"/>
                      </a:lnTo>
                      <a:lnTo>
                        <a:pt x="126" y="7"/>
                      </a:lnTo>
                      <a:lnTo>
                        <a:pt x="128" y="9"/>
                      </a:lnTo>
                      <a:lnTo>
                        <a:pt x="129" y="11"/>
                      </a:lnTo>
                      <a:lnTo>
                        <a:pt x="131" y="13"/>
                      </a:lnTo>
                      <a:lnTo>
                        <a:pt x="133" y="13"/>
                      </a:lnTo>
                      <a:lnTo>
                        <a:pt x="135" y="15"/>
                      </a:lnTo>
                      <a:lnTo>
                        <a:pt x="136" y="15"/>
                      </a:lnTo>
                      <a:lnTo>
                        <a:pt x="138" y="16"/>
                      </a:lnTo>
                      <a:lnTo>
                        <a:pt x="142"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1" name="Freeform 41"/>
                <p:cNvSpPr>
                  <a:spLocks/>
                </p:cNvSpPr>
                <p:nvPr/>
              </p:nvSpPr>
              <p:spPr bwMode="blackWhite">
                <a:xfrm>
                  <a:off x="4493" y="1476"/>
                  <a:ext cx="43" cy="81"/>
                </a:xfrm>
                <a:custGeom>
                  <a:avLst/>
                  <a:gdLst>
                    <a:gd name="T0" fmla="*/ 39 w 43"/>
                    <a:gd name="T1" fmla="*/ 80 h 81"/>
                    <a:gd name="T2" fmla="*/ 36 w 43"/>
                    <a:gd name="T3" fmla="*/ 80 h 81"/>
                    <a:gd name="T4" fmla="*/ 31 w 43"/>
                    <a:gd name="T5" fmla="*/ 80 h 81"/>
                    <a:gd name="T6" fmla="*/ 27 w 43"/>
                    <a:gd name="T7" fmla="*/ 79 h 81"/>
                    <a:gd name="T8" fmla="*/ 23 w 43"/>
                    <a:gd name="T9" fmla="*/ 77 h 81"/>
                    <a:gd name="T10" fmla="*/ 19 w 43"/>
                    <a:gd name="T11" fmla="*/ 75 h 81"/>
                    <a:gd name="T12" fmla="*/ 15 w 43"/>
                    <a:gd name="T13" fmla="*/ 73 h 81"/>
                    <a:gd name="T14" fmla="*/ 12 w 43"/>
                    <a:gd name="T15" fmla="*/ 69 h 81"/>
                    <a:gd name="T16" fmla="*/ 9 w 43"/>
                    <a:gd name="T17" fmla="*/ 68 h 81"/>
                    <a:gd name="T18" fmla="*/ 9 w 43"/>
                    <a:gd name="T19" fmla="*/ 66 h 81"/>
                    <a:gd name="T20" fmla="*/ 7 w 43"/>
                    <a:gd name="T21" fmla="*/ 63 h 81"/>
                    <a:gd name="T22" fmla="*/ 7 w 43"/>
                    <a:gd name="T23" fmla="*/ 59 h 81"/>
                    <a:gd name="T24" fmla="*/ 6 w 43"/>
                    <a:gd name="T25" fmla="*/ 57 h 81"/>
                    <a:gd name="T26" fmla="*/ 6 w 43"/>
                    <a:gd name="T27" fmla="*/ 53 h 81"/>
                    <a:gd name="T28" fmla="*/ 6 w 43"/>
                    <a:gd name="T29" fmla="*/ 51 h 81"/>
                    <a:gd name="T30" fmla="*/ 6 w 43"/>
                    <a:gd name="T31" fmla="*/ 48 h 81"/>
                    <a:gd name="T32" fmla="*/ 6 w 43"/>
                    <a:gd name="T33" fmla="*/ 46 h 81"/>
                    <a:gd name="T34" fmla="*/ 6 w 43"/>
                    <a:gd name="T35" fmla="*/ 43 h 81"/>
                    <a:gd name="T36" fmla="*/ 7 w 43"/>
                    <a:gd name="T37" fmla="*/ 39 h 81"/>
                    <a:gd name="T38" fmla="*/ 8 w 43"/>
                    <a:gd name="T39" fmla="*/ 36 h 81"/>
                    <a:gd name="T40" fmla="*/ 10 w 43"/>
                    <a:gd name="T41" fmla="*/ 33 h 81"/>
                    <a:gd name="T42" fmla="*/ 12 w 43"/>
                    <a:gd name="T43" fmla="*/ 29 h 81"/>
                    <a:gd name="T44" fmla="*/ 14 w 43"/>
                    <a:gd name="T45" fmla="*/ 28 h 81"/>
                    <a:gd name="T46" fmla="*/ 18 w 43"/>
                    <a:gd name="T47" fmla="*/ 25 h 81"/>
                    <a:gd name="T48" fmla="*/ 19 w 43"/>
                    <a:gd name="T49" fmla="*/ 23 h 81"/>
                    <a:gd name="T50" fmla="*/ 19 w 43"/>
                    <a:gd name="T51" fmla="*/ 23 h 81"/>
                    <a:gd name="T52" fmla="*/ 19 w 43"/>
                    <a:gd name="T53" fmla="*/ 21 h 81"/>
                    <a:gd name="T54" fmla="*/ 19 w 43"/>
                    <a:gd name="T55" fmla="*/ 19 h 81"/>
                    <a:gd name="T56" fmla="*/ 19 w 43"/>
                    <a:gd name="T57" fmla="*/ 17 h 81"/>
                    <a:gd name="T58" fmla="*/ 19 w 43"/>
                    <a:gd name="T59" fmla="*/ 17 h 81"/>
                    <a:gd name="T60" fmla="*/ 19 w 43"/>
                    <a:gd name="T61" fmla="*/ 15 h 81"/>
                    <a:gd name="T62" fmla="*/ 19 w 43"/>
                    <a:gd name="T63" fmla="*/ 14 h 81"/>
                    <a:gd name="T64" fmla="*/ 18 w 43"/>
                    <a:gd name="T65" fmla="*/ 13 h 81"/>
                    <a:gd name="T66" fmla="*/ 16 w 43"/>
                    <a:gd name="T67" fmla="*/ 13 h 81"/>
                    <a:gd name="T68" fmla="*/ 14 w 43"/>
                    <a:gd name="T69" fmla="*/ 11 h 81"/>
                    <a:gd name="T70" fmla="*/ 11 w 43"/>
                    <a:gd name="T71" fmla="*/ 8 h 81"/>
                    <a:gd name="T72" fmla="*/ 8 w 43"/>
                    <a:gd name="T73" fmla="*/ 6 h 81"/>
                    <a:gd name="T74" fmla="*/ 4 w 43"/>
                    <a:gd name="T75" fmla="*/ 4 h 81"/>
                    <a:gd name="T76" fmla="*/ 1 w 43"/>
                    <a:gd name="T77" fmla="*/ 2 h 81"/>
                    <a:gd name="T78" fmla="*/ 0 w 43"/>
                    <a:gd name="T7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81">
                      <a:moveTo>
                        <a:pt x="42" y="79"/>
                      </a:moveTo>
                      <a:lnTo>
                        <a:pt x="39" y="80"/>
                      </a:lnTo>
                      <a:lnTo>
                        <a:pt x="38" y="80"/>
                      </a:lnTo>
                      <a:lnTo>
                        <a:pt x="36" y="80"/>
                      </a:lnTo>
                      <a:lnTo>
                        <a:pt x="34" y="80"/>
                      </a:lnTo>
                      <a:lnTo>
                        <a:pt x="31" y="80"/>
                      </a:lnTo>
                      <a:lnTo>
                        <a:pt x="29" y="79"/>
                      </a:lnTo>
                      <a:lnTo>
                        <a:pt x="27" y="79"/>
                      </a:lnTo>
                      <a:lnTo>
                        <a:pt x="25" y="77"/>
                      </a:lnTo>
                      <a:lnTo>
                        <a:pt x="23" y="77"/>
                      </a:lnTo>
                      <a:lnTo>
                        <a:pt x="21" y="75"/>
                      </a:lnTo>
                      <a:lnTo>
                        <a:pt x="19" y="75"/>
                      </a:lnTo>
                      <a:lnTo>
                        <a:pt x="17" y="73"/>
                      </a:lnTo>
                      <a:lnTo>
                        <a:pt x="15" y="73"/>
                      </a:lnTo>
                      <a:lnTo>
                        <a:pt x="13" y="71"/>
                      </a:lnTo>
                      <a:lnTo>
                        <a:pt x="12" y="69"/>
                      </a:lnTo>
                      <a:lnTo>
                        <a:pt x="11" y="68"/>
                      </a:lnTo>
                      <a:lnTo>
                        <a:pt x="9" y="68"/>
                      </a:lnTo>
                      <a:lnTo>
                        <a:pt x="9" y="66"/>
                      </a:lnTo>
                      <a:lnTo>
                        <a:pt x="9" y="66"/>
                      </a:lnTo>
                      <a:lnTo>
                        <a:pt x="9" y="64"/>
                      </a:lnTo>
                      <a:lnTo>
                        <a:pt x="7" y="63"/>
                      </a:lnTo>
                      <a:lnTo>
                        <a:pt x="7" y="61"/>
                      </a:lnTo>
                      <a:lnTo>
                        <a:pt x="7" y="59"/>
                      </a:lnTo>
                      <a:lnTo>
                        <a:pt x="7" y="57"/>
                      </a:lnTo>
                      <a:lnTo>
                        <a:pt x="6" y="57"/>
                      </a:lnTo>
                      <a:lnTo>
                        <a:pt x="6" y="55"/>
                      </a:lnTo>
                      <a:lnTo>
                        <a:pt x="6" y="53"/>
                      </a:lnTo>
                      <a:lnTo>
                        <a:pt x="6" y="51"/>
                      </a:lnTo>
                      <a:lnTo>
                        <a:pt x="6" y="51"/>
                      </a:lnTo>
                      <a:lnTo>
                        <a:pt x="6" y="49"/>
                      </a:lnTo>
                      <a:lnTo>
                        <a:pt x="6" y="48"/>
                      </a:lnTo>
                      <a:lnTo>
                        <a:pt x="6" y="46"/>
                      </a:lnTo>
                      <a:lnTo>
                        <a:pt x="6" y="46"/>
                      </a:lnTo>
                      <a:lnTo>
                        <a:pt x="6" y="44"/>
                      </a:lnTo>
                      <a:lnTo>
                        <a:pt x="6" y="43"/>
                      </a:lnTo>
                      <a:lnTo>
                        <a:pt x="7" y="41"/>
                      </a:lnTo>
                      <a:lnTo>
                        <a:pt x="7" y="39"/>
                      </a:lnTo>
                      <a:lnTo>
                        <a:pt x="8" y="38"/>
                      </a:lnTo>
                      <a:lnTo>
                        <a:pt x="8" y="36"/>
                      </a:lnTo>
                      <a:lnTo>
                        <a:pt x="10" y="34"/>
                      </a:lnTo>
                      <a:lnTo>
                        <a:pt x="10" y="33"/>
                      </a:lnTo>
                      <a:lnTo>
                        <a:pt x="12" y="31"/>
                      </a:lnTo>
                      <a:lnTo>
                        <a:pt x="12" y="29"/>
                      </a:lnTo>
                      <a:lnTo>
                        <a:pt x="13" y="28"/>
                      </a:lnTo>
                      <a:lnTo>
                        <a:pt x="14" y="28"/>
                      </a:lnTo>
                      <a:lnTo>
                        <a:pt x="16" y="26"/>
                      </a:lnTo>
                      <a:lnTo>
                        <a:pt x="18" y="25"/>
                      </a:lnTo>
                      <a:lnTo>
                        <a:pt x="19" y="23"/>
                      </a:lnTo>
                      <a:lnTo>
                        <a:pt x="19" y="23"/>
                      </a:lnTo>
                      <a:lnTo>
                        <a:pt x="19" y="23"/>
                      </a:lnTo>
                      <a:lnTo>
                        <a:pt x="19" y="23"/>
                      </a:lnTo>
                      <a:lnTo>
                        <a:pt x="19" y="21"/>
                      </a:lnTo>
                      <a:lnTo>
                        <a:pt x="19" y="21"/>
                      </a:lnTo>
                      <a:lnTo>
                        <a:pt x="19" y="19"/>
                      </a:lnTo>
                      <a:lnTo>
                        <a:pt x="19" y="19"/>
                      </a:lnTo>
                      <a:lnTo>
                        <a:pt x="19" y="17"/>
                      </a:lnTo>
                      <a:lnTo>
                        <a:pt x="19" y="17"/>
                      </a:lnTo>
                      <a:lnTo>
                        <a:pt x="19" y="17"/>
                      </a:lnTo>
                      <a:lnTo>
                        <a:pt x="19" y="17"/>
                      </a:lnTo>
                      <a:lnTo>
                        <a:pt x="19" y="15"/>
                      </a:lnTo>
                      <a:lnTo>
                        <a:pt x="19" y="15"/>
                      </a:lnTo>
                      <a:lnTo>
                        <a:pt x="19" y="14"/>
                      </a:lnTo>
                      <a:lnTo>
                        <a:pt x="19" y="14"/>
                      </a:lnTo>
                      <a:lnTo>
                        <a:pt x="19" y="13"/>
                      </a:lnTo>
                      <a:lnTo>
                        <a:pt x="18" y="13"/>
                      </a:lnTo>
                      <a:lnTo>
                        <a:pt x="18" y="13"/>
                      </a:lnTo>
                      <a:lnTo>
                        <a:pt x="16" y="13"/>
                      </a:lnTo>
                      <a:lnTo>
                        <a:pt x="16" y="11"/>
                      </a:lnTo>
                      <a:lnTo>
                        <a:pt x="14" y="11"/>
                      </a:lnTo>
                      <a:lnTo>
                        <a:pt x="13" y="9"/>
                      </a:lnTo>
                      <a:lnTo>
                        <a:pt x="11" y="8"/>
                      </a:lnTo>
                      <a:lnTo>
                        <a:pt x="10" y="6"/>
                      </a:lnTo>
                      <a:lnTo>
                        <a:pt x="8" y="6"/>
                      </a:lnTo>
                      <a:lnTo>
                        <a:pt x="6" y="4"/>
                      </a:lnTo>
                      <a:lnTo>
                        <a:pt x="4" y="4"/>
                      </a:lnTo>
                      <a:lnTo>
                        <a:pt x="3" y="2"/>
                      </a:lnTo>
                      <a:lnTo>
                        <a:pt x="1" y="2"/>
                      </a:lnTo>
                      <a:lnTo>
                        <a:pt x="0" y="2"/>
                      </a:lnTo>
                      <a:lnTo>
                        <a:pt x="0" y="2"/>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2" name="Freeform 42"/>
                <p:cNvSpPr>
                  <a:spLocks/>
                </p:cNvSpPr>
                <p:nvPr/>
              </p:nvSpPr>
              <p:spPr bwMode="blackWhite">
                <a:xfrm>
                  <a:off x="4563" y="1453"/>
                  <a:ext cx="34" cy="86"/>
                </a:xfrm>
                <a:custGeom>
                  <a:avLst/>
                  <a:gdLst>
                    <a:gd name="T0" fmla="*/ 31 w 34"/>
                    <a:gd name="T1" fmla="*/ 2 h 86"/>
                    <a:gd name="T2" fmla="*/ 29 w 34"/>
                    <a:gd name="T3" fmla="*/ 4 h 86"/>
                    <a:gd name="T4" fmla="*/ 23 w 34"/>
                    <a:gd name="T5" fmla="*/ 6 h 86"/>
                    <a:gd name="T6" fmla="*/ 19 w 34"/>
                    <a:gd name="T7" fmla="*/ 10 h 86"/>
                    <a:gd name="T8" fmla="*/ 13 w 34"/>
                    <a:gd name="T9" fmla="*/ 14 h 86"/>
                    <a:gd name="T10" fmla="*/ 8 w 34"/>
                    <a:gd name="T11" fmla="*/ 18 h 86"/>
                    <a:gd name="T12" fmla="*/ 4 w 34"/>
                    <a:gd name="T13" fmla="*/ 22 h 86"/>
                    <a:gd name="T14" fmla="*/ 1 w 34"/>
                    <a:gd name="T15" fmla="*/ 25 h 86"/>
                    <a:gd name="T16" fmla="*/ 1 w 34"/>
                    <a:gd name="T17" fmla="*/ 28 h 86"/>
                    <a:gd name="T18" fmla="*/ 1 w 34"/>
                    <a:gd name="T19" fmla="*/ 31 h 86"/>
                    <a:gd name="T20" fmla="*/ 2 w 34"/>
                    <a:gd name="T21" fmla="*/ 33 h 86"/>
                    <a:gd name="T22" fmla="*/ 4 w 34"/>
                    <a:gd name="T23" fmla="*/ 36 h 86"/>
                    <a:gd name="T24" fmla="*/ 6 w 34"/>
                    <a:gd name="T25" fmla="*/ 38 h 86"/>
                    <a:gd name="T26" fmla="*/ 8 w 34"/>
                    <a:gd name="T27" fmla="*/ 41 h 86"/>
                    <a:gd name="T28" fmla="*/ 9 w 34"/>
                    <a:gd name="T29" fmla="*/ 43 h 86"/>
                    <a:gd name="T30" fmla="*/ 11 w 34"/>
                    <a:gd name="T31" fmla="*/ 43 h 86"/>
                    <a:gd name="T32" fmla="*/ 13 w 34"/>
                    <a:gd name="T33" fmla="*/ 45 h 86"/>
                    <a:gd name="T34" fmla="*/ 13 w 34"/>
                    <a:gd name="T35" fmla="*/ 45 h 86"/>
                    <a:gd name="T36" fmla="*/ 14 w 34"/>
                    <a:gd name="T37" fmla="*/ 46 h 86"/>
                    <a:gd name="T38" fmla="*/ 15 w 34"/>
                    <a:gd name="T39" fmla="*/ 46 h 86"/>
                    <a:gd name="T40" fmla="*/ 17 w 34"/>
                    <a:gd name="T41" fmla="*/ 48 h 86"/>
                    <a:gd name="T42" fmla="*/ 17 w 34"/>
                    <a:gd name="T43" fmla="*/ 48 h 86"/>
                    <a:gd name="T44" fmla="*/ 19 w 34"/>
                    <a:gd name="T45" fmla="*/ 49 h 86"/>
                    <a:gd name="T46" fmla="*/ 19 w 34"/>
                    <a:gd name="T47" fmla="*/ 49 h 86"/>
                    <a:gd name="T48" fmla="*/ 19 w 34"/>
                    <a:gd name="T49" fmla="*/ 51 h 86"/>
                    <a:gd name="T50" fmla="*/ 19 w 34"/>
                    <a:gd name="T51" fmla="*/ 54 h 86"/>
                    <a:gd name="T52" fmla="*/ 17 w 34"/>
                    <a:gd name="T53" fmla="*/ 57 h 86"/>
                    <a:gd name="T54" fmla="*/ 16 w 34"/>
                    <a:gd name="T55" fmla="*/ 61 h 86"/>
                    <a:gd name="T56" fmla="*/ 14 w 34"/>
                    <a:gd name="T57" fmla="*/ 63 h 86"/>
                    <a:gd name="T58" fmla="*/ 12 w 34"/>
                    <a:gd name="T59" fmla="*/ 66 h 86"/>
                    <a:gd name="T60" fmla="*/ 10 w 34"/>
                    <a:gd name="T61" fmla="*/ 69 h 86"/>
                    <a:gd name="T62" fmla="*/ 10 w 34"/>
                    <a:gd name="T63" fmla="*/ 71 h 86"/>
                    <a:gd name="T64" fmla="*/ 8 w 34"/>
                    <a:gd name="T65" fmla="*/ 73 h 86"/>
                    <a:gd name="T66" fmla="*/ 6 w 34"/>
                    <a:gd name="T67" fmla="*/ 76 h 86"/>
                    <a:gd name="T68" fmla="*/ 5 w 34"/>
                    <a:gd name="T69" fmla="*/ 77 h 86"/>
                    <a:gd name="T70" fmla="*/ 5 w 34"/>
                    <a:gd name="T71" fmla="*/ 79 h 86"/>
                    <a:gd name="T72" fmla="*/ 3 w 34"/>
                    <a:gd name="T73" fmla="*/ 81 h 86"/>
                    <a:gd name="T74" fmla="*/ 1 w 34"/>
                    <a:gd name="T75" fmla="*/ 84 h 86"/>
                    <a:gd name="T76" fmla="*/ 0 w 34"/>
                    <a:gd name="T77" fmla="*/ 85 h 86"/>
                    <a:gd name="T78" fmla="*/ 0 w 34"/>
                    <a:gd name="T79"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33" y="0"/>
                      </a:moveTo>
                      <a:lnTo>
                        <a:pt x="31" y="2"/>
                      </a:lnTo>
                      <a:lnTo>
                        <a:pt x="31" y="2"/>
                      </a:lnTo>
                      <a:lnTo>
                        <a:pt x="29" y="4"/>
                      </a:lnTo>
                      <a:lnTo>
                        <a:pt x="27" y="4"/>
                      </a:lnTo>
                      <a:lnTo>
                        <a:pt x="23" y="6"/>
                      </a:lnTo>
                      <a:lnTo>
                        <a:pt x="21" y="8"/>
                      </a:lnTo>
                      <a:lnTo>
                        <a:pt x="19" y="10"/>
                      </a:lnTo>
                      <a:lnTo>
                        <a:pt x="17" y="11"/>
                      </a:lnTo>
                      <a:lnTo>
                        <a:pt x="13" y="14"/>
                      </a:lnTo>
                      <a:lnTo>
                        <a:pt x="11" y="16"/>
                      </a:lnTo>
                      <a:lnTo>
                        <a:pt x="8" y="18"/>
                      </a:lnTo>
                      <a:lnTo>
                        <a:pt x="6" y="20"/>
                      </a:lnTo>
                      <a:lnTo>
                        <a:pt x="4" y="22"/>
                      </a:lnTo>
                      <a:lnTo>
                        <a:pt x="2" y="23"/>
                      </a:lnTo>
                      <a:lnTo>
                        <a:pt x="1" y="25"/>
                      </a:lnTo>
                      <a:lnTo>
                        <a:pt x="1" y="26"/>
                      </a:lnTo>
                      <a:lnTo>
                        <a:pt x="1" y="28"/>
                      </a:lnTo>
                      <a:lnTo>
                        <a:pt x="1" y="30"/>
                      </a:lnTo>
                      <a:lnTo>
                        <a:pt x="1" y="31"/>
                      </a:lnTo>
                      <a:lnTo>
                        <a:pt x="2" y="31"/>
                      </a:lnTo>
                      <a:lnTo>
                        <a:pt x="2" y="33"/>
                      </a:lnTo>
                      <a:lnTo>
                        <a:pt x="4" y="35"/>
                      </a:lnTo>
                      <a:lnTo>
                        <a:pt x="4" y="36"/>
                      </a:lnTo>
                      <a:lnTo>
                        <a:pt x="6" y="36"/>
                      </a:lnTo>
                      <a:lnTo>
                        <a:pt x="6" y="38"/>
                      </a:lnTo>
                      <a:lnTo>
                        <a:pt x="8" y="39"/>
                      </a:lnTo>
                      <a:lnTo>
                        <a:pt x="8" y="41"/>
                      </a:lnTo>
                      <a:lnTo>
                        <a:pt x="9" y="41"/>
                      </a:lnTo>
                      <a:lnTo>
                        <a:pt x="9" y="43"/>
                      </a:lnTo>
                      <a:lnTo>
                        <a:pt x="11" y="43"/>
                      </a:lnTo>
                      <a:lnTo>
                        <a:pt x="11" y="43"/>
                      </a:lnTo>
                      <a:lnTo>
                        <a:pt x="13" y="43"/>
                      </a:lnTo>
                      <a:lnTo>
                        <a:pt x="13" y="45"/>
                      </a:lnTo>
                      <a:lnTo>
                        <a:pt x="13" y="45"/>
                      </a:lnTo>
                      <a:lnTo>
                        <a:pt x="13" y="45"/>
                      </a:lnTo>
                      <a:lnTo>
                        <a:pt x="14" y="45"/>
                      </a:lnTo>
                      <a:lnTo>
                        <a:pt x="14" y="46"/>
                      </a:lnTo>
                      <a:lnTo>
                        <a:pt x="15" y="46"/>
                      </a:lnTo>
                      <a:lnTo>
                        <a:pt x="15" y="46"/>
                      </a:lnTo>
                      <a:lnTo>
                        <a:pt x="17" y="46"/>
                      </a:lnTo>
                      <a:lnTo>
                        <a:pt x="17" y="48"/>
                      </a:lnTo>
                      <a:lnTo>
                        <a:pt x="17" y="48"/>
                      </a:lnTo>
                      <a:lnTo>
                        <a:pt x="17" y="48"/>
                      </a:lnTo>
                      <a:lnTo>
                        <a:pt x="19" y="48"/>
                      </a:lnTo>
                      <a:lnTo>
                        <a:pt x="19" y="49"/>
                      </a:lnTo>
                      <a:lnTo>
                        <a:pt x="19" y="49"/>
                      </a:lnTo>
                      <a:lnTo>
                        <a:pt x="19" y="49"/>
                      </a:lnTo>
                      <a:lnTo>
                        <a:pt x="20" y="49"/>
                      </a:lnTo>
                      <a:lnTo>
                        <a:pt x="19" y="51"/>
                      </a:lnTo>
                      <a:lnTo>
                        <a:pt x="19" y="52"/>
                      </a:lnTo>
                      <a:lnTo>
                        <a:pt x="19" y="54"/>
                      </a:lnTo>
                      <a:lnTo>
                        <a:pt x="19" y="55"/>
                      </a:lnTo>
                      <a:lnTo>
                        <a:pt x="17" y="57"/>
                      </a:lnTo>
                      <a:lnTo>
                        <a:pt x="17" y="59"/>
                      </a:lnTo>
                      <a:lnTo>
                        <a:pt x="16" y="61"/>
                      </a:lnTo>
                      <a:lnTo>
                        <a:pt x="16" y="61"/>
                      </a:lnTo>
                      <a:lnTo>
                        <a:pt x="14" y="63"/>
                      </a:lnTo>
                      <a:lnTo>
                        <a:pt x="14" y="65"/>
                      </a:lnTo>
                      <a:lnTo>
                        <a:pt x="12" y="66"/>
                      </a:lnTo>
                      <a:lnTo>
                        <a:pt x="12" y="67"/>
                      </a:lnTo>
                      <a:lnTo>
                        <a:pt x="10" y="69"/>
                      </a:lnTo>
                      <a:lnTo>
                        <a:pt x="10" y="70"/>
                      </a:lnTo>
                      <a:lnTo>
                        <a:pt x="10" y="71"/>
                      </a:lnTo>
                      <a:lnTo>
                        <a:pt x="10" y="71"/>
                      </a:lnTo>
                      <a:lnTo>
                        <a:pt x="8" y="73"/>
                      </a:lnTo>
                      <a:lnTo>
                        <a:pt x="8" y="74"/>
                      </a:lnTo>
                      <a:lnTo>
                        <a:pt x="6" y="76"/>
                      </a:lnTo>
                      <a:lnTo>
                        <a:pt x="6" y="76"/>
                      </a:lnTo>
                      <a:lnTo>
                        <a:pt x="5" y="77"/>
                      </a:lnTo>
                      <a:lnTo>
                        <a:pt x="5" y="77"/>
                      </a:lnTo>
                      <a:lnTo>
                        <a:pt x="5" y="79"/>
                      </a:lnTo>
                      <a:lnTo>
                        <a:pt x="5" y="79"/>
                      </a:lnTo>
                      <a:lnTo>
                        <a:pt x="3" y="81"/>
                      </a:lnTo>
                      <a:lnTo>
                        <a:pt x="3" y="82"/>
                      </a:lnTo>
                      <a:lnTo>
                        <a:pt x="1" y="84"/>
                      </a:lnTo>
                      <a:lnTo>
                        <a:pt x="1" y="84"/>
                      </a:lnTo>
                      <a:lnTo>
                        <a:pt x="0" y="85"/>
                      </a:lnTo>
                      <a:lnTo>
                        <a:pt x="0" y="85"/>
                      </a:lnTo>
                      <a:lnTo>
                        <a:pt x="0" y="85"/>
                      </a:lnTo>
                      <a:lnTo>
                        <a:pt x="0"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3" name="Freeform 43"/>
                <p:cNvSpPr>
                  <a:spLocks/>
                </p:cNvSpPr>
                <p:nvPr/>
              </p:nvSpPr>
              <p:spPr bwMode="blackWhite">
                <a:xfrm>
                  <a:off x="4661" y="1444"/>
                  <a:ext cx="85" cy="47"/>
                </a:xfrm>
                <a:custGeom>
                  <a:avLst/>
                  <a:gdLst>
                    <a:gd name="T0" fmla="*/ 1 w 85"/>
                    <a:gd name="T1" fmla="*/ 2 h 47"/>
                    <a:gd name="T2" fmla="*/ 5 w 85"/>
                    <a:gd name="T3" fmla="*/ 4 h 47"/>
                    <a:gd name="T4" fmla="*/ 11 w 85"/>
                    <a:gd name="T5" fmla="*/ 4 h 47"/>
                    <a:gd name="T6" fmla="*/ 17 w 85"/>
                    <a:gd name="T7" fmla="*/ 7 h 47"/>
                    <a:gd name="T8" fmla="*/ 24 w 85"/>
                    <a:gd name="T9" fmla="*/ 7 h 47"/>
                    <a:gd name="T10" fmla="*/ 28 w 85"/>
                    <a:gd name="T11" fmla="*/ 8 h 47"/>
                    <a:gd name="T12" fmla="*/ 34 w 85"/>
                    <a:gd name="T13" fmla="*/ 8 h 47"/>
                    <a:gd name="T14" fmla="*/ 39 w 85"/>
                    <a:gd name="T15" fmla="*/ 8 h 47"/>
                    <a:gd name="T16" fmla="*/ 46 w 85"/>
                    <a:gd name="T17" fmla="*/ 7 h 47"/>
                    <a:gd name="T18" fmla="*/ 52 w 85"/>
                    <a:gd name="T19" fmla="*/ 7 h 47"/>
                    <a:gd name="T20" fmla="*/ 58 w 85"/>
                    <a:gd name="T21" fmla="*/ 7 h 47"/>
                    <a:gd name="T22" fmla="*/ 58 w 85"/>
                    <a:gd name="T23" fmla="*/ 9 h 47"/>
                    <a:gd name="T24" fmla="*/ 60 w 85"/>
                    <a:gd name="T25" fmla="*/ 11 h 47"/>
                    <a:gd name="T26" fmla="*/ 62 w 85"/>
                    <a:gd name="T27" fmla="*/ 13 h 47"/>
                    <a:gd name="T28" fmla="*/ 64 w 85"/>
                    <a:gd name="T29" fmla="*/ 13 h 47"/>
                    <a:gd name="T30" fmla="*/ 64 w 85"/>
                    <a:gd name="T31" fmla="*/ 13 h 47"/>
                    <a:gd name="T32" fmla="*/ 65 w 85"/>
                    <a:gd name="T33" fmla="*/ 14 h 47"/>
                    <a:gd name="T34" fmla="*/ 67 w 85"/>
                    <a:gd name="T35" fmla="*/ 14 h 47"/>
                    <a:gd name="T36" fmla="*/ 69 w 85"/>
                    <a:gd name="T37" fmla="*/ 13 h 47"/>
                    <a:gd name="T38" fmla="*/ 72 w 85"/>
                    <a:gd name="T39" fmla="*/ 14 h 47"/>
                    <a:gd name="T40" fmla="*/ 78 w 85"/>
                    <a:gd name="T41" fmla="*/ 15 h 47"/>
                    <a:gd name="T42" fmla="*/ 83 w 85"/>
                    <a:gd name="T43" fmla="*/ 18 h 47"/>
                    <a:gd name="T44" fmla="*/ 83 w 85"/>
                    <a:gd name="T45" fmla="*/ 19 h 47"/>
                    <a:gd name="T46" fmla="*/ 83 w 85"/>
                    <a:gd name="T47" fmla="*/ 21 h 47"/>
                    <a:gd name="T48" fmla="*/ 83 w 85"/>
                    <a:gd name="T49" fmla="*/ 23 h 47"/>
                    <a:gd name="T50" fmla="*/ 83 w 85"/>
                    <a:gd name="T51" fmla="*/ 26 h 47"/>
                    <a:gd name="T52" fmla="*/ 83 w 85"/>
                    <a:gd name="T53" fmla="*/ 26 h 47"/>
                    <a:gd name="T54" fmla="*/ 82 w 85"/>
                    <a:gd name="T55" fmla="*/ 30 h 47"/>
                    <a:gd name="T56" fmla="*/ 81 w 85"/>
                    <a:gd name="T57" fmla="*/ 32 h 47"/>
                    <a:gd name="T58" fmla="*/ 78 w 85"/>
                    <a:gd name="T59" fmla="*/ 35 h 47"/>
                    <a:gd name="T60" fmla="*/ 76 w 85"/>
                    <a:gd name="T61" fmla="*/ 37 h 47"/>
                    <a:gd name="T62" fmla="*/ 73 w 85"/>
                    <a:gd name="T63" fmla="*/ 37 h 47"/>
                    <a:gd name="T64" fmla="*/ 68 w 85"/>
                    <a:gd name="T65" fmla="*/ 39 h 47"/>
                    <a:gd name="T66" fmla="*/ 62 w 85"/>
                    <a:gd name="T67" fmla="*/ 40 h 47"/>
                    <a:gd name="T68" fmla="*/ 57 w 85"/>
                    <a:gd name="T69" fmla="*/ 40 h 47"/>
                    <a:gd name="T70" fmla="*/ 51 w 85"/>
                    <a:gd name="T71" fmla="*/ 40 h 47"/>
                    <a:gd name="T72" fmla="*/ 47 w 85"/>
                    <a:gd name="T73" fmla="*/ 40 h 47"/>
                    <a:gd name="T74" fmla="*/ 46 w 85"/>
                    <a:gd name="T75" fmla="*/ 40 h 47"/>
                    <a:gd name="T76" fmla="*/ 45 w 85"/>
                    <a:gd name="T77" fmla="*/ 41 h 47"/>
                    <a:gd name="T78" fmla="*/ 42 w 85"/>
                    <a:gd name="T79" fmla="*/ 43 h 47"/>
                    <a:gd name="T80" fmla="*/ 41 w 85"/>
                    <a:gd name="T81" fmla="*/ 45 h 47"/>
                    <a:gd name="T82" fmla="*/ 37 w 85"/>
                    <a:gd name="T83" fmla="*/ 45 h 47"/>
                    <a:gd name="T84" fmla="*/ 36 w 85"/>
                    <a:gd name="T85" fmla="*/ 45 h 47"/>
                    <a:gd name="T86" fmla="*/ 28 w 85"/>
                    <a:gd name="T87" fmla="*/ 46 h 47"/>
                    <a:gd name="T88" fmla="*/ 20 w 85"/>
                    <a:gd name="T89" fmla="*/ 46 h 47"/>
                    <a:gd name="T90" fmla="*/ 13 w 85"/>
                    <a:gd name="T91" fmla="*/ 45 h 47"/>
                    <a:gd name="T92" fmla="*/ 8 w 85"/>
                    <a:gd name="T93" fmla="*/ 44 h 47"/>
                    <a:gd name="T94" fmla="*/ 5 w 85"/>
                    <a:gd name="T95"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47">
                      <a:moveTo>
                        <a:pt x="0" y="0"/>
                      </a:moveTo>
                      <a:lnTo>
                        <a:pt x="0" y="2"/>
                      </a:lnTo>
                      <a:lnTo>
                        <a:pt x="1" y="2"/>
                      </a:lnTo>
                      <a:lnTo>
                        <a:pt x="1" y="2"/>
                      </a:lnTo>
                      <a:lnTo>
                        <a:pt x="3" y="2"/>
                      </a:lnTo>
                      <a:lnTo>
                        <a:pt x="5" y="4"/>
                      </a:lnTo>
                      <a:lnTo>
                        <a:pt x="6" y="4"/>
                      </a:lnTo>
                      <a:lnTo>
                        <a:pt x="8" y="4"/>
                      </a:lnTo>
                      <a:lnTo>
                        <a:pt x="11" y="4"/>
                      </a:lnTo>
                      <a:lnTo>
                        <a:pt x="13" y="6"/>
                      </a:lnTo>
                      <a:lnTo>
                        <a:pt x="15" y="6"/>
                      </a:lnTo>
                      <a:lnTo>
                        <a:pt x="17" y="7"/>
                      </a:lnTo>
                      <a:lnTo>
                        <a:pt x="20" y="7"/>
                      </a:lnTo>
                      <a:lnTo>
                        <a:pt x="22" y="7"/>
                      </a:lnTo>
                      <a:lnTo>
                        <a:pt x="24" y="7"/>
                      </a:lnTo>
                      <a:lnTo>
                        <a:pt x="25" y="7"/>
                      </a:lnTo>
                      <a:lnTo>
                        <a:pt x="27" y="7"/>
                      </a:lnTo>
                      <a:lnTo>
                        <a:pt x="28" y="8"/>
                      </a:lnTo>
                      <a:lnTo>
                        <a:pt x="30" y="8"/>
                      </a:lnTo>
                      <a:lnTo>
                        <a:pt x="32" y="8"/>
                      </a:lnTo>
                      <a:lnTo>
                        <a:pt x="34" y="8"/>
                      </a:lnTo>
                      <a:lnTo>
                        <a:pt x="36" y="8"/>
                      </a:lnTo>
                      <a:lnTo>
                        <a:pt x="37" y="8"/>
                      </a:lnTo>
                      <a:lnTo>
                        <a:pt x="39" y="8"/>
                      </a:lnTo>
                      <a:lnTo>
                        <a:pt x="42" y="7"/>
                      </a:lnTo>
                      <a:lnTo>
                        <a:pt x="44" y="7"/>
                      </a:lnTo>
                      <a:lnTo>
                        <a:pt x="46" y="7"/>
                      </a:lnTo>
                      <a:lnTo>
                        <a:pt x="48" y="7"/>
                      </a:lnTo>
                      <a:lnTo>
                        <a:pt x="50" y="7"/>
                      </a:lnTo>
                      <a:lnTo>
                        <a:pt x="52" y="7"/>
                      </a:lnTo>
                      <a:lnTo>
                        <a:pt x="54" y="7"/>
                      </a:lnTo>
                      <a:lnTo>
                        <a:pt x="56" y="7"/>
                      </a:lnTo>
                      <a:lnTo>
                        <a:pt x="58" y="7"/>
                      </a:lnTo>
                      <a:lnTo>
                        <a:pt x="58" y="9"/>
                      </a:lnTo>
                      <a:lnTo>
                        <a:pt x="58" y="9"/>
                      </a:lnTo>
                      <a:lnTo>
                        <a:pt x="58" y="9"/>
                      </a:lnTo>
                      <a:lnTo>
                        <a:pt x="60" y="9"/>
                      </a:lnTo>
                      <a:lnTo>
                        <a:pt x="60" y="11"/>
                      </a:lnTo>
                      <a:lnTo>
                        <a:pt x="60" y="11"/>
                      </a:lnTo>
                      <a:lnTo>
                        <a:pt x="60" y="11"/>
                      </a:lnTo>
                      <a:lnTo>
                        <a:pt x="62" y="11"/>
                      </a:lnTo>
                      <a:lnTo>
                        <a:pt x="62" y="13"/>
                      </a:lnTo>
                      <a:lnTo>
                        <a:pt x="62" y="13"/>
                      </a:lnTo>
                      <a:lnTo>
                        <a:pt x="62" y="13"/>
                      </a:lnTo>
                      <a:lnTo>
                        <a:pt x="64" y="13"/>
                      </a:lnTo>
                      <a:lnTo>
                        <a:pt x="64" y="13"/>
                      </a:lnTo>
                      <a:lnTo>
                        <a:pt x="64" y="13"/>
                      </a:lnTo>
                      <a:lnTo>
                        <a:pt x="64" y="13"/>
                      </a:lnTo>
                      <a:lnTo>
                        <a:pt x="65" y="13"/>
                      </a:lnTo>
                      <a:lnTo>
                        <a:pt x="65" y="14"/>
                      </a:lnTo>
                      <a:lnTo>
                        <a:pt x="65" y="14"/>
                      </a:lnTo>
                      <a:lnTo>
                        <a:pt x="65" y="14"/>
                      </a:lnTo>
                      <a:lnTo>
                        <a:pt x="67" y="14"/>
                      </a:lnTo>
                      <a:lnTo>
                        <a:pt x="67" y="14"/>
                      </a:lnTo>
                      <a:lnTo>
                        <a:pt x="67" y="14"/>
                      </a:lnTo>
                      <a:lnTo>
                        <a:pt x="67" y="14"/>
                      </a:lnTo>
                      <a:lnTo>
                        <a:pt x="69" y="13"/>
                      </a:lnTo>
                      <a:lnTo>
                        <a:pt x="69" y="14"/>
                      </a:lnTo>
                      <a:lnTo>
                        <a:pt x="71" y="14"/>
                      </a:lnTo>
                      <a:lnTo>
                        <a:pt x="72" y="14"/>
                      </a:lnTo>
                      <a:lnTo>
                        <a:pt x="74" y="14"/>
                      </a:lnTo>
                      <a:lnTo>
                        <a:pt x="76" y="15"/>
                      </a:lnTo>
                      <a:lnTo>
                        <a:pt x="78" y="15"/>
                      </a:lnTo>
                      <a:lnTo>
                        <a:pt x="80" y="16"/>
                      </a:lnTo>
                      <a:lnTo>
                        <a:pt x="83" y="16"/>
                      </a:lnTo>
                      <a:lnTo>
                        <a:pt x="83" y="18"/>
                      </a:lnTo>
                      <a:lnTo>
                        <a:pt x="83" y="18"/>
                      </a:lnTo>
                      <a:lnTo>
                        <a:pt x="83" y="19"/>
                      </a:lnTo>
                      <a:lnTo>
                        <a:pt x="83" y="19"/>
                      </a:lnTo>
                      <a:lnTo>
                        <a:pt x="83" y="20"/>
                      </a:lnTo>
                      <a:lnTo>
                        <a:pt x="83" y="20"/>
                      </a:lnTo>
                      <a:lnTo>
                        <a:pt x="83" y="21"/>
                      </a:lnTo>
                      <a:lnTo>
                        <a:pt x="84" y="21"/>
                      </a:lnTo>
                      <a:lnTo>
                        <a:pt x="83" y="23"/>
                      </a:lnTo>
                      <a:lnTo>
                        <a:pt x="83" y="23"/>
                      </a:lnTo>
                      <a:lnTo>
                        <a:pt x="83" y="25"/>
                      </a:lnTo>
                      <a:lnTo>
                        <a:pt x="83" y="25"/>
                      </a:lnTo>
                      <a:lnTo>
                        <a:pt x="83" y="26"/>
                      </a:lnTo>
                      <a:lnTo>
                        <a:pt x="83" y="26"/>
                      </a:lnTo>
                      <a:lnTo>
                        <a:pt x="83" y="26"/>
                      </a:lnTo>
                      <a:lnTo>
                        <a:pt x="83" y="26"/>
                      </a:lnTo>
                      <a:lnTo>
                        <a:pt x="82" y="28"/>
                      </a:lnTo>
                      <a:lnTo>
                        <a:pt x="82" y="28"/>
                      </a:lnTo>
                      <a:lnTo>
                        <a:pt x="82" y="30"/>
                      </a:lnTo>
                      <a:lnTo>
                        <a:pt x="82" y="30"/>
                      </a:lnTo>
                      <a:lnTo>
                        <a:pt x="81" y="32"/>
                      </a:lnTo>
                      <a:lnTo>
                        <a:pt x="81" y="32"/>
                      </a:lnTo>
                      <a:lnTo>
                        <a:pt x="80" y="34"/>
                      </a:lnTo>
                      <a:lnTo>
                        <a:pt x="80" y="34"/>
                      </a:lnTo>
                      <a:lnTo>
                        <a:pt x="78" y="35"/>
                      </a:lnTo>
                      <a:lnTo>
                        <a:pt x="78" y="35"/>
                      </a:lnTo>
                      <a:lnTo>
                        <a:pt x="76" y="37"/>
                      </a:lnTo>
                      <a:lnTo>
                        <a:pt x="76" y="37"/>
                      </a:lnTo>
                      <a:lnTo>
                        <a:pt x="74" y="37"/>
                      </a:lnTo>
                      <a:lnTo>
                        <a:pt x="74" y="37"/>
                      </a:lnTo>
                      <a:lnTo>
                        <a:pt x="73" y="37"/>
                      </a:lnTo>
                      <a:lnTo>
                        <a:pt x="73" y="37"/>
                      </a:lnTo>
                      <a:lnTo>
                        <a:pt x="70" y="39"/>
                      </a:lnTo>
                      <a:lnTo>
                        <a:pt x="68" y="39"/>
                      </a:lnTo>
                      <a:lnTo>
                        <a:pt x="67" y="39"/>
                      </a:lnTo>
                      <a:lnTo>
                        <a:pt x="65" y="39"/>
                      </a:lnTo>
                      <a:lnTo>
                        <a:pt x="62" y="40"/>
                      </a:lnTo>
                      <a:lnTo>
                        <a:pt x="60" y="40"/>
                      </a:lnTo>
                      <a:lnTo>
                        <a:pt x="58" y="40"/>
                      </a:lnTo>
                      <a:lnTo>
                        <a:pt x="57" y="40"/>
                      </a:lnTo>
                      <a:lnTo>
                        <a:pt x="54" y="40"/>
                      </a:lnTo>
                      <a:lnTo>
                        <a:pt x="53" y="40"/>
                      </a:lnTo>
                      <a:lnTo>
                        <a:pt x="51" y="40"/>
                      </a:lnTo>
                      <a:lnTo>
                        <a:pt x="50" y="40"/>
                      </a:lnTo>
                      <a:lnTo>
                        <a:pt x="48" y="40"/>
                      </a:lnTo>
                      <a:lnTo>
                        <a:pt x="47" y="40"/>
                      </a:lnTo>
                      <a:lnTo>
                        <a:pt x="47" y="40"/>
                      </a:lnTo>
                      <a:lnTo>
                        <a:pt x="47" y="39"/>
                      </a:lnTo>
                      <a:lnTo>
                        <a:pt x="46" y="40"/>
                      </a:lnTo>
                      <a:lnTo>
                        <a:pt x="46" y="40"/>
                      </a:lnTo>
                      <a:lnTo>
                        <a:pt x="45" y="41"/>
                      </a:lnTo>
                      <a:lnTo>
                        <a:pt x="45" y="41"/>
                      </a:lnTo>
                      <a:lnTo>
                        <a:pt x="43" y="43"/>
                      </a:lnTo>
                      <a:lnTo>
                        <a:pt x="43" y="43"/>
                      </a:lnTo>
                      <a:lnTo>
                        <a:pt x="42" y="43"/>
                      </a:lnTo>
                      <a:lnTo>
                        <a:pt x="42" y="43"/>
                      </a:lnTo>
                      <a:lnTo>
                        <a:pt x="41" y="45"/>
                      </a:lnTo>
                      <a:lnTo>
                        <a:pt x="41" y="45"/>
                      </a:lnTo>
                      <a:lnTo>
                        <a:pt x="39" y="45"/>
                      </a:lnTo>
                      <a:lnTo>
                        <a:pt x="39" y="45"/>
                      </a:lnTo>
                      <a:lnTo>
                        <a:pt x="37" y="45"/>
                      </a:lnTo>
                      <a:lnTo>
                        <a:pt x="37" y="45"/>
                      </a:lnTo>
                      <a:lnTo>
                        <a:pt x="36" y="45"/>
                      </a:lnTo>
                      <a:lnTo>
                        <a:pt x="36" y="45"/>
                      </a:lnTo>
                      <a:lnTo>
                        <a:pt x="32" y="46"/>
                      </a:lnTo>
                      <a:lnTo>
                        <a:pt x="31" y="46"/>
                      </a:lnTo>
                      <a:lnTo>
                        <a:pt x="28" y="46"/>
                      </a:lnTo>
                      <a:lnTo>
                        <a:pt x="26" y="46"/>
                      </a:lnTo>
                      <a:lnTo>
                        <a:pt x="22" y="46"/>
                      </a:lnTo>
                      <a:lnTo>
                        <a:pt x="20" y="46"/>
                      </a:lnTo>
                      <a:lnTo>
                        <a:pt x="18" y="46"/>
                      </a:lnTo>
                      <a:lnTo>
                        <a:pt x="16" y="45"/>
                      </a:lnTo>
                      <a:lnTo>
                        <a:pt x="13" y="45"/>
                      </a:lnTo>
                      <a:lnTo>
                        <a:pt x="11" y="45"/>
                      </a:lnTo>
                      <a:lnTo>
                        <a:pt x="10" y="45"/>
                      </a:lnTo>
                      <a:lnTo>
                        <a:pt x="8" y="44"/>
                      </a:lnTo>
                      <a:lnTo>
                        <a:pt x="6" y="44"/>
                      </a:lnTo>
                      <a:lnTo>
                        <a:pt x="6" y="44"/>
                      </a:lnTo>
                      <a:lnTo>
                        <a:pt x="5" y="44"/>
                      </a:lnTo>
                      <a:lnTo>
                        <a:pt x="5" y="4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4" name="Freeform 44"/>
                <p:cNvSpPr>
                  <a:spLocks/>
                </p:cNvSpPr>
                <p:nvPr/>
              </p:nvSpPr>
              <p:spPr bwMode="blackWhite">
                <a:xfrm>
                  <a:off x="4694" y="1485"/>
                  <a:ext cx="13" cy="89"/>
                </a:xfrm>
                <a:custGeom>
                  <a:avLst/>
                  <a:gdLst>
                    <a:gd name="T0" fmla="*/ 10 w 13"/>
                    <a:gd name="T1" fmla="*/ 1 h 89"/>
                    <a:gd name="T2" fmla="*/ 10 w 13"/>
                    <a:gd name="T3" fmla="*/ 4 h 89"/>
                    <a:gd name="T4" fmla="*/ 8 w 13"/>
                    <a:gd name="T5" fmla="*/ 7 h 89"/>
                    <a:gd name="T6" fmla="*/ 8 w 13"/>
                    <a:gd name="T7" fmla="*/ 11 h 89"/>
                    <a:gd name="T8" fmla="*/ 6 w 13"/>
                    <a:gd name="T9" fmla="*/ 16 h 89"/>
                    <a:gd name="T10" fmla="*/ 6 w 13"/>
                    <a:gd name="T11" fmla="*/ 20 h 89"/>
                    <a:gd name="T12" fmla="*/ 6 w 13"/>
                    <a:gd name="T13" fmla="*/ 24 h 89"/>
                    <a:gd name="T14" fmla="*/ 6 w 13"/>
                    <a:gd name="T15" fmla="*/ 28 h 89"/>
                    <a:gd name="T16" fmla="*/ 6 w 13"/>
                    <a:gd name="T17" fmla="*/ 30 h 89"/>
                    <a:gd name="T18" fmla="*/ 6 w 13"/>
                    <a:gd name="T19" fmla="*/ 32 h 89"/>
                    <a:gd name="T20" fmla="*/ 6 w 13"/>
                    <a:gd name="T21" fmla="*/ 34 h 89"/>
                    <a:gd name="T22" fmla="*/ 7 w 13"/>
                    <a:gd name="T23" fmla="*/ 36 h 89"/>
                    <a:gd name="T24" fmla="*/ 9 w 13"/>
                    <a:gd name="T25" fmla="*/ 38 h 89"/>
                    <a:gd name="T26" fmla="*/ 9 w 13"/>
                    <a:gd name="T27" fmla="*/ 39 h 89"/>
                    <a:gd name="T28" fmla="*/ 10 w 13"/>
                    <a:gd name="T29" fmla="*/ 41 h 89"/>
                    <a:gd name="T30" fmla="*/ 11 w 13"/>
                    <a:gd name="T31" fmla="*/ 42 h 89"/>
                    <a:gd name="T32" fmla="*/ 11 w 13"/>
                    <a:gd name="T33" fmla="*/ 45 h 89"/>
                    <a:gd name="T34" fmla="*/ 9 w 13"/>
                    <a:gd name="T35" fmla="*/ 49 h 89"/>
                    <a:gd name="T36" fmla="*/ 8 w 13"/>
                    <a:gd name="T37" fmla="*/ 53 h 89"/>
                    <a:gd name="T38" fmla="*/ 5 w 13"/>
                    <a:gd name="T39" fmla="*/ 57 h 89"/>
                    <a:gd name="T40" fmla="*/ 3 w 13"/>
                    <a:gd name="T41" fmla="*/ 61 h 89"/>
                    <a:gd name="T42" fmla="*/ 1 w 13"/>
                    <a:gd name="T43" fmla="*/ 65 h 89"/>
                    <a:gd name="T44" fmla="*/ 1 w 13"/>
                    <a:gd name="T45" fmla="*/ 69 h 89"/>
                    <a:gd name="T46" fmla="*/ 1 w 13"/>
                    <a:gd name="T47" fmla="*/ 72 h 89"/>
                    <a:gd name="T48" fmla="*/ 1 w 13"/>
                    <a:gd name="T49" fmla="*/ 74 h 89"/>
                    <a:gd name="T50" fmla="*/ 0 w 13"/>
                    <a:gd name="T51" fmla="*/ 76 h 89"/>
                    <a:gd name="T52" fmla="*/ 0 w 13"/>
                    <a:gd name="T53" fmla="*/ 78 h 89"/>
                    <a:gd name="T54" fmla="*/ 0 w 13"/>
                    <a:gd name="T55" fmla="*/ 81 h 89"/>
                    <a:gd name="T56" fmla="*/ 1 w 13"/>
                    <a:gd name="T57" fmla="*/ 83 h 89"/>
                    <a:gd name="T58" fmla="*/ 1 w 13"/>
                    <a:gd name="T59" fmla="*/ 86 h 89"/>
                    <a:gd name="T60" fmla="*/ 1 w 13"/>
                    <a:gd name="T61" fmla="*/ 88 h 89"/>
                    <a:gd name="T62" fmla="*/ 1 w 13"/>
                    <a:gd name="T63"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89">
                      <a:moveTo>
                        <a:pt x="11" y="0"/>
                      </a:moveTo>
                      <a:lnTo>
                        <a:pt x="10" y="1"/>
                      </a:lnTo>
                      <a:lnTo>
                        <a:pt x="10" y="2"/>
                      </a:lnTo>
                      <a:lnTo>
                        <a:pt x="10" y="4"/>
                      </a:lnTo>
                      <a:lnTo>
                        <a:pt x="10" y="4"/>
                      </a:lnTo>
                      <a:lnTo>
                        <a:pt x="8" y="7"/>
                      </a:lnTo>
                      <a:lnTo>
                        <a:pt x="8" y="9"/>
                      </a:lnTo>
                      <a:lnTo>
                        <a:pt x="8" y="11"/>
                      </a:lnTo>
                      <a:lnTo>
                        <a:pt x="8" y="13"/>
                      </a:lnTo>
                      <a:lnTo>
                        <a:pt x="6" y="16"/>
                      </a:lnTo>
                      <a:lnTo>
                        <a:pt x="6" y="18"/>
                      </a:lnTo>
                      <a:lnTo>
                        <a:pt x="6" y="20"/>
                      </a:lnTo>
                      <a:lnTo>
                        <a:pt x="6" y="22"/>
                      </a:lnTo>
                      <a:lnTo>
                        <a:pt x="6" y="24"/>
                      </a:lnTo>
                      <a:lnTo>
                        <a:pt x="6" y="26"/>
                      </a:lnTo>
                      <a:lnTo>
                        <a:pt x="6" y="28"/>
                      </a:lnTo>
                      <a:lnTo>
                        <a:pt x="6" y="28"/>
                      </a:lnTo>
                      <a:lnTo>
                        <a:pt x="6" y="30"/>
                      </a:lnTo>
                      <a:lnTo>
                        <a:pt x="6" y="30"/>
                      </a:lnTo>
                      <a:lnTo>
                        <a:pt x="6" y="32"/>
                      </a:lnTo>
                      <a:lnTo>
                        <a:pt x="6" y="32"/>
                      </a:lnTo>
                      <a:lnTo>
                        <a:pt x="6" y="34"/>
                      </a:lnTo>
                      <a:lnTo>
                        <a:pt x="7" y="34"/>
                      </a:lnTo>
                      <a:lnTo>
                        <a:pt x="7" y="36"/>
                      </a:lnTo>
                      <a:lnTo>
                        <a:pt x="9" y="36"/>
                      </a:lnTo>
                      <a:lnTo>
                        <a:pt x="9" y="38"/>
                      </a:lnTo>
                      <a:lnTo>
                        <a:pt x="9" y="38"/>
                      </a:lnTo>
                      <a:lnTo>
                        <a:pt x="9" y="39"/>
                      </a:lnTo>
                      <a:lnTo>
                        <a:pt x="10" y="39"/>
                      </a:lnTo>
                      <a:lnTo>
                        <a:pt x="10" y="41"/>
                      </a:lnTo>
                      <a:lnTo>
                        <a:pt x="11" y="41"/>
                      </a:lnTo>
                      <a:lnTo>
                        <a:pt x="11" y="42"/>
                      </a:lnTo>
                      <a:lnTo>
                        <a:pt x="12" y="42"/>
                      </a:lnTo>
                      <a:lnTo>
                        <a:pt x="11" y="45"/>
                      </a:lnTo>
                      <a:lnTo>
                        <a:pt x="11" y="47"/>
                      </a:lnTo>
                      <a:lnTo>
                        <a:pt x="9" y="49"/>
                      </a:lnTo>
                      <a:lnTo>
                        <a:pt x="9" y="51"/>
                      </a:lnTo>
                      <a:lnTo>
                        <a:pt x="8" y="53"/>
                      </a:lnTo>
                      <a:lnTo>
                        <a:pt x="7" y="55"/>
                      </a:lnTo>
                      <a:lnTo>
                        <a:pt x="5" y="57"/>
                      </a:lnTo>
                      <a:lnTo>
                        <a:pt x="5" y="59"/>
                      </a:lnTo>
                      <a:lnTo>
                        <a:pt x="3" y="61"/>
                      </a:lnTo>
                      <a:lnTo>
                        <a:pt x="3" y="63"/>
                      </a:lnTo>
                      <a:lnTo>
                        <a:pt x="1" y="65"/>
                      </a:lnTo>
                      <a:lnTo>
                        <a:pt x="1" y="67"/>
                      </a:lnTo>
                      <a:lnTo>
                        <a:pt x="1" y="69"/>
                      </a:lnTo>
                      <a:lnTo>
                        <a:pt x="1" y="70"/>
                      </a:lnTo>
                      <a:lnTo>
                        <a:pt x="1" y="72"/>
                      </a:lnTo>
                      <a:lnTo>
                        <a:pt x="3" y="72"/>
                      </a:lnTo>
                      <a:lnTo>
                        <a:pt x="1" y="74"/>
                      </a:lnTo>
                      <a:lnTo>
                        <a:pt x="1" y="74"/>
                      </a:lnTo>
                      <a:lnTo>
                        <a:pt x="0" y="76"/>
                      </a:lnTo>
                      <a:lnTo>
                        <a:pt x="0" y="76"/>
                      </a:lnTo>
                      <a:lnTo>
                        <a:pt x="0" y="78"/>
                      </a:lnTo>
                      <a:lnTo>
                        <a:pt x="0" y="79"/>
                      </a:lnTo>
                      <a:lnTo>
                        <a:pt x="0" y="81"/>
                      </a:lnTo>
                      <a:lnTo>
                        <a:pt x="1" y="81"/>
                      </a:lnTo>
                      <a:lnTo>
                        <a:pt x="1" y="83"/>
                      </a:lnTo>
                      <a:lnTo>
                        <a:pt x="1" y="85"/>
                      </a:lnTo>
                      <a:lnTo>
                        <a:pt x="1" y="86"/>
                      </a:lnTo>
                      <a:lnTo>
                        <a:pt x="1" y="86"/>
                      </a:lnTo>
                      <a:lnTo>
                        <a:pt x="1" y="88"/>
                      </a:lnTo>
                      <a:lnTo>
                        <a:pt x="1" y="88"/>
                      </a:lnTo>
                      <a:lnTo>
                        <a:pt x="1" y="88"/>
                      </a:lnTo>
                      <a:lnTo>
                        <a:pt x="3" y="8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5" name="Freeform 45"/>
                <p:cNvSpPr>
                  <a:spLocks/>
                </p:cNvSpPr>
                <p:nvPr/>
              </p:nvSpPr>
              <p:spPr bwMode="blackWhite">
                <a:xfrm>
                  <a:off x="4611" y="1513"/>
                  <a:ext cx="26" cy="6"/>
                </a:xfrm>
                <a:custGeom>
                  <a:avLst/>
                  <a:gdLst>
                    <a:gd name="T0" fmla="*/ 25 w 26"/>
                    <a:gd name="T1" fmla="*/ 3 h 6"/>
                    <a:gd name="T2" fmla="*/ 23 w 26"/>
                    <a:gd name="T3" fmla="*/ 4 h 6"/>
                    <a:gd name="T4" fmla="*/ 23 w 26"/>
                    <a:gd name="T5" fmla="*/ 4 h 6"/>
                    <a:gd name="T6" fmla="*/ 23 w 26"/>
                    <a:gd name="T7" fmla="*/ 4 h 6"/>
                    <a:gd name="T8" fmla="*/ 23 w 26"/>
                    <a:gd name="T9" fmla="*/ 4 h 6"/>
                    <a:gd name="T10" fmla="*/ 21 w 26"/>
                    <a:gd name="T11" fmla="*/ 4 h 6"/>
                    <a:gd name="T12" fmla="*/ 21 w 26"/>
                    <a:gd name="T13" fmla="*/ 4 h 6"/>
                    <a:gd name="T14" fmla="*/ 20 w 26"/>
                    <a:gd name="T15" fmla="*/ 4 h 6"/>
                    <a:gd name="T16" fmla="*/ 20 w 26"/>
                    <a:gd name="T17" fmla="*/ 4 h 6"/>
                    <a:gd name="T18" fmla="*/ 18 w 26"/>
                    <a:gd name="T19" fmla="*/ 5 h 6"/>
                    <a:gd name="T20" fmla="*/ 18 w 26"/>
                    <a:gd name="T21" fmla="*/ 5 h 6"/>
                    <a:gd name="T22" fmla="*/ 16 w 26"/>
                    <a:gd name="T23" fmla="*/ 5 h 6"/>
                    <a:gd name="T24" fmla="*/ 16 w 26"/>
                    <a:gd name="T25" fmla="*/ 5 h 6"/>
                    <a:gd name="T26" fmla="*/ 15 w 26"/>
                    <a:gd name="T27" fmla="*/ 5 h 6"/>
                    <a:gd name="T28" fmla="*/ 15 w 26"/>
                    <a:gd name="T29" fmla="*/ 5 h 6"/>
                    <a:gd name="T30" fmla="*/ 15 w 26"/>
                    <a:gd name="T31" fmla="*/ 5 h 6"/>
                    <a:gd name="T32" fmla="*/ 15 w 26"/>
                    <a:gd name="T33" fmla="*/ 5 h 6"/>
                    <a:gd name="T34" fmla="*/ 13 w 26"/>
                    <a:gd name="T35" fmla="*/ 5 h 6"/>
                    <a:gd name="T36" fmla="*/ 13 w 26"/>
                    <a:gd name="T37" fmla="*/ 5 h 6"/>
                    <a:gd name="T38" fmla="*/ 12 w 26"/>
                    <a:gd name="T39" fmla="*/ 5 h 6"/>
                    <a:gd name="T40" fmla="*/ 12 w 26"/>
                    <a:gd name="T41" fmla="*/ 5 h 6"/>
                    <a:gd name="T42" fmla="*/ 10 w 26"/>
                    <a:gd name="T43" fmla="*/ 5 h 6"/>
                    <a:gd name="T44" fmla="*/ 9 w 26"/>
                    <a:gd name="T45" fmla="*/ 5 h 6"/>
                    <a:gd name="T46" fmla="*/ 7 w 26"/>
                    <a:gd name="T47" fmla="*/ 5 h 6"/>
                    <a:gd name="T48" fmla="*/ 7 w 26"/>
                    <a:gd name="T49" fmla="*/ 3 h 6"/>
                    <a:gd name="T50" fmla="*/ 5 w 26"/>
                    <a:gd name="T51" fmla="*/ 3 h 6"/>
                    <a:gd name="T52" fmla="*/ 4 w 26"/>
                    <a:gd name="T53" fmla="*/ 3 h 6"/>
                    <a:gd name="T54" fmla="*/ 2 w 26"/>
                    <a:gd name="T55" fmla="*/ 3 h 6"/>
                    <a:gd name="T56" fmla="*/ 2 w 26"/>
                    <a:gd name="T57" fmla="*/ 1 h 6"/>
                    <a:gd name="T58" fmla="*/ 0 w 26"/>
                    <a:gd name="T59" fmla="*/ 1 h 6"/>
                    <a:gd name="T60" fmla="*/ 0 w 26"/>
                    <a:gd name="T61" fmla="*/ 1 h 6"/>
                    <a:gd name="T62" fmla="*/ 0 w 26"/>
                    <a:gd name="T63" fmla="*/ 1 h 6"/>
                    <a:gd name="T64" fmla="*/ 0 w 2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6">
                      <a:moveTo>
                        <a:pt x="25" y="3"/>
                      </a:moveTo>
                      <a:lnTo>
                        <a:pt x="23" y="4"/>
                      </a:lnTo>
                      <a:lnTo>
                        <a:pt x="23" y="4"/>
                      </a:lnTo>
                      <a:lnTo>
                        <a:pt x="23" y="4"/>
                      </a:lnTo>
                      <a:lnTo>
                        <a:pt x="23" y="4"/>
                      </a:lnTo>
                      <a:lnTo>
                        <a:pt x="21" y="4"/>
                      </a:lnTo>
                      <a:lnTo>
                        <a:pt x="21" y="4"/>
                      </a:lnTo>
                      <a:lnTo>
                        <a:pt x="20" y="4"/>
                      </a:lnTo>
                      <a:lnTo>
                        <a:pt x="20" y="4"/>
                      </a:lnTo>
                      <a:lnTo>
                        <a:pt x="18" y="5"/>
                      </a:lnTo>
                      <a:lnTo>
                        <a:pt x="18" y="5"/>
                      </a:lnTo>
                      <a:lnTo>
                        <a:pt x="16" y="5"/>
                      </a:lnTo>
                      <a:lnTo>
                        <a:pt x="16" y="5"/>
                      </a:lnTo>
                      <a:lnTo>
                        <a:pt x="15" y="5"/>
                      </a:lnTo>
                      <a:lnTo>
                        <a:pt x="15" y="5"/>
                      </a:lnTo>
                      <a:lnTo>
                        <a:pt x="15" y="5"/>
                      </a:lnTo>
                      <a:lnTo>
                        <a:pt x="15" y="5"/>
                      </a:lnTo>
                      <a:lnTo>
                        <a:pt x="13" y="5"/>
                      </a:lnTo>
                      <a:lnTo>
                        <a:pt x="13" y="5"/>
                      </a:lnTo>
                      <a:lnTo>
                        <a:pt x="12" y="5"/>
                      </a:lnTo>
                      <a:lnTo>
                        <a:pt x="12" y="5"/>
                      </a:lnTo>
                      <a:lnTo>
                        <a:pt x="10" y="5"/>
                      </a:lnTo>
                      <a:lnTo>
                        <a:pt x="9" y="5"/>
                      </a:lnTo>
                      <a:lnTo>
                        <a:pt x="7" y="5"/>
                      </a:lnTo>
                      <a:lnTo>
                        <a:pt x="7" y="3"/>
                      </a:lnTo>
                      <a:lnTo>
                        <a:pt x="5" y="3"/>
                      </a:lnTo>
                      <a:lnTo>
                        <a:pt x="4" y="3"/>
                      </a:lnTo>
                      <a:lnTo>
                        <a:pt x="2" y="3"/>
                      </a:lnTo>
                      <a:lnTo>
                        <a:pt x="2" y="1"/>
                      </a:lnTo>
                      <a:lnTo>
                        <a:pt x="0" y="1"/>
                      </a:lnTo>
                      <a:lnTo>
                        <a:pt x="0" y="1"/>
                      </a:lnTo>
                      <a:lnTo>
                        <a:pt x="0" y="1"/>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6" name="Freeform 46"/>
                <p:cNvSpPr>
                  <a:spLocks/>
                </p:cNvSpPr>
                <p:nvPr/>
              </p:nvSpPr>
              <p:spPr bwMode="blackWhite">
                <a:xfrm>
                  <a:off x="4600" y="1502"/>
                  <a:ext cx="17" cy="17"/>
                </a:xfrm>
                <a:custGeom>
                  <a:avLst/>
                  <a:gdLst>
                    <a:gd name="T0" fmla="*/ 16 w 17"/>
                    <a:gd name="T1" fmla="*/ 0 h 17"/>
                    <a:gd name="T2" fmla="*/ 15 w 17"/>
                    <a:gd name="T3" fmla="*/ 1 h 17"/>
                    <a:gd name="T4" fmla="*/ 15 w 17"/>
                    <a:gd name="T5" fmla="*/ 1 h 17"/>
                    <a:gd name="T6" fmla="*/ 15 w 17"/>
                    <a:gd name="T7" fmla="*/ 1 h 17"/>
                    <a:gd name="T8" fmla="*/ 15 w 17"/>
                    <a:gd name="T9" fmla="*/ 1 h 17"/>
                    <a:gd name="T10" fmla="*/ 14 w 17"/>
                    <a:gd name="T11" fmla="*/ 3 h 17"/>
                    <a:gd name="T12" fmla="*/ 14 w 17"/>
                    <a:gd name="T13" fmla="*/ 3 h 17"/>
                    <a:gd name="T14" fmla="*/ 14 w 17"/>
                    <a:gd name="T15" fmla="*/ 3 h 17"/>
                    <a:gd name="T16" fmla="*/ 14 w 17"/>
                    <a:gd name="T17" fmla="*/ 3 h 17"/>
                    <a:gd name="T18" fmla="*/ 12 w 17"/>
                    <a:gd name="T19" fmla="*/ 5 h 17"/>
                    <a:gd name="T20" fmla="*/ 12 w 17"/>
                    <a:gd name="T21" fmla="*/ 5 h 17"/>
                    <a:gd name="T22" fmla="*/ 12 w 17"/>
                    <a:gd name="T23" fmla="*/ 7 h 17"/>
                    <a:gd name="T24" fmla="*/ 12 w 17"/>
                    <a:gd name="T25" fmla="*/ 7 h 17"/>
                    <a:gd name="T26" fmla="*/ 10 w 17"/>
                    <a:gd name="T27" fmla="*/ 8 h 17"/>
                    <a:gd name="T28" fmla="*/ 10 w 17"/>
                    <a:gd name="T29" fmla="*/ 8 h 17"/>
                    <a:gd name="T30" fmla="*/ 9 w 17"/>
                    <a:gd name="T31" fmla="*/ 8 h 17"/>
                    <a:gd name="T32" fmla="*/ 9 w 17"/>
                    <a:gd name="T33" fmla="*/ 8 h 17"/>
                    <a:gd name="T34" fmla="*/ 7 w 17"/>
                    <a:gd name="T35" fmla="*/ 10 h 17"/>
                    <a:gd name="T36" fmla="*/ 7 w 17"/>
                    <a:gd name="T37" fmla="*/ 10 h 17"/>
                    <a:gd name="T38" fmla="*/ 5 w 17"/>
                    <a:gd name="T39" fmla="*/ 12 h 17"/>
                    <a:gd name="T40" fmla="*/ 5 w 17"/>
                    <a:gd name="T41" fmla="*/ 12 h 17"/>
                    <a:gd name="T42" fmla="*/ 3 w 17"/>
                    <a:gd name="T43" fmla="*/ 14 h 17"/>
                    <a:gd name="T44" fmla="*/ 3 w 17"/>
                    <a:gd name="T45" fmla="*/ 14 h 17"/>
                    <a:gd name="T46" fmla="*/ 3 w 17"/>
                    <a:gd name="T47" fmla="*/ 14 h 17"/>
                    <a:gd name="T48" fmla="*/ 3 w 17"/>
                    <a:gd name="T49" fmla="*/ 14 h 17"/>
                    <a:gd name="T50" fmla="*/ 1 w 17"/>
                    <a:gd name="T51" fmla="*/ 16 h 17"/>
                    <a:gd name="T52" fmla="*/ 1 w 17"/>
                    <a:gd name="T53" fmla="*/ 16 h 17"/>
                    <a:gd name="T54" fmla="*/ 1 w 17"/>
                    <a:gd name="T55" fmla="*/ 16 h 17"/>
                    <a:gd name="T56" fmla="*/ 1 w 17"/>
                    <a:gd name="T57" fmla="*/ 16 h 17"/>
                    <a:gd name="T58" fmla="*/ 0 w 17"/>
                    <a:gd name="T59" fmla="*/ 16 h 17"/>
                    <a:gd name="T60" fmla="*/ 0 w 17"/>
                    <a:gd name="T61" fmla="*/ 16 h 17"/>
                    <a:gd name="T62" fmla="*/ 0 w 17"/>
                    <a:gd name="T63" fmla="*/ 16 h 17"/>
                    <a:gd name="T64" fmla="*/ 0 w 17"/>
                    <a:gd name="T65"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6" y="0"/>
                      </a:moveTo>
                      <a:lnTo>
                        <a:pt x="15" y="1"/>
                      </a:lnTo>
                      <a:lnTo>
                        <a:pt x="15" y="1"/>
                      </a:lnTo>
                      <a:lnTo>
                        <a:pt x="15" y="1"/>
                      </a:lnTo>
                      <a:lnTo>
                        <a:pt x="15" y="1"/>
                      </a:lnTo>
                      <a:lnTo>
                        <a:pt x="14" y="3"/>
                      </a:lnTo>
                      <a:lnTo>
                        <a:pt x="14" y="3"/>
                      </a:lnTo>
                      <a:lnTo>
                        <a:pt x="14" y="3"/>
                      </a:lnTo>
                      <a:lnTo>
                        <a:pt x="14" y="3"/>
                      </a:lnTo>
                      <a:lnTo>
                        <a:pt x="12" y="5"/>
                      </a:lnTo>
                      <a:lnTo>
                        <a:pt x="12" y="5"/>
                      </a:lnTo>
                      <a:lnTo>
                        <a:pt x="12" y="7"/>
                      </a:lnTo>
                      <a:lnTo>
                        <a:pt x="12" y="7"/>
                      </a:lnTo>
                      <a:lnTo>
                        <a:pt x="10" y="8"/>
                      </a:lnTo>
                      <a:lnTo>
                        <a:pt x="10" y="8"/>
                      </a:lnTo>
                      <a:lnTo>
                        <a:pt x="9" y="8"/>
                      </a:lnTo>
                      <a:lnTo>
                        <a:pt x="9" y="8"/>
                      </a:lnTo>
                      <a:lnTo>
                        <a:pt x="7" y="10"/>
                      </a:lnTo>
                      <a:lnTo>
                        <a:pt x="7" y="10"/>
                      </a:lnTo>
                      <a:lnTo>
                        <a:pt x="5" y="12"/>
                      </a:lnTo>
                      <a:lnTo>
                        <a:pt x="5" y="12"/>
                      </a:lnTo>
                      <a:lnTo>
                        <a:pt x="3" y="14"/>
                      </a:lnTo>
                      <a:lnTo>
                        <a:pt x="3" y="14"/>
                      </a:lnTo>
                      <a:lnTo>
                        <a:pt x="3" y="14"/>
                      </a:lnTo>
                      <a:lnTo>
                        <a:pt x="3" y="14"/>
                      </a:lnTo>
                      <a:lnTo>
                        <a:pt x="1" y="16"/>
                      </a:lnTo>
                      <a:lnTo>
                        <a:pt x="1" y="16"/>
                      </a:lnTo>
                      <a:lnTo>
                        <a:pt x="1" y="16"/>
                      </a:lnTo>
                      <a:lnTo>
                        <a:pt x="1" y="16"/>
                      </a:lnTo>
                      <a:lnTo>
                        <a:pt x="0" y="16"/>
                      </a:lnTo>
                      <a:lnTo>
                        <a:pt x="0" y="16"/>
                      </a:lnTo>
                      <a:lnTo>
                        <a:pt x="0" y="16"/>
                      </a:lnTo>
                      <a:lnTo>
                        <a:pt x="0" y="16"/>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7" name="Freeform 47"/>
                <p:cNvSpPr>
                  <a:spLocks/>
                </p:cNvSpPr>
                <p:nvPr/>
              </p:nvSpPr>
              <p:spPr bwMode="blackWhite">
                <a:xfrm>
                  <a:off x="4532" y="1529"/>
                  <a:ext cx="123" cy="92"/>
                </a:xfrm>
                <a:custGeom>
                  <a:avLst/>
                  <a:gdLst>
                    <a:gd name="T0" fmla="*/ 35 w 123"/>
                    <a:gd name="T1" fmla="*/ 18 h 92"/>
                    <a:gd name="T2" fmla="*/ 32 w 123"/>
                    <a:gd name="T3" fmla="*/ 15 h 92"/>
                    <a:gd name="T4" fmla="*/ 29 w 123"/>
                    <a:gd name="T5" fmla="*/ 9 h 92"/>
                    <a:gd name="T6" fmla="*/ 24 w 123"/>
                    <a:gd name="T7" fmla="*/ 5 h 92"/>
                    <a:gd name="T8" fmla="*/ 17 w 123"/>
                    <a:gd name="T9" fmla="*/ 1 h 92"/>
                    <a:gd name="T10" fmla="*/ 11 w 123"/>
                    <a:gd name="T11" fmla="*/ 2 h 92"/>
                    <a:gd name="T12" fmla="*/ 10 w 123"/>
                    <a:gd name="T13" fmla="*/ 2 h 92"/>
                    <a:gd name="T14" fmla="*/ 6 w 123"/>
                    <a:gd name="T15" fmla="*/ 6 h 92"/>
                    <a:gd name="T16" fmla="*/ 4 w 123"/>
                    <a:gd name="T17" fmla="*/ 9 h 92"/>
                    <a:gd name="T18" fmla="*/ 1 w 123"/>
                    <a:gd name="T19" fmla="*/ 13 h 92"/>
                    <a:gd name="T20" fmla="*/ 1 w 123"/>
                    <a:gd name="T21" fmla="*/ 15 h 92"/>
                    <a:gd name="T22" fmla="*/ 0 w 123"/>
                    <a:gd name="T23" fmla="*/ 20 h 92"/>
                    <a:gd name="T24" fmla="*/ 1 w 123"/>
                    <a:gd name="T25" fmla="*/ 23 h 92"/>
                    <a:gd name="T26" fmla="*/ 3 w 123"/>
                    <a:gd name="T27" fmla="*/ 26 h 92"/>
                    <a:gd name="T28" fmla="*/ 5 w 123"/>
                    <a:gd name="T29" fmla="*/ 29 h 92"/>
                    <a:gd name="T30" fmla="*/ 6 w 123"/>
                    <a:gd name="T31" fmla="*/ 32 h 92"/>
                    <a:gd name="T32" fmla="*/ 9 w 123"/>
                    <a:gd name="T33" fmla="*/ 35 h 92"/>
                    <a:gd name="T34" fmla="*/ 11 w 123"/>
                    <a:gd name="T35" fmla="*/ 38 h 92"/>
                    <a:gd name="T36" fmla="*/ 15 w 123"/>
                    <a:gd name="T37" fmla="*/ 40 h 92"/>
                    <a:gd name="T38" fmla="*/ 19 w 123"/>
                    <a:gd name="T39" fmla="*/ 44 h 92"/>
                    <a:gd name="T40" fmla="*/ 22 w 123"/>
                    <a:gd name="T41" fmla="*/ 44 h 92"/>
                    <a:gd name="T42" fmla="*/ 26 w 123"/>
                    <a:gd name="T43" fmla="*/ 44 h 92"/>
                    <a:gd name="T44" fmla="*/ 26 w 123"/>
                    <a:gd name="T45" fmla="*/ 44 h 92"/>
                    <a:gd name="T46" fmla="*/ 26 w 123"/>
                    <a:gd name="T47" fmla="*/ 44 h 92"/>
                    <a:gd name="T48" fmla="*/ 28 w 123"/>
                    <a:gd name="T49" fmla="*/ 43 h 92"/>
                    <a:gd name="T50" fmla="*/ 29 w 123"/>
                    <a:gd name="T51" fmla="*/ 42 h 92"/>
                    <a:gd name="T52" fmla="*/ 31 w 123"/>
                    <a:gd name="T53" fmla="*/ 41 h 92"/>
                    <a:gd name="T54" fmla="*/ 31 w 123"/>
                    <a:gd name="T55" fmla="*/ 43 h 92"/>
                    <a:gd name="T56" fmla="*/ 31 w 123"/>
                    <a:gd name="T57" fmla="*/ 45 h 92"/>
                    <a:gd name="T58" fmla="*/ 33 w 123"/>
                    <a:gd name="T59" fmla="*/ 47 h 92"/>
                    <a:gd name="T60" fmla="*/ 34 w 123"/>
                    <a:gd name="T61" fmla="*/ 48 h 92"/>
                    <a:gd name="T62" fmla="*/ 34 w 123"/>
                    <a:gd name="T63" fmla="*/ 49 h 92"/>
                    <a:gd name="T64" fmla="*/ 36 w 123"/>
                    <a:gd name="T65" fmla="*/ 51 h 92"/>
                    <a:gd name="T66" fmla="*/ 37 w 123"/>
                    <a:gd name="T67" fmla="*/ 53 h 92"/>
                    <a:gd name="T68" fmla="*/ 37 w 123"/>
                    <a:gd name="T69" fmla="*/ 53 h 92"/>
                    <a:gd name="T70" fmla="*/ 37 w 123"/>
                    <a:gd name="T71" fmla="*/ 55 h 92"/>
                    <a:gd name="T72" fmla="*/ 37 w 123"/>
                    <a:gd name="T73" fmla="*/ 56 h 92"/>
                    <a:gd name="T74" fmla="*/ 39 w 123"/>
                    <a:gd name="T75" fmla="*/ 58 h 92"/>
                    <a:gd name="T76" fmla="*/ 44 w 123"/>
                    <a:gd name="T77" fmla="*/ 60 h 92"/>
                    <a:gd name="T78" fmla="*/ 51 w 123"/>
                    <a:gd name="T79" fmla="*/ 63 h 92"/>
                    <a:gd name="T80" fmla="*/ 58 w 123"/>
                    <a:gd name="T81" fmla="*/ 65 h 92"/>
                    <a:gd name="T82" fmla="*/ 65 w 123"/>
                    <a:gd name="T83" fmla="*/ 67 h 92"/>
                    <a:gd name="T84" fmla="*/ 71 w 123"/>
                    <a:gd name="T85" fmla="*/ 68 h 92"/>
                    <a:gd name="T86" fmla="*/ 71 w 123"/>
                    <a:gd name="T87" fmla="*/ 71 h 92"/>
                    <a:gd name="T88" fmla="*/ 73 w 123"/>
                    <a:gd name="T89" fmla="*/ 73 h 92"/>
                    <a:gd name="T90" fmla="*/ 74 w 123"/>
                    <a:gd name="T91" fmla="*/ 77 h 92"/>
                    <a:gd name="T92" fmla="*/ 77 w 123"/>
                    <a:gd name="T93" fmla="*/ 80 h 92"/>
                    <a:gd name="T94" fmla="*/ 79 w 123"/>
                    <a:gd name="T95" fmla="*/ 81 h 92"/>
                    <a:gd name="T96" fmla="*/ 85 w 123"/>
                    <a:gd name="T97" fmla="*/ 84 h 92"/>
                    <a:gd name="T98" fmla="*/ 94 w 123"/>
                    <a:gd name="T99" fmla="*/ 88 h 92"/>
                    <a:gd name="T100" fmla="*/ 105 w 123"/>
                    <a:gd name="T101" fmla="*/ 89 h 92"/>
                    <a:gd name="T102" fmla="*/ 113 w 123"/>
                    <a:gd name="T103" fmla="*/ 91 h 92"/>
                    <a:gd name="T104" fmla="*/ 120 w 123"/>
                    <a:gd name="T105"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2">
                      <a:moveTo>
                        <a:pt x="36" y="18"/>
                      </a:moveTo>
                      <a:lnTo>
                        <a:pt x="35" y="18"/>
                      </a:lnTo>
                      <a:lnTo>
                        <a:pt x="35" y="18"/>
                      </a:lnTo>
                      <a:lnTo>
                        <a:pt x="34" y="18"/>
                      </a:lnTo>
                      <a:lnTo>
                        <a:pt x="34" y="16"/>
                      </a:lnTo>
                      <a:lnTo>
                        <a:pt x="32" y="15"/>
                      </a:lnTo>
                      <a:lnTo>
                        <a:pt x="31" y="13"/>
                      </a:lnTo>
                      <a:lnTo>
                        <a:pt x="29" y="11"/>
                      </a:lnTo>
                      <a:lnTo>
                        <a:pt x="29" y="9"/>
                      </a:lnTo>
                      <a:lnTo>
                        <a:pt x="27" y="8"/>
                      </a:lnTo>
                      <a:lnTo>
                        <a:pt x="25" y="6"/>
                      </a:lnTo>
                      <a:lnTo>
                        <a:pt x="24" y="5"/>
                      </a:lnTo>
                      <a:lnTo>
                        <a:pt x="22" y="3"/>
                      </a:lnTo>
                      <a:lnTo>
                        <a:pt x="19" y="3"/>
                      </a:lnTo>
                      <a:lnTo>
                        <a:pt x="17" y="1"/>
                      </a:lnTo>
                      <a:lnTo>
                        <a:pt x="14" y="1"/>
                      </a:lnTo>
                      <a:lnTo>
                        <a:pt x="13" y="0"/>
                      </a:lnTo>
                      <a:lnTo>
                        <a:pt x="11" y="2"/>
                      </a:lnTo>
                      <a:lnTo>
                        <a:pt x="11" y="2"/>
                      </a:lnTo>
                      <a:lnTo>
                        <a:pt x="10" y="2"/>
                      </a:lnTo>
                      <a:lnTo>
                        <a:pt x="10" y="2"/>
                      </a:lnTo>
                      <a:lnTo>
                        <a:pt x="8" y="4"/>
                      </a:lnTo>
                      <a:lnTo>
                        <a:pt x="8" y="4"/>
                      </a:lnTo>
                      <a:lnTo>
                        <a:pt x="6" y="6"/>
                      </a:lnTo>
                      <a:lnTo>
                        <a:pt x="6" y="6"/>
                      </a:lnTo>
                      <a:lnTo>
                        <a:pt x="4" y="8"/>
                      </a:lnTo>
                      <a:lnTo>
                        <a:pt x="4" y="9"/>
                      </a:lnTo>
                      <a:lnTo>
                        <a:pt x="2" y="11"/>
                      </a:lnTo>
                      <a:lnTo>
                        <a:pt x="2" y="11"/>
                      </a:lnTo>
                      <a:lnTo>
                        <a:pt x="1" y="13"/>
                      </a:lnTo>
                      <a:lnTo>
                        <a:pt x="1" y="13"/>
                      </a:lnTo>
                      <a:lnTo>
                        <a:pt x="1" y="15"/>
                      </a:lnTo>
                      <a:lnTo>
                        <a:pt x="1" y="15"/>
                      </a:lnTo>
                      <a:lnTo>
                        <a:pt x="0" y="16"/>
                      </a:lnTo>
                      <a:lnTo>
                        <a:pt x="0" y="18"/>
                      </a:lnTo>
                      <a:lnTo>
                        <a:pt x="0" y="20"/>
                      </a:lnTo>
                      <a:lnTo>
                        <a:pt x="1" y="20"/>
                      </a:lnTo>
                      <a:lnTo>
                        <a:pt x="1" y="22"/>
                      </a:lnTo>
                      <a:lnTo>
                        <a:pt x="1" y="23"/>
                      </a:lnTo>
                      <a:lnTo>
                        <a:pt x="1" y="25"/>
                      </a:lnTo>
                      <a:lnTo>
                        <a:pt x="3" y="25"/>
                      </a:lnTo>
                      <a:lnTo>
                        <a:pt x="3" y="26"/>
                      </a:lnTo>
                      <a:lnTo>
                        <a:pt x="3" y="27"/>
                      </a:lnTo>
                      <a:lnTo>
                        <a:pt x="3" y="29"/>
                      </a:lnTo>
                      <a:lnTo>
                        <a:pt x="5" y="29"/>
                      </a:lnTo>
                      <a:lnTo>
                        <a:pt x="5" y="31"/>
                      </a:lnTo>
                      <a:lnTo>
                        <a:pt x="6" y="31"/>
                      </a:lnTo>
                      <a:lnTo>
                        <a:pt x="6" y="32"/>
                      </a:lnTo>
                      <a:lnTo>
                        <a:pt x="8" y="32"/>
                      </a:lnTo>
                      <a:lnTo>
                        <a:pt x="8" y="34"/>
                      </a:lnTo>
                      <a:lnTo>
                        <a:pt x="9" y="35"/>
                      </a:lnTo>
                      <a:lnTo>
                        <a:pt x="9" y="37"/>
                      </a:lnTo>
                      <a:lnTo>
                        <a:pt x="11" y="37"/>
                      </a:lnTo>
                      <a:lnTo>
                        <a:pt x="11" y="38"/>
                      </a:lnTo>
                      <a:lnTo>
                        <a:pt x="13" y="38"/>
                      </a:lnTo>
                      <a:lnTo>
                        <a:pt x="13" y="40"/>
                      </a:lnTo>
                      <a:lnTo>
                        <a:pt x="15" y="40"/>
                      </a:lnTo>
                      <a:lnTo>
                        <a:pt x="15" y="42"/>
                      </a:lnTo>
                      <a:lnTo>
                        <a:pt x="17" y="42"/>
                      </a:lnTo>
                      <a:lnTo>
                        <a:pt x="19" y="44"/>
                      </a:lnTo>
                      <a:lnTo>
                        <a:pt x="20" y="44"/>
                      </a:lnTo>
                      <a:lnTo>
                        <a:pt x="20" y="44"/>
                      </a:lnTo>
                      <a:lnTo>
                        <a:pt x="22" y="44"/>
                      </a:lnTo>
                      <a:lnTo>
                        <a:pt x="24" y="44"/>
                      </a:lnTo>
                      <a:lnTo>
                        <a:pt x="26" y="44"/>
                      </a:lnTo>
                      <a:lnTo>
                        <a:pt x="26" y="44"/>
                      </a:lnTo>
                      <a:lnTo>
                        <a:pt x="26" y="44"/>
                      </a:lnTo>
                      <a:lnTo>
                        <a:pt x="26" y="44"/>
                      </a:lnTo>
                      <a:lnTo>
                        <a:pt x="26" y="44"/>
                      </a:lnTo>
                      <a:lnTo>
                        <a:pt x="26" y="44"/>
                      </a:lnTo>
                      <a:lnTo>
                        <a:pt x="26" y="44"/>
                      </a:lnTo>
                      <a:lnTo>
                        <a:pt x="26" y="44"/>
                      </a:lnTo>
                      <a:lnTo>
                        <a:pt x="28" y="43"/>
                      </a:lnTo>
                      <a:lnTo>
                        <a:pt x="28" y="43"/>
                      </a:lnTo>
                      <a:lnTo>
                        <a:pt x="28" y="43"/>
                      </a:lnTo>
                      <a:lnTo>
                        <a:pt x="28" y="43"/>
                      </a:lnTo>
                      <a:lnTo>
                        <a:pt x="29" y="42"/>
                      </a:lnTo>
                      <a:lnTo>
                        <a:pt x="29" y="42"/>
                      </a:lnTo>
                      <a:lnTo>
                        <a:pt x="29" y="42"/>
                      </a:lnTo>
                      <a:lnTo>
                        <a:pt x="29" y="42"/>
                      </a:lnTo>
                      <a:lnTo>
                        <a:pt x="31" y="41"/>
                      </a:lnTo>
                      <a:lnTo>
                        <a:pt x="31" y="42"/>
                      </a:lnTo>
                      <a:lnTo>
                        <a:pt x="31" y="42"/>
                      </a:lnTo>
                      <a:lnTo>
                        <a:pt x="31" y="43"/>
                      </a:lnTo>
                      <a:lnTo>
                        <a:pt x="31" y="43"/>
                      </a:lnTo>
                      <a:lnTo>
                        <a:pt x="31" y="45"/>
                      </a:lnTo>
                      <a:lnTo>
                        <a:pt x="31" y="45"/>
                      </a:lnTo>
                      <a:lnTo>
                        <a:pt x="31" y="45"/>
                      </a:lnTo>
                      <a:lnTo>
                        <a:pt x="33" y="45"/>
                      </a:lnTo>
                      <a:lnTo>
                        <a:pt x="33" y="47"/>
                      </a:lnTo>
                      <a:lnTo>
                        <a:pt x="33" y="47"/>
                      </a:lnTo>
                      <a:lnTo>
                        <a:pt x="33" y="48"/>
                      </a:lnTo>
                      <a:lnTo>
                        <a:pt x="34" y="48"/>
                      </a:lnTo>
                      <a:lnTo>
                        <a:pt x="34" y="49"/>
                      </a:lnTo>
                      <a:lnTo>
                        <a:pt x="34" y="49"/>
                      </a:lnTo>
                      <a:lnTo>
                        <a:pt x="34" y="49"/>
                      </a:lnTo>
                      <a:lnTo>
                        <a:pt x="36" y="49"/>
                      </a:lnTo>
                      <a:lnTo>
                        <a:pt x="36" y="51"/>
                      </a:lnTo>
                      <a:lnTo>
                        <a:pt x="36" y="51"/>
                      </a:lnTo>
                      <a:lnTo>
                        <a:pt x="36" y="51"/>
                      </a:lnTo>
                      <a:lnTo>
                        <a:pt x="37" y="51"/>
                      </a:lnTo>
                      <a:lnTo>
                        <a:pt x="37" y="53"/>
                      </a:lnTo>
                      <a:lnTo>
                        <a:pt x="37" y="53"/>
                      </a:lnTo>
                      <a:lnTo>
                        <a:pt x="37" y="53"/>
                      </a:lnTo>
                      <a:lnTo>
                        <a:pt x="37" y="53"/>
                      </a:lnTo>
                      <a:lnTo>
                        <a:pt x="37" y="55"/>
                      </a:lnTo>
                      <a:lnTo>
                        <a:pt x="37" y="55"/>
                      </a:lnTo>
                      <a:lnTo>
                        <a:pt x="37" y="55"/>
                      </a:lnTo>
                      <a:lnTo>
                        <a:pt x="37" y="55"/>
                      </a:lnTo>
                      <a:lnTo>
                        <a:pt x="37" y="56"/>
                      </a:lnTo>
                      <a:lnTo>
                        <a:pt x="37" y="56"/>
                      </a:lnTo>
                      <a:lnTo>
                        <a:pt x="37" y="56"/>
                      </a:lnTo>
                      <a:lnTo>
                        <a:pt x="38" y="56"/>
                      </a:lnTo>
                      <a:lnTo>
                        <a:pt x="39" y="58"/>
                      </a:lnTo>
                      <a:lnTo>
                        <a:pt x="40" y="58"/>
                      </a:lnTo>
                      <a:lnTo>
                        <a:pt x="42" y="60"/>
                      </a:lnTo>
                      <a:lnTo>
                        <a:pt x="44" y="60"/>
                      </a:lnTo>
                      <a:lnTo>
                        <a:pt x="46" y="62"/>
                      </a:lnTo>
                      <a:lnTo>
                        <a:pt x="49" y="62"/>
                      </a:lnTo>
                      <a:lnTo>
                        <a:pt x="51" y="63"/>
                      </a:lnTo>
                      <a:lnTo>
                        <a:pt x="54" y="63"/>
                      </a:lnTo>
                      <a:lnTo>
                        <a:pt x="56" y="65"/>
                      </a:lnTo>
                      <a:lnTo>
                        <a:pt x="58" y="65"/>
                      </a:lnTo>
                      <a:lnTo>
                        <a:pt x="60" y="66"/>
                      </a:lnTo>
                      <a:lnTo>
                        <a:pt x="64" y="66"/>
                      </a:lnTo>
                      <a:lnTo>
                        <a:pt x="65" y="67"/>
                      </a:lnTo>
                      <a:lnTo>
                        <a:pt x="67" y="67"/>
                      </a:lnTo>
                      <a:lnTo>
                        <a:pt x="69" y="68"/>
                      </a:lnTo>
                      <a:lnTo>
                        <a:pt x="71" y="68"/>
                      </a:lnTo>
                      <a:lnTo>
                        <a:pt x="71" y="70"/>
                      </a:lnTo>
                      <a:lnTo>
                        <a:pt x="71" y="70"/>
                      </a:lnTo>
                      <a:lnTo>
                        <a:pt x="71" y="71"/>
                      </a:lnTo>
                      <a:lnTo>
                        <a:pt x="73" y="71"/>
                      </a:lnTo>
                      <a:lnTo>
                        <a:pt x="73" y="73"/>
                      </a:lnTo>
                      <a:lnTo>
                        <a:pt x="73" y="73"/>
                      </a:lnTo>
                      <a:lnTo>
                        <a:pt x="73" y="75"/>
                      </a:lnTo>
                      <a:lnTo>
                        <a:pt x="74" y="75"/>
                      </a:lnTo>
                      <a:lnTo>
                        <a:pt x="74" y="77"/>
                      </a:lnTo>
                      <a:lnTo>
                        <a:pt x="76" y="78"/>
                      </a:lnTo>
                      <a:lnTo>
                        <a:pt x="76" y="80"/>
                      </a:lnTo>
                      <a:lnTo>
                        <a:pt x="77" y="80"/>
                      </a:lnTo>
                      <a:lnTo>
                        <a:pt x="77" y="81"/>
                      </a:lnTo>
                      <a:lnTo>
                        <a:pt x="79" y="81"/>
                      </a:lnTo>
                      <a:lnTo>
                        <a:pt x="79" y="81"/>
                      </a:lnTo>
                      <a:lnTo>
                        <a:pt x="81" y="81"/>
                      </a:lnTo>
                      <a:lnTo>
                        <a:pt x="82" y="83"/>
                      </a:lnTo>
                      <a:lnTo>
                        <a:pt x="85" y="84"/>
                      </a:lnTo>
                      <a:lnTo>
                        <a:pt x="87" y="86"/>
                      </a:lnTo>
                      <a:lnTo>
                        <a:pt x="91" y="86"/>
                      </a:lnTo>
                      <a:lnTo>
                        <a:pt x="94" y="88"/>
                      </a:lnTo>
                      <a:lnTo>
                        <a:pt x="97" y="88"/>
                      </a:lnTo>
                      <a:lnTo>
                        <a:pt x="101" y="89"/>
                      </a:lnTo>
                      <a:lnTo>
                        <a:pt x="105" y="89"/>
                      </a:lnTo>
                      <a:lnTo>
                        <a:pt x="106" y="91"/>
                      </a:lnTo>
                      <a:lnTo>
                        <a:pt x="110" y="91"/>
                      </a:lnTo>
                      <a:lnTo>
                        <a:pt x="113" y="91"/>
                      </a:lnTo>
                      <a:lnTo>
                        <a:pt x="116" y="91"/>
                      </a:lnTo>
                      <a:lnTo>
                        <a:pt x="118" y="91"/>
                      </a:lnTo>
                      <a:lnTo>
                        <a:pt x="120" y="91"/>
                      </a:lnTo>
                      <a:lnTo>
                        <a:pt x="121" y="91"/>
                      </a:lnTo>
                      <a:lnTo>
                        <a:pt x="122" y="9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8" name="Freeform 48"/>
                <p:cNvSpPr>
                  <a:spLocks/>
                </p:cNvSpPr>
                <p:nvPr/>
              </p:nvSpPr>
              <p:spPr bwMode="blackWhite">
                <a:xfrm>
                  <a:off x="4564" y="1657"/>
                  <a:ext cx="198" cy="72"/>
                </a:xfrm>
                <a:custGeom>
                  <a:avLst/>
                  <a:gdLst>
                    <a:gd name="T0" fmla="*/ 8 w 198"/>
                    <a:gd name="T1" fmla="*/ 6 h 72"/>
                    <a:gd name="T2" fmla="*/ 5 w 198"/>
                    <a:gd name="T3" fmla="*/ 10 h 72"/>
                    <a:gd name="T4" fmla="*/ 1 w 198"/>
                    <a:gd name="T5" fmla="*/ 14 h 72"/>
                    <a:gd name="T6" fmla="*/ 0 w 198"/>
                    <a:gd name="T7" fmla="*/ 16 h 72"/>
                    <a:gd name="T8" fmla="*/ 2 w 198"/>
                    <a:gd name="T9" fmla="*/ 22 h 72"/>
                    <a:gd name="T10" fmla="*/ 9 w 198"/>
                    <a:gd name="T11" fmla="*/ 29 h 72"/>
                    <a:gd name="T12" fmla="*/ 19 w 198"/>
                    <a:gd name="T13" fmla="*/ 33 h 72"/>
                    <a:gd name="T14" fmla="*/ 29 w 198"/>
                    <a:gd name="T15" fmla="*/ 36 h 72"/>
                    <a:gd name="T16" fmla="*/ 32 w 198"/>
                    <a:gd name="T17" fmla="*/ 40 h 72"/>
                    <a:gd name="T18" fmla="*/ 32 w 198"/>
                    <a:gd name="T19" fmla="*/ 43 h 72"/>
                    <a:gd name="T20" fmla="*/ 32 w 198"/>
                    <a:gd name="T21" fmla="*/ 47 h 72"/>
                    <a:gd name="T22" fmla="*/ 32 w 198"/>
                    <a:gd name="T23" fmla="*/ 48 h 72"/>
                    <a:gd name="T24" fmla="*/ 33 w 198"/>
                    <a:gd name="T25" fmla="*/ 52 h 72"/>
                    <a:gd name="T26" fmla="*/ 33 w 198"/>
                    <a:gd name="T27" fmla="*/ 56 h 72"/>
                    <a:gd name="T28" fmla="*/ 35 w 198"/>
                    <a:gd name="T29" fmla="*/ 60 h 72"/>
                    <a:gd name="T30" fmla="*/ 37 w 198"/>
                    <a:gd name="T31" fmla="*/ 62 h 72"/>
                    <a:gd name="T32" fmla="*/ 43 w 198"/>
                    <a:gd name="T33" fmla="*/ 64 h 72"/>
                    <a:gd name="T34" fmla="*/ 51 w 198"/>
                    <a:gd name="T35" fmla="*/ 64 h 72"/>
                    <a:gd name="T36" fmla="*/ 61 w 198"/>
                    <a:gd name="T37" fmla="*/ 63 h 72"/>
                    <a:gd name="T38" fmla="*/ 71 w 198"/>
                    <a:gd name="T39" fmla="*/ 62 h 72"/>
                    <a:gd name="T40" fmla="*/ 78 w 198"/>
                    <a:gd name="T41" fmla="*/ 64 h 72"/>
                    <a:gd name="T42" fmla="*/ 85 w 198"/>
                    <a:gd name="T43" fmla="*/ 67 h 72"/>
                    <a:gd name="T44" fmla="*/ 92 w 198"/>
                    <a:gd name="T45" fmla="*/ 70 h 72"/>
                    <a:gd name="T46" fmla="*/ 99 w 198"/>
                    <a:gd name="T47" fmla="*/ 71 h 72"/>
                    <a:gd name="T48" fmla="*/ 104 w 198"/>
                    <a:gd name="T49" fmla="*/ 71 h 72"/>
                    <a:gd name="T50" fmla="*/ 111 w 198"/>
                    <a:gd name="T51" fmla="*/ 66 h 72"/>
                    <a:gd name="T52" fmla="*/ 121 w 198"/>
                    <a:gd name="T53" fmla="*/ 62 h 72"/>
                    <a:gd name="T54" fmla="*/ 129 w 198"/>
                    <a:gd name="T55" fmla="*/ 59 h 72"/>
                    <a:gd name="T56" fmla="*/ 133 w 198"/>
                    <a:gd name="T57" fmla="*/ 61 h 72"/>
                    <a:gd name="T58" fmla="*/ 135 w 198"/>
                    <a:gd name="T59" fmla="*/ 64 h 72"/>
                    <a:gd name="T60" fmla="*/ 137 w 198"/>
                    <a:gd name="T61" fmla="*/ 67 h 72"/>
                    <a:gd name="T62" fmla="*/ 140 w 198"/>
                    <a:gd name="T63" fmla="*/ 68 h 72"/>
                    <a:gd name="T64" fmla="*/ 142 w 198"/>
                    <a:gd name="T65" fmla="*/ 68 h 72"/>
                    <a:gd name="T66" fmla="*/ 143 w 198"/>
                    <a:gd name="T67" fmla="*/ 66 h 72"/>
                    <a:gd name="T68" fmla="*/ 145 w 198"/>
                    <a:gd name="T69" fmla="*/ 62 h 72"/>
                    <a:gd name="T70" fmla="*/ 148 w 198"/>
                    <a:gd name="T71" fmla="*/ 60 h 72"/>
                    <a:gd name="T72" fmla="*/ 155 w 198"/>
                    <a:gd name="T73" fmla="*/ 59 h 72"/>
                    <a:gd name="T74" fmla="*/ 161 w 198"/>
                    <a:gd name="T75" fmla="*/ 62 h 72"/>
                    <a:gd name="T76" fmla="*/ 166 w 198"/>
                    <a:gd name="T77" fmla="*/ 66 h 72"/>
                    <a:gd name="T78" fmla="*/ 173 w 198"/>
                    <a:gd name="T79" fmla="*/ 67 h 72"/>
                    <a:gd name="T80" fmla="*/ 181 w 198"/>
                    <a:gd name="T81" fmla="*/ 64 h 72"/>
                    <a:gd name="T82" fmla="*/ 190 w 198"/>
                    <a:gd name="T83" fmla="*/ 47 h 72"/>
                    <a:gd name="T84" fmla="*/ 193 w 198"/>
                    <a:gd name="T85" fmla="*/ 27 h 72"/>
                    <a:gd name="T86" fmla="*/ 195 w 198"/>
                    <a:gd name="T87" fmla="*/ 15 h 72"/>
                    <a:gd name="T88" fmla="*/ 191 w 198"/>
                    <a:gd name="T89" fmla="*/ 14 h 72"/>
                    <a:gd name="T90" fmla="*/ 175 w 198"/>
                    <a:gd name="T91" fmla="*/ 12 h 72"/>
                    <a:gd name="T92" fmla="*/ 158 w 198"/>
                    <a:gd name="T93" fmla="*/ 12 h 72"/>
                    <a:gd name="T94" fmla="*/ 147 w 198"/>
                    <a:gd name="T95" fmla="*/ 14 h 72"/>
                    <a:gd name="T96" fmla="*/ 143 w 198"/>
                    <a:gd name="T97" fmla="*/ 12 h 72"/>
                    <a:gd name="T98" fmla="*/ 136 w 198"/>
                    <a:gd name="T99" fmla="*/ 8 h 72"/>
                    <a:gd name="T100" fmla="*/ 128 w 198"/>
                    <a:gd name="T101" fmla="*/ 5 h 72"/>
                    <a:gd name="T102" fmla="*/ 122 w 198"/>
                    <a:gd name="T103" fmla="*/ 2 h 72"/>
                    <a:gd name="T104" fmla="*/ 119 w 198"/>
                    <a:gd name="T105" fmla="*/ 2 h 72"/>
                    <a:gd name="T106" fmla="*/ 113 w 198"/>
                    <a:gd name="T107" fmla="*/ 2 h 72"/>
                    <a:gd name="T108" fmla="*/ 107 w 198"/>
                    <a:gd name="T109" fmla="*/ 1 h 72"/>
                    <a:gd name="T110" fmla="*/ 102 w 198"/>
                    <a:gd name="T11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72">
                      <a:moveTo>
                        <a:pt x="9" y="4"/>
                      </a:moveTo>
                      <a:lnTo>
                        <a:pt x="8" y="5"/>
                      </a:lnTo>
                      <a:lnTo>
                        <a:pt x="8" y="5"/>
                      </a:lnTo>
                      <a:lnTo>
                        <a:pt x="8" y="6"/>
                      </a:lnTo>
                      <a:lnTo>
                        <a:pt x="8" y="6"/>
                      </a:lnTo>
                      <a:lnTo>
                        <a:pt x="6" y="8"/>
                      </a:lnTo>
                      <a:lnTo>
                        <a:pt x="6" y="8"/>
                      </a:lnTo>
                      <a:lnTo>
                        <a:pt x="5" y="10"/>
                      </a:lnTo>
                      <a:lnTo>
                        <a:pt x="5" y="10"/>
                      </a:lnTo>
                      <a:lnTo>
                        <a:pt x="3" y="12"/>
                      </a:lnTo>
                      <a:lnTo>
                        <a:pt x="3" y="12"/>
                      </a:lnTo>
                      <a:lnTo>
                        <a:pt x="1" y="14"/>
                      </a:lnTo>
                      <a:lnTo>
                        <a:pt x="1" y="14"/>
                      </a:lnTo>
                      <a:lnTo>
                        <a:pt x="0" y="16"/>
                      </a:lnTo>
                      <a:lnTo>
                        <a:pt x="0" y="16"/>
                      </a:lnTo>
                      <a:lnTo>
                        <a:pt x="0" y="16"/>
                      </a:lnTo>
                      <a:lnTo>
                        <a:pt x="1" y="16"/>
                      </a:lnTo>
                      <a:lnTo>
                        <a:pt x="1" y="18"/>
                      </a:lnTo>
                      <a:lnTo>
                        <a:pt x="2" y="20"/>
                      </a:lnTo>
                      <a:lnTo>
                        <a:pt x="2" y="22"/>
                      </a:lnTo>
                      <a:lnTo>
                        <a:pt x="4" y="23"/>
                      </a:lnTo>
                      <a:lnTo>
                        <a:pt x="6" y="25"/>
                      </a:lnTo>
                      <a:lnTo>
                        <a:pt x="8" y="27"/>
                      </a:lnTo>
                      <a:lnTo>
                        <a:pt x="9" y="29"/>
                      </a:lnTo>
                      <a:lnTo>
                        <a:pt x="13" y="29"/>
                      </a:lnTo>
                      <a:lnTo>
                        <a:pt x="14" y="30"/>
                      </a:lnTo>
                      <a:lnTo>
                        <a:pt x="17" y="31"/>
                      </a:lnTo>
                      <a:lnTo>
                        <a:pt x="19" y="33"/>
                      </a:lnTo>
                      <a:lnTo>
                        <a:pt x="22" y="33"/>
                      </a:lnTo>
                      <a:lnTo>
                        <a:pt x="24" y="35"/>
                      </a:lnTo>
                      <a:lnTo>
                        <a:pt x="27" y="35"/>
                      </a:lnTo>
                      <a:lnTo>
                        <a:pt x="29" y="36"/>
                      </a:lnTo>
                      <a:lnTo>
                        <a:pt x="33" y="36"/>
                      </a:lnTo>
                      <a:lnTo>
                        <a:pt x="32" y="38"/>
                      </a:lnTo>
                      <a:lnTo>
                        <a:pt x="32" y="38"/>
                      </a:lnTo>
                      <a:lnTo>
                        <a:pt x="32" y="40"/>
                      </a:lnTo>
                      <a:lnTo>
                        <a:pt x="32" y="40"/>
                      </a:lnTo>
                      <a:lnTo>
                        <a:pt x="32" y="41"/>
                      </a:lnTo>
                      <a:lnTo>
                        <a:pt x="32" y="41"/>
                      </a:lnTo>
                      <a:lnTo>
                        <a:pt x="32" y="43"/>
                      </a:lnTo>
                      <a:lnTo>
                        <a:pt x="32" y="43"/>
                      </a:lnTo>
                      <a:lnTo>
                        <a:pt x="32" y="45"/>
                      </a:lnTo>
                      <a:lnTo>
                        <a:pt x="32" y="45"/>
                      </a:lnTo>
                      <a:lnTo>
                        <a:pt x="32" y="47"/>
                      </a:lnTo>
                      <a:lnTo>
                        <a:pt x="32" y="47"/>
                      </a:lnTo>
                      <a:lnTo>
                        <a:pt x="32" y="48"/>
                      </a:lnTo>
                      <a:lnTo>
                        <a:pt x="32" y="48"/>
                      </a:lnTo>
                      <a:lnTo>
                        <a:pt x="32" y="48"/>
                      </a:lnTo>
                      <a:lnTo>
                        <a:pt x="33" y="48"/>
                      </a:lnTo>
                      <a:lnTo>
                        <a:pt x="33" y="50"/>
                      </a:lnTo>
                      <a:lnTo>
                        <a:pt x="33" y="50"/>
                      </a:lnTo>
                      <a:lnTo>
                        <a:pt x="33" y="52"/>
                      </a:lnTo>
                      <a:lnTo>
                        <a:pt x="33" y="52"/>
                      </a:lnTo>
                      <a:lnTo>
                        <a:pt x="33" y="54"/>
                      </a:lnTo>
                      <a:lnTo>
                        <a:pt x="33" y="54"/>
                      </a:lnTo>
                      <a:lnTo>
                        <a:pt x="33" y="56"/>
                      </a:lnTo>
                      <a:lnTo>
                        <a:pt x="35" y="56"/>
                      </a:lnTo>
                      <a:lnTo>
                        <a:pt x="35" y="58"/>
                      </a:lnTo>
                      <a:lnTo>
                        <a:pt x="35" y="58"/>
                      </a:lnTo>
                      <a:lnTo>
                        <a:pt x="35" y="60"/>
                      </a:lnTo>
                      <a:lnTo>
                        <a:pt x="37" y="60"/>
                      </a:lnTo>
                      <a:lnTo>
                        <a:pt x="37" y="62"/>
                      </a:lnTo>
                      <a:lnTo>
                        <a:pt x="37" y="62"/>
                      </a:lnTo>
                      <a:lnTo>
                        <a:pt x="37" y="62"/>
                      </a:lnTo>
                      <a:lnTo>
                        <a:pt x="39" y="62"/>
                      </a:lnTo>
                      <a:lnTo>
                        <a:pt x="39" y="64"/>
                      </a:lnTo>
                      <a:lnTo>
                        <a:pt x="41" y="64"/>
                      </a:lnTo>
                      <a:lnTo>
                        <a:pt x="43" y="64"/>
                      </a:lnTo>
                      <a:lnTo>
                        <a:pt x="45" y="64"/>
                      </a:lnTo>
                      <a:lnTo>
                        <a:pt x="47" y="64"/>
                      </a:lnTo>
                      <a:lnTo>
                        <a:pt x="49" y="64"/>
                      </a:lnTo>
                      <a:lnTo>
                        <a:pt x="51" y="64"/>
                      </a:lnTo>
                      <a:lnTo>
                        <a:pt x="54" y="63"/>
                      </a:lnTo>
                      <a:lnTo>
                        <a:pt x="56" y="63"/>
                      </a:lnTo>
                      <a:lnTo>
                        <a:pt x="59" y="63"/>
                      </a:lnTo>
                      <a:lnTo>
                        <a:pt x="61" y="63"/>
                      </a:lnTo>
                      <a:lnTo>
                        <a:pt x="65" y="62"/>
                      </a:lnTo>
                      <a:lnTo>
                        <a:pt x="67" y="62"/>
                      </a:lnTo>
                      <a:lnTo>
                        <a:pt x="69" y="62"/>
                      </a:lnTo>
                      <a:lnTo>
                        <a:pt x="71" y="62"/>
                      </a:lnTo>
                      <a:lnTo>
                        <a:pt x="74" y="62"/>
                      </a:lnTo>
                      <a:lnTo>
                        <a:pt x="74" y="64"/>
                      </a:lnTo>
                      <a:lnTo>
                        <a:pt x="76" y="64"/>
                      </a:lnTo>
                      <a:lnTo>
                        <a:pt x="78" y="64"/>
                      </a:lnTo>
                      <a:lnTo>
                        <a:pt x="80" y="64"/>
                      </a:lnTo>
                      <a:lnTo>
                        <a:pt x="82" y="66"/>
                      </a:lnTo>
                      <a:lnTo>
                        <a:pt x="84" y="66"/>
                      </a:lnTo>
                      <a:lnTo>
                        <a:pt x="85" y="67"/>
                      </a:lnTo>
                      <a:lnTo>
                        <a:pt x="87" y="67"/>
                      </a:lnTo>
                      <a:lnTo>
                        <a:pt x="88" y="69"/>
                      </a:lnTo>
                      <a:lnTo>
                        <a:pt x="90" y="69"/>
                      </a:lnTo>
                      <a:lnTo>
                        <a:pt x="92" y="70"/>
                      </a:lnTo>
                      <a:lnTo>
                        <a:pt x="94" y="70"/>
                      </a:lnTo>
                      <a:lnTo>
                        <a:pt x="95" y="71"/>
                      </a:lnTo>
                      <a:lnTo>
                        <a:pt x="97" y="71"/>
                      </a:lnTo>
                      <a:lnTo>
                        <a:pt x="99" y="71"/>
                      </a:lnTo>
                      <a:lnTo>
                        <a:pt x="100" y="71"/>
                      </a:lnTo>
                      <a:lnTo>
                        <a:pt x="100" y="71"/>
                      </a:lnTo>
                      <a:lnTo>
                        <a:pt x="102" y="71"/>
                      </a:lnTo>
                      <a:lnTo>
                        <a:pt x="104" y="71"/>
                      </a:lnTo>
                      <a:lnTo>
                        <a:pt x="106" y="69"/>
                      </a:lnTo>
                      <a:lnTo>
                        <a:pt x="108" y="69"/>
                      </a:lnTo>
                      <a:lnTo>
                        <a:pt x="110" y="67"/>
                      </a:lnTo>
                      <a:lnTo>
                        <a:pt x="111" y="66"/>
                      </a:lnTo>
                      <a:lnTo>
                        <a:pt x="115" y="64"/>
                      </a:lnTo>
                      <a:lnTo>
                        <a:pt x="117" y="64"/>
                      </a:lnTo>
                      <a:lnTo>
                        <a:pt x="119" y="62"/>
                      </a:lnTo>
                      <a:lnTo>
                        <a:pt x="121" y="62"/>
                      </a:lnTo>
                      <a:lnTo>
                        <a:pt x="124" y="60"/>
                      </a:lnTo>
                      <a:lnTo>
                        <a:pt x="126" y="60"/>
                      </a:lnTo>
                      <a:lnTo>
                        <a:pt x="128" y="59"/>
                      </a:lnTo>
                      <a:lnTo>
                        <a:pt x="129" y="59"/>
                      </a:lnTo>
                      <a:lnTo>
                        <a:pt x="133" y="59"/>
                      </a:lnTo>
                      <a:lnTo>
                        <a:pt x="133" y="61"/>
                      </a:lnTo>
                      <a:lnTo>
                        <a:pt x="133" y="61"/>
                      </a:lnTo>
                      <a:lnTo>
                        <a:pt x="133" y="61"/>
                      </a:lnTo>
                      <a:lnTo>
                        <a:pt x="134" y="61"/>
                      </a:lnTo>
                      <a:lnTo>
                        <a:pt x="134" y="63"/>
                      </a:lnTo>
                      <a:lnTo>
                        <a:pt x="135" y="63"/>
                      </a:lnTo>
                      <a:lnTo>
                        <a:pt x="135" y="64"/>
                      </a:lnTo>
                      <a:lnTo>
                        <a:pt x="137" y="64"/>
                      </a:lnTo>
                      <a:lnTo>
                        <a:pt x="137" y="66"/>
                      </a:lnTo>
                      <a:lnTo>
                        <a:pt x="137" y="66"/>
                      </a:lnTo>
                      <a:lnTo>
                        <a:pt x="137" y="67"/>
                      </a:lnTo>
                      <a:lnTo>
                        <a:pt x="139" y="67"/>
                      </a:lnTo>
                      <a:lnTo>
                        <a:pt x="139" y="68"/>
                      </a:lnTo>
                      <a:lnTo>
                        <a:pt x="140" y="68"/>
                      </a:lnTo>
                      <a:lnTo>
                        <a:pt x="140" y="68"/>
                      </a:lnTo>
                      <a:lnTo>
                        <a:pt x="142" y="68"/>
                      </a:lnTo>
                      <a:lnTo>
                        <a:pt x="142" y="68"/>
                      </a:lnTo>
                      <a:lnTo>
                        <a:pt x="142" y="68"/>
                      </a:lnTo>
                      <a:lnTo>
                        <a:pt x="142" y="68"/>
                      </a:lnTo>
                      <a:lnTo>
                        <a:pt x="143" y="67"/>
                      </a:lnTo>
                      <a:lnTo>
                        <a:pt x="143" y="67"/>
                      </a:lnTo>
                      <a:lnTo>
                        <a:pt x="143" y="66"/>
                      </a:lnTo>
                      <a:lnTo>
                        <a:pt x="143" y="66"/>
                      </a:lnTo>
                      <a:lnTo>
                        <a:pt x="145" y="64"/>
                      </a:lnTo>
                      <a:lnTo>
                        <a:pt x="145" y="64"/>
                      </a:lnTo>
                      <a:lnTo>
                        <a:pt x="145" y="62"/>
                      </a:lnTo>
                      <a:lnTo>
                        <a:pt x="145" y="62"/>
                      </a:lnTo>
                      <a:lnTo>
                        <a:pt x="147" y="61"/>
                      </a:lnTo>
                      <a:lnTo>
                        <a:pt x="147" y="61"/>
                      </a:lnTo>
                      <a:lnTo>
                        <a:pt x="148" y="60"/>
                      </a:lnTo>
                      <a:lnTo>
                        <a:pt x="148" y="60"/>
                      </a:lnTo>
                      <a:lnTo>
                        <a:pt x="150" y="59"/>
                      </a:lnTo>
                      <a:lnTo>
                        <a:pt x="152" y="59"/>
                      </a:lnTo>
                      <a:lnTo>
                        <a:pt x="154" y="59"/>
                      </a:lnTo>
                      <a:lnTo>
                        <a:pt x="155" y="59"/>
                      </a:lnTo>
                      <a:lnTo>
                        <a:pt x="157" y="59"/>
                      </a:lnTo>
                      <a:lnTo>
                        <a:pt x="157" y="61"/>
                      </a:lnTo>
                      <a:lnTo>
                        <a:pt x="159" y="61"/>
                      </a:lnTo>
                      <a:lnTo>
                        <a:pt x="161" y="62"/>
                      </a:lnTo>
                      <a:lnTo>
                        <a:pt x="163" y="62"/>
                      </a:lnTo>
                      <a:lnTo>
                        <a:pt x="163" y="64"/>
                      </a:lnTo>
                      <a:lnTo>
                        <a:pt x="165" y="64"/>
                      </a:lnTo>
                      <a:lnTo>
                        <a:pt x="166" y="66"/>
                      </a:lnTo>
                      <a:lnTo>
                        <a:pt x="168" y="66"/>
                      </a:lnTo>
                      <a:lnTo>
                        <a:pt x="169" y="67"/>
                      </a:lnTo>
                      <a:lnTo>
                        <a:pt x="171" y="67"/>
                      </a:lnTo>
                      <a:lnTo>
                        <a:pt x="173" y="67"/>
                      </a:lnTo>
                      <a:lnTo>
                        <a:pt x="176" y="67"/>
                      </a:lnTo>
                      <a:lnTo>
                        <a:pt x="178" y="67"/>
                      </a:lnTo>
                      <a:lnTo>
                        <a:pt x="179" y="66"/>
                      </a:lnTo>
                      <a:lnTo>
                        <a:pt x="181" y="64"/>
                      </a:lnTo>
                      <a:lnTo>
                        <a:pt x="184" y="61"/>
                      </a:lnTo>
                      <a:lnTo>
                        <a:pt x="186" y="57"/>
                      </a:lnTo>
                      <a:lnTo>
                        <a:pt x="188" y="52"/>
                      </a:lnTo>
                      <a:lnTo>
                        <a:pt x="190" y="47"/>
                      </a:lnTo>
                      <a:lnTo>
                        <a:pt x="191" y="41"/>
                      </a:lnTo>
                      <a:lnTo>
                        <a:pt x="191" y="36"/>
                      </a:lnTo>
                      <a:lnTo>
                        <a:pt x="193" y="31"/>
                      </a:lnTo>
                      <a:lnTo>
                        <a:pt x="193" y="27"/>
                      </a:lnTo>
                      <a:lnTo>
                        <a:pt x="195" y="22"/>
                      </a:lnTo>
                      <a:lnTo>
                        <a:pt x="195" y="19"/>
                      </a:lnTo>
                      <a:lnTo>
                        <a:pt x="195" y="16"/>
                      </a:lnTo>
                      <a:lnTo>
                        <a:pt x="195" y="15"/>
                      </a:lnTo>
                      <a:lnTo>
                        <a:pt x="197" y="14"/>
                      </a:lnTo>
                      <a:lnTo>
                        <a:pt x="195" y="14"/>
                      </a:lnTo>
                      <a:lnTo>
                        <a:pt x="194" y="14"/>
                      </a:lnTo>
                      <a:lnTo>
                        <a:pt x="191" y="14"/>
                      </a:lnTo>
                      <a:lnTo>
                        <a:pt x="188" y="12"/>
                      </a:lnTo>
                      <a:lnTo>
                        <a:pt x="183" y="12"/>
                      </a:lnTo>
                      <a:lnTo>
                        <a:pt x="180" y="12"/>
                      </a:lnTo>
                      <a:lnTo>
                        <a:pt x="175" y="12"/>
                      </a:lnTo>
                      <a:lnTo>
                        <a:pt x="171" y="10"/>
                      </a:lnTo>
                      <a:lnTo>
                        <a:pt x="166" y="12"/>
                      </a:lnTo>
                      <a:lnTo>
                        <a:pt x="162" y="12"/>
                      </a:lnTo>
                      <a:lnTo>
                        <a:pt x="158" y="12"/>
                      </a:lnTo>
                      <a:lnTo>
                        <a:pt x="154" y="12"/>
                      </a:lnTo>
                      <a:lnTo>
                        <a:pt x="151" y="13"/>
                      </a:lnTo>
                      <a:lnTo>
                        <a:pt x="148" y="13"/>
                      </a:lnTo>
                      <a:lnTo>
                        <a:pt x="147" y="14"/>
                      </a:lnTo>
                      <a:lnTo>
                        <a:pt x="147" y="14"/>
                      </a:lnTo>
                      <a:lnTo>
                        <a:pt x="145" y="14"/>
                      </a:lnTo>
                      <a:lnTo>
                        <a:pt x="145" y="12"/>
                      </a:lnTo>
                      <a:lnTo>
                        <a:pt x="143" y="12"/>
                      </a:lnTo>
                      <a:lnTo>
                        <a:pt x="142" y="10"/>
                      </a:lnTo>
                      <a:lnTo>
                        <a:pt x="140" y="10"/>
                      </a:lnTo>
                      <a:lnTo>
                        <a:pt x="138" y="8"/>
                      </a:lnTo>
                      <a:lnTo>
                        <a:pt x="136" y="8"/>
                      </a:lnTo>
                      <a:lnTo>
                        <a:pt x="134" y="7"/>
                      </a:lnTo>
                      <a:lnTo>
                        <a:pt x="131" y="7"/>
                      </a:lnTo>
                      <a:lnTo>
                        <a:pt x="129" y="5"/>
                      </a:lnTo>
                      <a:lnTo>
                        <a:pt x="128" y="5"/>
                      </a:lnTo>
                      <a:lnTo>
                        <a:pt x="126" y="4"/>
                      </a:lnTo>
                      <a:lnTo>
                        <a:pt x="124" y="4"/>
                      </a:lnTo>
                      <a:lnTo>
                        <a:pt x="123" y="2"/>
                      </a:lnTo>
                      <a:lnTo>
                        <a:pt x="122" y="2"/>
                      </a:lnTo>
                      <a:lnTo>
                        <a:pt x="122" y="0"/>
                      </a:lnTo>
                      <a:lnTo>
                        <a:pt x="121" y="2"/>
                      </a:lnTo>
                      <a:lnTo>
                        <a:pt x="121" y="2"/>
                      </a:lnTo>
                      <a:lnTo>
                        <a:pt x="119" y="2"/>
                      </a:lnTo>
                      <a:lnTo>
                        <a:pt x="119" y="2"/>
                      </a:lnTo>
                      <a:lnTo>
                        <a:pt x="117" y="2"/>
                      </a:lnTo>
                      <a:lnTo>
                        <a:pt x="115" y="2"/>
                      </a:lnTo>
                      <a:lnTo>
                        <a:pt x="113" y="2"/>
                      </a:lnTo>
                      <a:lnTo>
                        <a:pt x="112" y="1"/>
                      </a:lnTo>
                      <a:lnTo>
                        <a:pt x="110" y="1"/>
                      </a:lnTo>
                      <a:lnTo>
                        <a:pt x="108" y="1"/>
                      </a:lnTo>
                      <a:lnTo>
                        <a:pt x="107" y="1"/>
                      </a:lnTo>
                      <a:lnTo>
                        <a:pt x="105" y="1"/>
                      </a:lnTo>
                      <a:lnTo>
                        <a:pt x="103" y="1"/>
                      </a:lnTo>
                      <a:lnTo>
                        <a:pt x="103" y="1"/>
                      </a:lnTo>
                      <a:lnTo>
                        <a:pt x="102" y="1"/>
                      </a:lnTo>
                      <a:lnTo>
                        <a:pt x="102"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09" name="Freeform 49"/>
                <p:cNvSpPr>
                  <a:spLocks/>
                </p:cNvSpPr>
                <p:nvPr/>
              </p:nvSpPr>
              <p:spPr bwMode="blackWhite">
                <a:xfrm>
                  <a:off x="4747" y="1719"/>
                  <a:ext cx="26" cy="86"/>
                </a:xfrm>
                <a:custGeom>
                  <a:avLst/>
                  <a:gdLst>
                    <a:gd name="T0" fmla="*/ 0 w 26"/>
                    <a:gd name="T1" fmla="*/ 0 h 86"/>
                    <a:gd name="T2" fmla="*/ 0 w 26"/>
                    <a:gd name="T3" fmla="*/ 1 h 86"/>
                    <a:gd name="T4" fmla="*/ 0 w 26"/>
                    <a:gd name="T5" fmla="*/ 2 h 86"/>
                    <a:gd name="T6" fmla="*/ 0 w 26"/>
                    <a:gd name="T7" fmla="*/ 5 h 86"/>
                    <a:gd name="T8" fmla="*/ 2 w 26"/>
                    <a:gd name="T9" fmla="*/ 7 h 86"/>
                    <a:gd name="T10" fmla="*/ 3 w 26"/>
                    <a:gd name="T11" fmla="*/ 11 h 86"/>
                    <a:gd name="T12" fmla="*/ 5 w 26"/>
                    <a:gd name="T13" fmla="*/ 14 h 86"/>
                    <a:gd name="T14" fmla="*/ 7 w 26"/>
                    <a:gd name="T15" fmla="*/ 18 h 86"/>
                    <a:gd name="T16" fmla="*/ 8 w 26"/>
                    <a:gd name="T17" fmla="*/ 21 h 86"/>
                    <a:gd name="T18" fmla="*/ 10 w 26"/>
                    <a:gd name="T19" fmla="*/ 26 h 86"/>
                    <a:gd name="T20" fmla="*/ 11 w 26"/>
                    <a:gd name="T21" fmla="*/ 30 h 86"/>
                    <a:gd name="T22" fmla="*/ 13 w 26"/>
                    <a:gd name="T23" fmla="*/ 34 h 86"/>
                    <a:gd name="T24" fmla="*/ 15 w 26"/>
                    <a:gd name="T25" fmla="*/ 37 h 86"/>
                    <a:gd name="T26" fmla="*/ 16 w 26"/>
                    <a:gd name="T27" fmla="*/ 41 h 86"/>
                    <a:gd name="T28" fmla="*/ 18 w 26"/>
                    <a:gd name="T29" fmla="*/ 44 h 86"/>
                    <a:gd name="T30" fmla="*/ 19 w 26"/>
                    <a:gd name="T31" fmla="*/ 47 h 86"/>
                    <a:gd name="T32" fmla="*/ 21 w 26"/>
                    <a:gd name="T33" fmla="*/ 48 h 86"/>
                    <a:gd name="T34" fmla="*/ 21 w 26"/>
                    <a:gd name="T35" fmla="*/ 51 h 86"/>
                    <a:gd name="T36" fmla="*/ 21 w 26"/>
                    <a:gd name="T37" fmla="*/ 53 h 86"/>
                    <a:gd name="T38" fmla="*/ 21 w 26"/>
                    <a:gd name="T39" fmla="*/ 54 h 86"/>
                    <a:gd name="T40" fmla="*/ 22 w 26"/>
                    <a:gd name="T41" fmla="*/ 56 h 86"/>
                    <a:gd name="T42" fmla="*/ 22 w 26"/>
                    <a:gd name="T43" fmla="*/ 58 h 86"/>
                    <a:gd name="T44" fmla="*/ 22 w 26"/>
                    <a:gd name="T45" fmla="*/ 60 h 86"/>
                    <a:gd name="T46" fmla="*/ 22 w 26"/>
                    <a:gd name="T47" fmla="*/ 62 h 86"/>
                    <a:gd name="T48" fmla="*/ 24 w 26"/>
                    <a:gd name="T49" fmla="*/ 63 h 86"/>
                    <a:gd name="T50" fmla="*/ 24 w 26"/>
                    <a:gd name="T51" fmla="*/ 65 h 86"/>
                    <a:gd name="T52" fmla="*/ 24 w 26"/>
                    <a:gd name="T53" fmla="*/ 67 h 86"/>
                    <a:gd name="T54" fmla="*/ 24 w 26"/>
                    <a:gd name="T55" fmla="*/ 69 h 86"/>
                    <a:gd name="T56" fmla="*/ 25 w 26"/>
                    <a:gd name="T57" fmla="*/ 71 h 86"/>
                    <a:gd name="T58" fmla="*/ 25 w 26"/>
                    <a:gd name="T59" fmla="*/ 73 h 86"/>
                    <a:gd name="T60" fmla="*/ 25 w 26"/>
                    <a:gd name="T61" fmla="*/ 74 h 86"/>
                    <a:gd name="T62" fmla="*/ 25 w 26"/>
                    <a:gd name="T63" fmla="*/ 76 h 86"/>
                    <a:gd name="T64" fmla="*/ 25 w 26"/>
                    <a:gd name="T65" fmla="*/ 77 h 86"/>
                    <a:gd name="T66" fmla="*/ 23 w 26"/>
                    <a:gd name="T67" fmla="*/ 79 h 86"/>
                    <a:gd name="T68" fmla="*/ 23 w 26"/>
                    <a:gd name="T69" fmla="*/ 80 h 86"/>
                    <a:gd name="T70" fmla="*/ 22 w 26"/>
                    <a:gd name="T71" fmla="*/ 82 h 86"/>
                    <a:gd name="T72" fmla="*/ 22 w 26"/>
                    <a:gd name="T73" fmla="*/ 82 h 86"/>
                    <a:gd name="T74" fmla="*/ 20 w 26"/>
                    <a:gd name="T75" fmla="*/ 84 h 86"/>
                    <a:gd name="T76" fmla="*/ 20 w 26"/>
                    <a:gd name="T77" fmla="*/ 84 h 86"/>
                    <a:gd name="T78" fmla="*/ 18 w 26"/>
                    <a:gd name="T79" fmla="*/ 84 h 86"/>
                    <a:gd name="T80" fmla="*/ 18 w 26"/>
                    <a:gd name="T81" fmla="*/ 84 h 86"/>
                    <a:gd name="T82" fmla="*/ 16 w 26"/>
                    <a:gd name="T83" fmla="*/ 85 h 86"/>
                    <a:gd name="T84" fmla="*/ 16 w 26"/>
                    <a:gd name="T85" fmla="*/ 85 h 86"/>
                    <a:gd name="T86" fmla="*/ 14 w 26"/>
                    <a:gd name="T87" fmla="*/ 85 h 86"/>
                    <a:gd name="T88" fmla="*/ 14 w 26"/>
                    <a:gd name="T89" fmla="*/ 85 h 86"/>
                    <a:gd name="T90" fmla="*/ 14 w 26"/>
                    <a:gd name="T91" fmla="*/ 85 h 86"/>
                    <a:gd name="T92" fmla="*/ 14 w 26"/>
                    <a:gd name="T93" fmla="*/ 85 h 86"/>
                    <a:gd name="T94" fmla="*/ 14 w 26"/>
                    <a:gd name="T95" fmla="*/ 85 h 86"/>
                    <a:gd name="T96" fmla="*/ 14 w 26"/>
                    <a:gd name="T97"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86">
                      <a:moveTo>
                        <a:pt x="0" y="0"/>
                      </a:moveTo>
                      <a:lnTo>
                        <a:pt x="0" y="1"/>
                      </a:lnTo>
                      <a:lnTo>
                        <a:pt x="0" y="2"/>
                      </a:lnTo>
                      <a:lnTo>
                        <a:pt x="0" y="5"/>
                      </a:lnTo>
                      <a:lnTo>
                        <a:pt x="2" y="7"/>
                      </a:lnTo>
                      <a:lnTo>
                        <a:pt x="3" y="11"/>
                      </a:lnTo>
                      <a:lnTo>
                        <a:pt x="5" y="14"/>
                      </a:lnTo>
                      <a:lnTo>
                        <a:pt x="7" y="18"/>
                      </a:lnTo>
                      <a:lnTo>
                        <a:pt x="8" y="21"/>
                      </a:lnTo>
                      <a:lnTo>
                        <a:pt x="10" y="26"/>
                      </a:lnTo>
                      <a:lnTo>
                        <a:pt x="11" y="30"/>
                      </a:lnTo>
                      <a:lnTo>
                        <a:pt x="13" y="34"/>
                      </a:lnTo>
                      <a:lnTo>
                        <a:pt x="15" y="37"/>
                      </a:lnTo>
                      <a:lnTo>
                        <a:pt x="16" y="41"/>
                      </a:lnTo>
                      <a:lnTo>
                        <a:pt x="18" y="44"/>
                      </a:lnTo>
                      <a:lnTo>
                        <a:pt x="19" y="47"/>
                      </a:lnTo>
                      <a:lnTo>
                        <a:pt x="21" y="48"/>
                      </a:lnTo>
                      <a:lnTo>
                        <a:pt x="21" y="51"/>
                      </a:lnTo>
                      <a:lnTo>
                        <a:pt x="21" y="53"/>
                      </a:lnTo>
                      <a:lnTo>
                        <a:pt x="21" y="54"/>
                      </a:lnTo>
                      <a:lnTo>
                        <a:pt x="22" y="56"/>
                      </a:lnTo>
                      <a:lnTo>
                        <a:pt x="22" y="58"/>
                      </a:lnTo>
                      <a:lnTo>
                        <a:pt x="22" y="60"/>
                      </a:lnTo>
                      <a:lnTo>
                        <a:pt x="22" y="62"/>
                      </a:lnTo>
                      <a:lnTo>
                        <a:pt x="24" y="63"/>
                      </a:lnTo>
                      <a:lnTo>
                        <a:pt x="24" y="65"/>
                      </a:lnTo>
                      <a:lnTo>
                        <a:pt x="24" y="67"/>
                      </a:lnTo>
                      <a:lnTo>
                        <a:pt x="24" y="69"/>
                      </a:lnTo>
                      <a:lnTo>
                        <a:pt x="25" y="71"/>
                      </a:lnTo>
                      <a:lnTo>
                        <a:pt x="25" y="73"/>
                      </a:lnTo>
                      <a:lnTo>
                        <a:pt x="25" y="74"/>
                      </a:lnTo>
                      <a:lnTo>
                        <a:pt x="25" y="76"/>
                      </a:lnTo>
                      <a:lnTo>
                        <a:pt x="25" y="77"/>
                      </a:lnTo>
                      <a:lnTo>
                        <a:pt x="23" y="79"/>
                      </a:lnTo>
                      <a:lnTo>
                        <a:pt x="23" y="80"/>
                      </a:lnTo>
                      <a:lnTo>
                        <a:pt x="22" y="82"/>
                      </a:lnTo>
                      <a:lnTo>
                        <a:pt x="22" y="82"/>
                      </a:lnTo>
                      <a:lnTo>
                        <a:pt x="20" y="84"/>
                      </a:lnTo>
                      <a:lnTo>
                        <a:pt x="20" y="84"/>
                      </a:lnTo>
                      <a:lnTo>
                        <a:pt x="18" y="84"/>
                      </a:lnTo>
                      <a:lnTo>
                        <a:pt x="18" y="84"/>
                      </a:lnTo>
                      <a:lnTo>
                        <a:pt x="16" y="85"/>
                      </a:lnTo>
                      <a:lnTo>
                        <a:pt x="16" y="85"/>
                      </a:lnTo>
                      <a:lnTo>
                        <a:pt x="14" y="85"/>
                      </a:lnTo>
                      <a:lnTo>
                        <a:pt x="14" y="85"/>
                      </a:lnTo>
                      <a:lnTo>
                        <a:pt x="14" y="85"/>
                      </a:lnTo>
                      <a:lnTo>
                        <a:pt x="14" y="85"/>
                      </a:lnTo>
                      <a:lnTo>
                        <a:pt x="14" y="85"/>
                      </a:lnTo>
                      <a:lnTo>
                        <a:pt x="14" y="8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0" name="Oval 50"/>
                <p:cNvSpPr>
                  <a:spLocks noChangeArrowheads="1"/>
                </p:cNvSpPr>
                <p:nvPr/>
              </p:nvSpPr>
              <p:spPr bwMode="blackWhite">
                <a:xfrm>
                  <a:off x="4625" y="1460"/>
                  <a:ext cx="20" cy="17"/>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11" name="Freeform 51"/>
                <p:cNvSpPr>
                  <a:spLocks/>
                </p:cNvSpPr>
                <p:nvPr/>
              </p:nvSpPr>
              <p:spPr bwMode="blackWhite">
                <a:xfrm>
                  <a:off x="4760" y="1802"/>
                  <a:ext cx="151" cy="20"/>
                </a:xfrm>
                <a:custGeom>
                  <a:avLst/>
                  <a:gdLst>
                    <a:gd name="T0" fmla="*/ 0 w 151"/>
                    <a:gd name="T1" fmla="*/ 1 h 20"/>
                    <a:gd name="T2" fmla="*/ 3 w 151"/>
                    <a:gd name="T3" fmla="*/ 1 h 20"/>
                    <a:gd name="T4" fmla="*/ 10 w 151"/>
                    <a:gd name="T5" fmla="*/ 2 h 20"/>
                    <a:gd name="T6" fmla="*/ 18 w 151"/>
                    <a:gd name="T7" fmla="*/ 2 h 20"/>
                    <a:gd name="T8" fmla="*/ 27 w 151"/>
                    <a:gd name="T9" fmla="*/ 4 h 20"/>
                    <a:gd name="T10" fmla="*/ 36 w 151"/>
                    <a:gd name="T11" fmla="*/ 4 h 20"/>
                    <a:gd name="T12" fmla="*/ 46 w 151"/>
                    <a:gd name="T13" fmla="*/ 4 h 20"/>
                    <a:gd name="T14" fmla="*/ 53 w 151"/>
                    <a:gd name="T15" fmla="*/ 4 h 20"/>
                    <a:gd name="T16" fmla="*/ 59 w 151"/>
                    <a:gd name="T17" fmla="*/ 2 h 20"/>
                    <a:gd name="T18" fmla="*/ 66 w 151"/>
                    <a:gd name="T19" fmla="*/ 2 h 20"/>
                    <a:gd name="T20" fmla="*/ 73 w 151"/>
                    <a:gd name="T21" fmla="*/ 2 h 20"/>
                    <a:gd name="T22" fmla="*/ 80 w 151"/>
                    <a:gd name="T23" fmla="*/ 2 h 20"/>
                    <a:gd name="T24" fmla="*/ 89 w 151"/>
                    <a:gd name="T25" fmla="*/ 1 h 20"/>
                    <a:gd name="T26" fmla="*/ 96 w 151"/>
                    <a:gd name="T27" fmla="*/ 1 h 20"/>
                    <a:gd name="T28" fmla="*/ 103 w 151"/>
                    <a:gd name="T29" fmla="*/ 1 h 20"/>
                    <a:gd name="T30" fmla="*/ 109 w 151"/>
                    <a:gd name="T31" fmla="*/ 1 h 20"/>
                    <a:gd name="T32" fmla="*/ 113 w 151"/>
                    <a:gd name="T33" fmla="*/ 2 h 20"/>
                    <a:gd name="T34" fmla="*/ 115 w 151"/>
                    <a:gd name="T35" fmla="*/ 2 h 20"/>
                    <a:gd name="T36" fmla="*/ 118 w 151"/>
                    <a:gd name="T37" fmla="*/ 2 h 20"/>
                    <a:gd name="T38" fmla="*/ 121 w 151"/>
                    <a:gd name="T39" fmla="*/ 2 h 20"/>
                    <a:gd name="T40" fmla="*/ 123 w 151"/>
                    <a:gd name="T41" fmla="*/ 2 h 20"/>
                    <a:gd name="T42" fmla="*/ 127 w 151"/>
                    <a:gd name="T43" fmla="*/ 2 h 20"/>
                    <a:gd name="T44" fmla="*/ 129 w 151"/>
                    <a:gd name="T45" fmla="*/ 2 h 20"/>
                    <a:gd name="T46" fmla="*/ 131 w 151"/>
                    <a:gd name="T47" fmla="*/ 2 h 20"/>
                    <a:gd name="T48" fmla="*/ 133 w 151"/>
                    <a:gd name="T49" fmla="*/ 4 h 20"/>
                    <a:gd name="T50" fmla="*/ 135 w 151"/>
                    <a:gd name="T51" fmla="*/ 6 h 20"/>
                    <a:gd name="T52" fmla="*/ 137 w 151"/>
                    <a:gd name="T53" fmla="*/ 8 h 20"/>
                    <a:gd name="T54" fmla="*/ 140 w 151"/>
                    <a:gd name="T55" fmla="*/ 10 h 20"/>
                    <a:gd name="T56" fmla="*/ 141 w 151"/>
                    <a:gd name="T57" fmla="*/ 12 h 20"/>
                    <a:gd name="T58" fmla="*/ 144 w 151"/>
                    <a:gd name="T59" fmla="*/ 15 h 20"/>
                    <a:gd name="T60" fmla="*/ 146 w 151"/>
                    <a:gd name="T61" fmla="*/ 17 h 20"/>
                    <a:gd name="T62" fmla="*/ 148 w 151"/>
                    <a:gd name="T6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20">
                      <a:moveTo>
                        <a:pt x="0" y="0"/>
                      </a:moveTo>
                      <a:lnTo>
                        <a:pt x="0" y="1"/>
                      </a:lnTo>
                      <a:lnTo>
                        <a:pt x="1" y="1"/>
                      </a:lnTo>
                      <a:lnTo>
                        <a:pt x="3" y="1"/>
                      </a:lnTo>
                      <a:lnTo>
                        <a:pt x="7" y="1"/>
                      </a:lnTo>
                      <a:lnTo>
                        <a:pt x="10" y="2"/>
                      </a:lnTo>
                      <a:lnTo>
                        <a:pt x="14" y="2"/>
                      </a:lnTo>
                      <a:lnTo>
                        <a:pt x="18" y="2"/>
                      </a:lnTo>
                      <a:lnTo>
                        <a:pt x="23" y="2"/>
                      </a:lnTo>
                      <a:lnTo>
                        <a:pt x="27" y="4"/>
                      </a:lnTo>
                      <a:lnTo>
                        <a:pt x="32" y="4"/>
                      </a:lnTo>
                      <a:lnTo>
                        <a:pt x="36" y="4"/>
                      </a:lnTo>
                      <a:lnTo>
                        <a:pt x="42" y="4"/>
                      </a:lnTo>
                      <a:lnTo>
                        <a:pt x="46" y="4"/>
                      </a:lnTo>
                      <a:lnTo>
                        <a:pt x="50" y="4"/>
                      </a:lnTo>
                      <a:lnTo>
                        <a:pt x="53" y="4"/>
                      </a:lnTo>
                      <a:lnTo>
                        <a:pt x="57" y="2"/>
                      </a:lnTo>
                      <a:lnTo>
                        <a:pt x="59" y="2"/>
                      </a:lnTo>
                      <a:lnTo>
                        <a:pt x="63" y="2"/>
                      </a:lnTo>
                      <a:lnTo>
                        <a:pt x="66" y="2"/>
                      </a:lnTo>
                      <a:lnTo>
                        <a:pt x="69" y="2"/>
                      </a:lnTo>
                      <a:lnTo>
                        <a:pt x="73" y="2"/>
                      </a:lnTo>
                      <a:lnTo>
                        <a:pt x="76" y="2"/>
                      </a:lnTo>
                      <a:lnTo>
                        <a:pt x="80" y="2"/>
                      </a:lnTo>
                      <a:lnTo>
                        <a:pt x="85" y="1"/>
                      </a:lnTo>
                      <a:lnTo>
                        <a:pt x="89" y="1"/>
                      </a:lnTo>
                      <a:lnTo>
                        <a:pt x="92" y="1"/>
                      </a:lnTo>
                      <a:lnTo>
                        <a:pt x="96" y="1"/>
                      </a:lnTo>
                      <a:lnTo>
                        <a:pt x="100" y="1"/>
                      </a:lnTo>
                      <a:lnTo>
                        <a:pt x="103" y="1"/>
                      </a:lnTo>
                      <a:lnTo>
                        <a:pt x="106" y="1"/>
                      </a:lnTo>
                      <a:lnTo>
                        <a:pt x="109" y="1"/>
                      </a:lnTo>
                      <a:lnTo>
                        <a:pt x="113" y="0"/>
                      </a:lnTo>
                      <a:lnTo>
                        <a:pt x="113" y="2"/>
                      </a:lnTo>
                      <a:lnTo>
                        <a:pt x="115" y="2"/>
                      </a:lnTo>
                      <a:lnTo>
                        <a:pt x="115" y="2"/>
                      </a:lnTo>
                      <a:lnTo>
                        <a:pt x="117" y="2"/>
                      </a:lnTo>
                      <a:lnTo>
                        <a:pt x="118" y="2"/>
                      </a:lnTo>
                      <a:lnTo>
                        <a:pt x="119" y="2"/>
                      </a:lnTo>
                      <a:lnTo>
                        <a:pt x="121" y="2"/>
                      </a:lnTo>
                      <a:lnTo>
                        <a:pt x="123" y="2"/>
                      </a:lnTo>
                      <a:lnTo>
                        <a:pt x="123" y="2"/>
                      </a:lnTo>
                      <a:lnTo>
                        <a:pt x="125" y="2"/>
                      </a:lnTo>
                      <a:lnTo>
                        <a:pt x="127" y="2"/>
                      </a:lnTo>
                      <a:lnTo>
                        <a:pt x="129" y="2"/>
                      </a:lnTo>
                      <a:lnTo>
                        <a:pt x="129" y="2"/>
                      </a:lnTo>
                      <a:lnTo>
                        <a:pt x="130" y="2"/>
                      </a:lnTo>
                      <a:lnTo>
                        <a:pt x="131" y="2"/>
                      </a:lnTo>
                      <a:lnTo>
                        <a:pt x="133" y="2"/>
                      </a:lnTo>
                      <a:lnTo>
                        <a:pt x="133" y="4"/>
                      </a:lnTo>
                      <a:lnTo>
                        <a:pt x="135" y="5"/>
                      </a:lnTo>
                      <a:lnTo>
                        <a:pt x="135" y="6"/>
                      </a:lnTo>
                      <a:lnTo>
                        <a:pt x="137" y="6"/>
                      </a:lnTo>
                      <a:lnTo>
                        <a:pt x="137" y="8"/>
                      </a:lnTo>
                      <a:lnTo>
                        <a:pt x="139" y="8"/>
                      </a:lnTo>
                      <a:lnTo>
                        <a:pt x="140" y="10"/>
                      </a:lnTo>
                      <a:lnTo>
                        <a:pt x="141" y="10"/>
                      </a:lnTo>
                      <a:lnTo>
                        <a:pt x="141" y="12"/>
                      </a:lnTo>
                      <a:lnTo>
                        <a:pt x="143" y="13"/>
                      </a:lnTo>
                      <a:lnTo>
                        <a:pt x="144" y="15"/>
                      </a:lnTo>
                      <a:lnTo>
                        <a:pt x="146" y="15"/>
                      </a:lnTo>
                      <a:lnTo>
                        <a:pt x="146" y="17"/>
                      </a:lnTo>
                      <a:lnTo>
                        <a:pt x="147" y="17"/>
                      </a:lnTo>
                      <a:lnTo>
                        <a:pt x="148" y="19"/>
                      </a:lnTo>
                      <a:lnTo>
                        <a:pt x="150"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2" name="Freeform 52"/>
                <p:cNvSpPr>
                  <a:spLocks/>
                </p:cNvSpPr>
                <p:nvPr/>
              </p:nvSpPr>
              <p:spPr bwMode="blackWhite">
                <a:xfrm>
                  <a:off x="4534" y="1585"/>
                  <a:ext cx="56" cy="240"/>
                </a:xfrm>
                <a:custGeom>
                  <a:avLst/>
                  <a:gdLst>
                    <a:gd name="T0" fmla="*/ 27 w 56"/>
                    <a:gd name="T1" fmla="*/ 1 h 240"/>
                    <a:gd name="T2" fmla="*/ 26 w 56"/>
                    <a:gd name="T3" fmla="*/ 2 h 240"/>
                    <a:gd name="T4" fmla="*/ 23 w 56"/>
                    <a:gd name="T5" fmla="*/ 4 h 240"/>
                    <a:gd name="T6" fmla="*/ 20 w 56"/>
                    <a:gd name="T7" fmla="*/ 7 h 240"/>
                    <a:gd name="T8" fmla="*/ 16 w 56"/>
                    <a:gd name="T9" fmla="*/ 9 h 240"/>
                    <a:gd name="T10" fmla="*/ 12 w 56"/>
                    <a:gd name="T11" fmla="*/ 12 h 240"/>
                    <a:gd name="T12" fmla="*/ 9 w 56"/>
                    <a:gd name="T13" fmla="*/ 14 h 240"/>
                    <a:gd name="T14" fmla="*/ 7 w 56"/>
                    <a:gd name="T15" fmla="*/ 16 h 240"/>
                    <a:gd name="T16" fmla="*/ 5 w 56"/>
                    <a:gd name="T17" fmla="*/ 19 h 240"/>
                    <a:gd name="T18" fmla="*/ 3 w 56"/>
                    <a:gd name="T19" fmla="*/ 23 h 240"/>
                    <a:gd name="T20" fmla="*/ 1 w 56"/>
                    <a:gd name="T21" fmla="*/ 28 h 240"/>
                    <a:gd name="T22" fmla="*/ 1 w 56"/>
                    <a:gd name="T23" fmla="*/ 35 h 240"/>
                    <a:gd name="T24" fmla="*/ 0 w 56"/>
                    <a:gd name="T25" fmla="*/ 40 h 240"/>
                    <a:gd name="T26" fmla="*/ 0 w 56"/>
                    <a:gd name="T27" fmla="*/ 47 h 240"/>
                    <a:gd name="T28" fmla="*/ 0 w 56"/>
                    <a:gd name="T29" fmla="*/ 51 h 240"/>
                    <a:gd name="T30" fmla="*/ 0 w 56"/>
                    <a:gd name="T31" fmla="*/ 55 h 240"/>
                    <a:gd name="T32" fmla="*/ 1 w 56"/>
                    <a:gd name="T33" fmla="*/ 59 h 240"/>
                    <a:gd name="T34" fmla="*/ 1 w 56"/>
                    <a:gd name="T35" fmla="*/ 63 h 240"/>
                    <a:gd name="T36" fmla="*/ 1 w 56"/>
                    <a:gd name="T37" fmla="*/ 69 h 240"/>
                    <a:gd name="T38" fmla="*/ 1 w 56"/>
                    <a:gd name="T39" fmla="*/ 73 h 240"/>
                    <a:gd name="T40" fmla="*/ 2 w 56"/>
                    <a:gd name="T41" fmla="*/ 78 h 240"/>
                    <a:gd name="T42" fmla="*/ 2 w 56"/>
                    <a:gd name="T43" fmla="*/ 82 h 240"/>
                    <a:gd name="T44" fmla="*/ 2 w 56"/>
                    <a:gd name="T45" fmla="*/ 87 h 240"/>
                    <a:gd name="T46" fmla="*/ 2 w 56"/>
                    <a:gd name="T47" fmla="*/ 90 h 240"/>
                    <a:gd name="T48" fmla="*/ 4 w 56"/>
                    <a:gd name="T49" fmla="*/ 99 h 240"/>
                    <a:gd name="T50" fmla="*/ 4 w 56"/>
                    <a:gd name="T51" fmla="*/ 113 h 240"/>
                    <a:gd name="T52" fmla="*/ 3 w 56"/>
                    <a:gd name="T53" fmla="*/ 130 h 240"/>
                    <a:gd name="T54" fmla="*/ 3 w 56"/>
                    <a:gd name="T55" fmla="*/ 147 h 240"/>
                    <a:gd name="T56" fmla="*/ 2 w 56"/>
                    <a:gd name="T57" fmla="*/ 164 h 240"/>
                    <a:gd name="T58" fmla="*/ 2 w 56"/>
                    <a:gd name="T59" fmla="*/ 182 h 240"/>
                    <a:gd name="T60" fmla="*/ 3 w 56"/>
                    <a:gd name="T61" fmla="*/ 198 h 240"/>
                    <a:gd name="T62" fmla="*/ 5 w 56"/>
                    <a:gd name="T63" fmla="*/ 211 h 240"/>
                    <a:gd name="T64" fmla="*/ 7 w 56"/>
                    <a:gd name="T65" fmla="*/ 219 h 240"/>
                    <a:gd name="T66" fmla="*/ 7 w 56"/>
                    <a:gd name="T67" fmla="*/ 219 h 240"/>
                    <a:gd name="T68" fmla="*/ 7 w 56"/>
                    <a:gd name="T69" fmla="*/ 219 h 240"/>
                    <a:gd name="T70" fmla="*/ 7 w 56"/>
                    <a:gd name="T71" fmla="*/ 219 h 240"/>
                    <a:gd name="T72" fmla="*/ 8 w 56"/>
                    <a:gd name="T73" fmla="*/ 221 h 240"/>
                    <a:gd name="T74" fmla="*/ 8 w 56"/>
                    <a:gd name="T75" fmla="*/ 221 h 240"/>
                    <a:gd name="T76" fmla="*/ 9 w 56"/>
                    <a:gd name="T77" fmla="*/ 221 h 240"/>
                    <a:gd name="T78" fmla="*/ 9 w 56"/>
                    <a:gd name="T79" fmla="*/ 221 h 240"/>
                    <a:gd name="T80" fmla="*/ 11 w 56"/>
                    <a:gd name="T81" fmla="*/ 223 h 240"/>
                    <a:gd name="T82" fmla="*/ 14 w 56"/>
                    <a:gd name="T83" fmla="*/ 227 h 240"/>
                    <a:gd name="T84" fmla="*/ 20 w 56"/>
                    <a:gd name="T85" fmla="*/ 230 h 240"/>
                    <a:gd name="T86" fmla="*/ 27 w 56"/>
                    <a:gd name="T87" fmla="*/ 234 h 240"/>
                    <a:gd name="T88" fmla="*/ 34 w 56"/>
                    <a:gd name="T89" fmla="*/ 236 h 240"/>
                    <a:gd name="T90" fmla="*/ 41 w 56"/>
                    <a:gd name="T91" fmla="*/ 239 h 240"/>
                    <a:gd name="T92" fmla="*/ 47 w 56"/>
                    <a:gd name="T93" fmla="*/ 239 h 240"/>
                    <a:gd name="T94" fmla="*/ 52 w 56"/>
                    <a:gd name="T95"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40">
                      <a:moveTo>
                        <a:pt x="29" y="0"/>
                      </a:moveTo>
                      <a:lnTo>
                        <a:pt x="27" y="1"/>
                      </a:lnTo>
                      <a:lnTo>
                        <a:pt x="27" y="1"/>
                      </a:lnTo>
                      <a:lnTo>
                        <a:pt x="26" y="2"/>
                      </a:lnTo>
                      <a:lnTo>
                        <a:pt x="25" y="2"/>
                      </a:lnTo>
                      <a:lnTo>
                        <a:pt x="23" y="4"/>
                      </a:lnTo>
                      <a:lnTo>
                        <a:pt x="22" y="5"/>
                      </a:lnTo>
                      <a:lnTo>
                        <a:pt x="20" y="7"/>
                      </a:lnTo>
                      <a:lnTo>
                        <a:pt x="18" y="7"/>
                      </a:lnTo>
                      <a:lnTo>
                        <a:pt x="16" y="9"/>
                      </a:lnTo>
                      <a:lnTo>
                        <a:pt x="14" y="10"/>
                      </a:lnTo>
                      <a:lnTo>
                        <a:pt x="12" y="12"/>
                      </a:lnTo>
                      <a:lnTo>
                        <a:pt x="11" y="12"/>
                      </a:lnTo>
                      <a:lnTo>
                        <a:pt x="9" y="14"/>
                      </a:lnTo>
                      <a:lnTo>
                        <a:pt x="8" y="14"/>
                      </a:lnTo>
                      <a:lnTo>
                        <a:pt x="7" y="16"/>
                      </a:lnTo>
                      <a:lnTo>
                        <a:pt x="7" y="16"/>
                      </a:lnTo>
                      <a:lnTo>
                        <a:pt x="5" y="19"/>
                      </a:lnTo>
                      <a:lnTo>
                        <a:pt x="5" y="21"/>
                      </a:lnTo>
                      <a:lnTo>
                        <a:pt x="3" y="23"/>
                      </a:lnTo>
                      <a:lnTo>
                        <a:pt x="3" y="25"/>
                      </a:lnTo>
                      <a:lnTo>
                        <a:pt x="1" y="28"/>
                      </a:lnTo>
                      <a:lnTo>
                        <a:pt x="1" y="31"/>
                      </a:lnTo>
                      <a:lnTo>
                        <a:pt x="1" y="35"/>
                      </a:lnTo>
                      <a:lnTo>
                        <a:pt x="1" y="36"/>
                      </a:lnTo>
                      <a:lnTo>
                        <a:pt x="0" y="40"/>
                      </a:lnTo>
                      <a:lnTo>
                        <a:pt x="0" y="43"/>
                      </a:lnTo>
                      <a:lnTo>
                        <a:pt x="0" y="47"/>
                      </a:lnTo>
                      <a:lnTo>
                        <a:pt x="0" y="48"/>
                      </a:lnTo>
                      <a:lnTo>
                        <a:pt x="0" y="51"/>
                      </a:lnTo>
                      <a:lnTo>
                        <a:pt x="0" y="53"/>
                      </a:lnTo>
                      <a:lnTo>
                        <a:pt x="0" y="55"/>
                      </a:lnTo>
                      <a:lnTo>
                        <a:pt x="1" y="56"/>
                      </a:lnTo>
                      <a:lnTo>
                        <a:pt x="1" y="59"/>
                      </a:lnTo>
                      <a:lnTo>
                        <a:pt x="1" y="61"/>
                      </a:lnTo>
                      <a:lnTo>
                        <a:pt x="1" y="63"/>
                      </a:lnTo>
                      <a:lnTo>
                        <a:pt x="1" y="65"/>
                      </a:lnTo>
                      <a:lnTo>
                        <a:pt x="1" y="69"/>
                      </a:lnTo>
                      <a:lnTo>
                        <a:pt x="1" y="71"/>
                      </a:lnTo>
                      <a:lnTo>
                        <a:pt x="1" y="73"/>
                      </a:lnTo>
                      <a:lnTo>
                        <a:pt x="2" y="75"/>
                      </a:lnTo>
                      <a:lnTo>
                        <a:pt x="2" y="78"/>
                      </a:lnTo>
                      <a:lnTo>
                        <a:pt x="2" y="80"/>
                      </a:lnTo>
                      <a:lnTo>
                        <a:pt x="2" y="82"/>
                      </a:lnTo>
                      <a:lnTo>
                        <a:pt x="2" y="84"/>
                      </a:lnTo>
                      <a:lnTo>
                        <a:pt x="2" y="87"/>
                      </a:lnTo>
                      <a:lnTo>
                        <a:pt x="2" y="88"/>
                      </a:lnTo>
                      <a:lnTo>
                        <a:pt x="2" y="90"/>
                      </a:lnTo>
                      <a:lnTo>
                        <a:pt x="4" y="92"/>
                      </a:lnTo>
                      <a:lnTo>
                        <a:pt x="4" y="99"/>
                      </a:lnTo>
                      <a:lnTo>
                        <a:pt x="4" y="105"/>
                      </a:lnTo>
                      <a:lnTo>
                        <a:pt x="4" y="113"/>
                      </a:lnTo>
                      <a:lnTo>
                        <a:pt x="4" y="120"/>
                      </a:lnTo>
                      <a:lnTo>
                        <a:pt x="3" y="130"/>
                      </a:lnTo>
                      <a:lnTo>
                        <a:pt x="3" y="138"/>
                      </a:lnTo>
                      <a:lnTo>
                        <a:pt x="3" y="147"/>
                      </a:lnTo>
                      <a:lnTo>
                        <a:pt x="3" y="155"/>
                      </a:lnTo>
                      <a:lnTo>
                        <a:pt x="2" y="164"/>
                      </a:lnTo>
                      <a:lnTo>
                        <a:pt x="2" y="173"/>
                      </a:lnTo>
                      <a:lnTo>
                        <a:pt x="2" y="182"/>
                      </a:lnTo>
                      <a:lnTo>
                        <a:pt x="3" y="190"/>
                      </a:lnTo>
                      <a:lnTo>
                        <a:pt x="3" y="198"/>
                      </a:lnTo>
                      <a:lnTo>
                        <a:pt x="4" y="206"/>
                      </a:lnTo>
                      <a:lnTo>
                        <a:pt x="5" y="211"/>
                      </a:lnTo>
                      <a:lnTo>
                        <a:pt x="7" y="217"/>
                      </a:lnTo>
                      <a:lnTo>
                        <a:pt x="7" y="219"/>
                      </a:lnTo>
                      <a:lnTo>
                        <a:pt x="7" y="219"/>
                      </a:lnTo>
                      <a:lnTo>
                        <a:pt x="7" y="219"/>
                      </a:lnTo>
                      <a:lnTo>
                        <a:pt x="7" y="219"/>
                      </a:lnTo>
                      <a:lnTo>
                        <a:pt x="7" y="219"/>
                      </a:lnTo>
                      <a:lnTo>
                        <a:pt x="7" y="219"/>
                      </a:lnTo>
                      <a:lnTo>
                        <a:pt x="7" y="219"/>
                      </a:lnTo>
                      <a:lnTo>
                        <a:pt x="8" y="219"/>
                      </a:lnTo>
                      <a:lnTo>
                        <a:pt x="8" y="221"/>
                      </a:lnTo>
                      <a:lnTo>
                        <a:pt x="8" y="221"/>
                      </a:lnTo>
                      <a:lnTo>
                        <a:pt x="8" y="221"/>
                      </a:lnTo>
                      <a:lnTo>
                        <a:pt x="9" y="221"/>
                      </a:lnTo>
                      <a:lnTo>
                        <a:pt x="9" y="221"/>
                      </a:lnTo>
                      <a:lnTo>
                        <a:pt x="9" y="221"/>
                      </a:lnTo>
                      <a:lnTo>
                        <a:pt x="9" y="221"/>
                      </a:lnTo>
                      <a:lnTo>
                        <a:pt x="11" y="221"/>
                      </a:lnTo>
                      <a:lnTo>
                        <a:pt x="11" y="223"/>
                      </a:lnTo>
                      <a:lnTo>
                        <a:pt x="12" y="225"/>
                      </a:lnTo>
                      <a:lnTo>
                        <a:pt x="14" y="227"/>
                      </a:lnTo>
                      <a:lnTo>
                        <a:pt x="17" y="228"/>
                      </a:lnTo>
                      <a:lnTo>
                        <a:pt x="20" y="230"/>
                      </a:lnTo>
                      <a:lnTo>
                        <a:pt x="23" y="232"/>
                      </a:lnTo>
                      <a:lnTo>
                        <a:pt x="27" y="234"/>
                      </a:lnTo>
                      <a:lnTo>
                        <a:pt x="30" y="234"/>
                      </a:lnTo>
                      <a:lnTo>
                        <a:pt x="34" y="236"/>
                      </a:lnTo>
                      <a:lnTo>
                        <a:pt x="38" y="237"/>
                      </a:lnTo>
                      <a:lnTo>
                        <a:pt x="41" y="239"/>
                      </a:lnTo>
                      <a:lnTo>
                        <a:pt x="45" y="239"/>
                      </a:lnTo>
                      <a:lnTo>
                        <a:pt x="47" y="239"/>
                      </a:lnTo>
                      <a:lnTo>
                        <a:pt x="50" y="239"/>
                      </a:lnTo>
                      <a:lnTo>
                        <a:pt x="52" y="239"/>
                      </a:lnTo>
                      <a:lnTo>
                        <a:pt x="55" y="23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3" name="Freeform 53"/>
                <p:cNvSpPr>
                  <a:spLocks/>
                </p:cNvSpPr>
                <p:nvPr/>
              </p:nvSpPr>
              <p:spPr bwMode="blackWhite">
                <a:xfrm>
                  <a:off x="4554" y="1571"/>
                  <a:ext cx="113" cy="69"/>
                </a:xfrm>
                <a:custGeom>
                  <a:avLst/>
                  <a:gdLst>
                    <a:gd name="T0" fmla="*/ 14 w 113"/>
                    <a:gd name="T1" fmla="*/ 0 h 69"/>
                    <a:gd name="T2" fmla="*/ 6 w 113"/>
                    <a:gd name="T3" fmla="*/ 8 h 69"/>
                    <a:gd name="T4" fmla="*/ 0 w 113"/>
                    <a:gd name="T5" fmla="*/ 21 h 69"/>
                    <a:gd name="T6" fmla="*/ 18 w 113"/>
                    <a:gd name="T7" fmla="*/ 38 h 69"/>
                    <a:gd name="T8" fmla="*/ 33 w 113"/>
                    <a:gd name="T9" fmla="*/ 49 h 69"/>
                    <a:gd name="T10" fmla="*/ 55 w 113"/>
                    <a:gd name="T11" fmla="*/ 60 h 69"/>
                    <a:gd name="T12" fmla="*/ 87 w 113"/>
                    <a:gd name="T13" fmla="*/ 64 h 69"/>
                    <a:gd name="T14" fmla="*/ 103 w 113"/>
                    <a:gd name="T15" fmla="*/ 68 h 69"/>
                    <a:gd name="T16" fmla="*/ 103 w 113"/>
                    <a:gd name="T17" fmla="*/ 54 h 69"/>
                    <a:gd name="T18" fmla="*/ 112 w 113"/>
                    <a:gd name="T19" fmla="*/ 38 h 69"/>
                    <a:gd name="T20" fmla="*/ 83 w 113"/>
                    <a:gd name="T21" fmla="*/ 40 h 69"/>
                    <a:gd name="T22" fmla="*/ 63 w 113"/>
                    <a:gd name="T23" fmla="*/ 35 h 69"/>
                    <a:gd name="T24" fmla="*/ 54 w 113"/>
                    <a:gd name="T25" fmla="*/ 28 h 69"/>
                    <a:gd name="T26" fmla="*/ 36 w 113"/>
                    <a:gd name="T27" fmla="*/ 18 h 69"/>
                    <a:gd name="T28" fmla="*/ 18 w 113"/>
                    <a:gd name="T29" fmla="*/ 8 h 69"/>
                    <a:gd name="T30" fmla="*/ 18 w 113"/>
                    <a:gd name="T31" fmla="*/ 3 h 69"/>
                    <a:gd name="T32" fmla="*/ 14 w 113"/>
                    <a:gd name="T33" fmla="*/ 0 h 69"/>
                    <a:gd name="T34" fmla="*/ 14 w 113"/>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9">
                      <a:moveTo>
                        <a:pt x="14" y="0"/>
                      </a:moveTo>
                      <a:lnTo>
                        <a:pt x="6" y="8"/>
                      </a:lnTo>
                      <a:lnTo>
                        <a:pt x="0" y="21"/>
                      </a:lnTo>
                      <a:lnTo>
                        <a:pt x="18" y="38"/>
                      </a:lnTo>
                      <a:lnTo>
                        <a:pt x="33" y="49"/>
                      </a:lnTo>
                      <a:lnTo>
                        <a:pt x="55" y="60"/>
                      </a:lnTo>
                      <a:lnTo>
                        <a:pt x="87" y="64"/>
                      </a:lnTo>
                      <a:lnTo>
                        <a:pt x="103" y="68"/>
                      </a:lnTo>
                      <a:lnTo>
                        <a:pt x="103" y="54"/>
                      </a:lnTo>
                      <a:lnTo>
                        <a:pt x="112" y="38"/>
                      </a:lnTo>
                      <a:lnTo>
                        <a:pt x="83" y="40"/>
                      </a:lnTo>
                      <a:lnTo>
                        <a:pt x="63" y="35"/>
                      </a:lnTo>
                      <a:lnTo>
                        <a:pt x="54" y="28"/>
                      </a:lnTo>
                      <a:lnTo>
                        <a:pt x="36" y="18"/>
                      </a:lnTo>
                      <a:lnTo>
                        <a:pt x="18" y="8"/>
                      </a:lnTo>
                      <a:lnTo>
                        <a:pt x="18" y="3"/>
                      </a:lnTo>
                      <a:lnTo>
                        <a:pt x="14" y="0"/>
                      </a:lnTo>
                      <a:lnTo>
                        <a:pt x="14"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4" name="Freeform 54"/>
                <p:cNvSpPr>
                  <a:spLocks/>
                </p:cNvSpPr>
                <p:nvPr/>
              </p:nvSpPr>
              <p:spPr bwMode="blackWhite">
                <a:xfrm>
                  <a:off x="4686" y="1715"/>
                  <a:ext cx="64" cy="90"/>
                </a:xfrm>
                <a:custGeom>
                  <a:avLst/>
                  <a:gdLst>
                    <a:gd name="T0" fmla="*/ 35 w 64"/>
                    <a:gd name="T1" fmla="*/ 0 h 90"/>
                    <a:gd name="T2" fmla="*/ 44 w 64"/>
                    <a:gd name="T3" fmla="*/ 18 h 90"/>
                    <a:gd name="T4" fmla="*/ 63 w 64"/>
                    <a:gd name="T5" fmla="*/ 67 h 90"/>
                    <a:gd name="T6" fmla="*/ 63 w 64"/>
                    <a:gd name="T7" fmla="*/ 89 h 90"/>
                    <a:gd name="T8" fmla="*/ 28 w 64"/>
                    <a:gd name="T9" fmla="*/ 77 h 90"/>
                    <a:gd name="T10" fmla="*/ 9 w 64"/>
                    <a:gd name="T11" fmla="*/ 35 h 90"/>
                    <a:gd name="T12" fmla="*/ 0 w 64"/>
                    <a:gd name="T13" fmla="*/ 8 h 90"/>
                    <a:gd name="T14" fmla="*/ 9 w 64"/>
                    <a:gd name="T15" fmla="*/ 0 h 90"/>
                    <a:gd name="T16" fmla="*/ 21 w 64"/>
                    <a:gd name="T17" fmla="*/ 8 h 90"/>
                    <a:gd name="T18" fmla="*/ 35 w 64"/>
                    <a:gd name="T19" fmla="*/ 0 h 90"/>
                    <a:gd name="T20" fmla="*/ 35 w 6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0">
                      <a:moveTo>
                        <a:pt x="35" y="0"/>
                      </a:moveTo>
                      <a:lnTo>
                        <a:pt x="44" y="18"/>
                      </a:lnTo>
                      <a:lnTo>
                        <a:pt x="63" y="67"/>
                      </a:lnTo>
                      <a:lnTo>
                        <a:pt x="63" y="89"/>
                      </a:lnTo>
                      <a:lnTo>
                        <a:pt x="28" y="77"/>
                      </a:lnTo>
                      <a:lnTo>
                        <a:pt x="9" y="35"/>
                      </a:lnTo>
                      <a:lnTo>
                        <a:pt x="0" y="8"/>
                      </a:lnTo>
                      <a:lnTo>
                        <a:pt x="9" y="0"/>
                      </a:lnTo>
                      <a:lnTo>
                        <a:pt x="21" y="8"/>
                      </a:lnTo>
                      <a:lnTo>
                        <a:pt x="35" y="0"/>
                      </a:lnTo>
                      <a:lnTo>
                        <a:pt x="35"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5" name="Freeform 55"/>
                <p:cNvSpPr>
                  <a:spLocks/>
                </p:cNvSpPr>
                <p:nvPr/>
              </p:nvSpPr>
              <p:spPr bwMode="blackWhite">
                <a:xfrm>
                  <a:off x="4749" y="1668"/>
                  <a:ext cx="204" cy="57"/>
                </a:xfrm>
                <a:custGeom>
                  <a:avLst/>
                  <a:gdLst>
                    <a:gd name="T0" fmla="*/ 17 w 204"/>
                    <a:gd name="T1" fmla="*/ 9 h 57"/>
                    <a:gd name="T2" fmla="*/ 39 w 204"/>
                    <a:gd name="T3" fmla="*/ 13 h 57"/>
                    <a:gd name="T4" fmla="*/ 68 w 204"/>
                    <a:gd name="T5" fmla="*/ 17 h 57"/>
                    <a:gd name="T6" fmla="*/ 94 w 204"/>
                    <a:gd name="T7" fmla="*/ 18 h 57"/>
                    <a:gd name="T8" fmla="*/ 105 w 204"/>
                    <a:gd name="T9" fmla="*/ 16 h 57"/>
                    <a:gd name="T10" fmla="*/ 118 w 204"/>
                    <a:gd name="T11" fmla="*/ 11 h 57"/>
                    <a:gd name="T12" fmla="*/ 132 w 204"/>
                    <a:gd name="T13" fmla="*/ 5 h 57"/>
                    <a:gd name="T14" fmla="*/ 143 w 204"/>
                    <a:gd name="T15" fmla="*/ 2 h 57"/>
                    <a:gd name="T16" fmla="*/ 150 w 204"/>
                    <a:gd name="T17" fmla="*/ 0 h 57"/>
                    <a:gd name="T18" fmla="*/ 157 w 204"/>
                    <a:gd name="T19" fmla="*/ 0 h 57"/>
                    <a:gd name="T20" fmla="*/ 165 w 204"/>
                    <a:gd name="T21" fmla="*/ 0 h 57"/>
                    <a:gd name="T22" fmla="*/ 174 w 204"/>
                    <a:gd name="T23" fmla="*/ 0 h 57"/>
                    <a:gd name="T24" fmla="*/ 182 w 204"/>
                    <a:gd name="T25" fmla="*/ 2 h 57"/>
                    <a:gd name="T26" fmla="*/ 190 w 204"/>
                    <a:gd name="T27" fmla="*/ 4 h 57"/>
                    <a:gd name="T28" fmla="*/ 197 w 204"/>
                    <a:gd name="T29" fmla="*/ 7 h 57"/>
                    <a:gd name="T30" fmla="*/ 202 w 204"/>
                    <a:gd name="T31" fmla="*/ 10 h 57"/>
                    <a:gd name="T32" fmla="*/ 201 w 204"/>
                    <a:gd name="T33" fmla="*/ 11 h 57"/>
                    <a:gd name="T34" fmla="*/ 198 w 204"/>
                    <a:gd name="T35" fmla="*/ 12 h 57"/>
                    <a:gd name="T36" fmla="*/ 195 w 204"/>
                    <a:gd name="T37" fmla="*/ 13 h 57"/>
                    <a:gd name="T38" fmla="*/ 195 w 204"/>
                    <a:gd name="T39" fmla="*/ 13 h 57"/>
                    <a:gd name="T40" fmla="*/ 193 w 204"/>
                    <a:gd name="T41" fmla="*/ 13 h 57"/>
                    <a:gd name="T42" fmla="*/ 192 w 204"/>
                    <a:gd name="T43" fmla="*/ 13 h 57"/>
                    <a:gd name="T44" fmla="*/ 191 w 204"/>
                    <a:gd name="T45" fmla="*/ 13 h 57"/>
                    <a:gd name="T46" fmla="*/ 191 w 204"/>
                    <a:gd name="T47" fmla="*/ 13 h 57"/>
                    <a:gd name="T48" fmla="*/ 186 w 204"/>
                    <a:gd name="T49" fmla="*/ 13 h 57"/>
                    <a:gd name="T50" fmla="*/ 180 w 204"/>
                    <a:gd name="T51" fmla="*/ 13 h 57"/>
                    <a:gd name="T52" fmla="*/ 174 w 204"/>
                    <a:gd name="T53" fmla="*/ 13 h 57"/>
                    <a:gd name="T54" fmla="*/ 166 w 204"/>
                    <a:gd name="T55" fmla="*/ 13 h 57"/>
                    <a:gd name="T56" fmla="*/ 164 w 204"/>
                    <a:gd name="T57" fmla="*/ 13 h 57"/>
                    <a:gd name="T58" fmla="*/ 164 w 204"/>
                    <a:gd name="T59" fmla="*/ 13 h 57"/>
                    <a:gd name="T60" fmla="*/ 162 w 204"/>
                    <a:gd name="T61" fmla="*/ 13 h 57"/>
                    <a:gd name="T62" fmla="*/ 162 w 204"/>
                    <a:gd name="T63" fmla="*/ 13 h 57"/>
                    <a:gd name="T64" fmla="*/ 162 w 204"/>
                    <a:gd name="T65" fmla="*/ 17 h 57"/>
                    <a:gd name="T66" fmla="*/ 162 w 204"/>
                    <a:gd name="T67" fmla="*/ 20 h 57"/>
                    <a:gd name="T68" fmla="*/ 163 w 204"/>
                    <a:gd name="T69" fmla="*/ 25 h 57"/>
                    <a:gd name="T70" fmla="*/ 163 w 204"/>
                    <a:gd name="T71" fmla="*/ 29 h 57"/>
                    <a:gd name="T72" fmla="*/ 163 w 204"/>
                    <a:gd name="T73" fmla="*/ 33 h 57"/>
                    <a:gd name="T74" fmla="*/ 163 w 204"/>
                    <a:gd name="T75" fmla="*/ 38 h 57"/>
                    <a:gd name="T76" fmla="*/ 162 w 204"/>
                    <a:gd name="T77" fmla="*/ 43 h 57"/>
                    <a:gd name="T78" fmla="*/ 162 w 204"/>
                    <a:gd name="T79" fmla="*/ 44 h 57"/>
                    <a:gd name="T80" fmla="*/ 157 w 204"/>
                    <a:gd name="T81" fmla="*/ 48 h 57"/>
                    <a:gd name="T82" fmla="*/ 145 w 204"/>
                    <a:gd name="T83" fmla="*/ 51 h 57"/>
                    <a:gd name="T84" fmla="*/ 129 w 204"/>
                    <a:gd name="T85" fmla="*/ 55 h 57"/>
                    <a:gd name="T86" fmla="*/ 117 w 204"/>
                    <a:gd name="T87" fmla="*/ 56 h 57"/>
                    <a:gd name="T88" fmla="*/ 112 w 204"/>
                    <a:gd name="T89" fmla="*/ 56 h 57"/>
                    <a:gd name="T90" fmla="*/ 110 w 204"/>
                    <a:gd name="T91" fmla="*/ 56 h 57"/>
                    <a:gd name="T92" fmla="*/ 106 w 204"/>
                    <a:gd name="T93" fmla="*/ 56 h 57"/>
                    <a:gd name="T94" fmla="*/ 102 w 204"/>
                    <a:gd name="T95" fmla="*/ 56 h 57"/>
                    <a:gd name="T96" fmla="*/ 97 w 204"/>
                    <a:gd name="T97" fmla="*/ 56 h 57"/>
                    <a:gd name="T98" fmla="*/ 92 w 204"/>
                    <a:gd name="T99" fmla="*/ 54 h 57"/>
                    <a:gd name="T100" fmla="*/ 86 w 204"/>
                    <a:gd name="T101" fmla="*/ 51 h 57"/>
                    <a:gd name="T102" fmla="*/ 83 w 204"/>
                    <a:gd name="T103" fmla="*/ 48 h 57"/>
                    <a:gd name="T104" fmla="*/ 66 w 204"/>
                    <a:gd name="T105" fmla="*/ 45 h 57"/>
                    <a:gd name="T106" fmla="*/ 39 w 204"/>
                    <a:gd name="T107" fmla="*/ 44 h 57"/>
                    <a:gd name="T108" fmla="*/ 15 w 204"/>
                    <a:gd name="T109" fmla="*/ 44 h 57"/>
                    <a:gd name="T110" fmla="*/ 2 w 204"/>
                    <a:gd name="T111" fmla="*/ 44 h 57"/>
                    <a:gd name="T112" fmla="*/ 0 w 204"/>
                    <a:gd name="T113" fmla="*/ 39 h 57"/>
                    <a:gd name="T114" fmla="*/ 0 w 204"/>
                    <a:gd name="T115" fmla="*/ 29 h 57"/>
                    <a:gd name="T116" fmla="*/ 3 w 204"/>
                    <a:gd name="T117" fmla="*/ 18 h 57"/>
                    <a:gd name="T118" fmla="*/ 9 w 204"/>
                    <a:gd name="T11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57">
                      <a:moveTo>
                        <a:pt x="12" y="7"/>
                      </a:moveTo>
                      <a:lnTo>
                        <a:pt x="12" y="8"/>
                      </a:lnTo>
                      <a:lnTo>
                        <a:pt x="14" y="8"/>
                      </a:lnTo>
                      <a:lnTo>
                        <a:pt x="17" y="9"/>
                      </a:lnTo>
                      <a:lnTo>
                        <a:pt x="21" y="9"/>
                      </a:lnTo>
                      <a:lnTo>
                        <a:pt x="26" y="11"/>
                      </a:lnTo>
                      <a:lnTo>
                        <a:pt x="32" y="11"/>
                      </a:lnTo>
                      <a:lnTo>
                        <a:pt x="39" y="13"/>
                      </a:lnTo>
                      <a:lnTo>
                        <a:pt x="46" y="13"/>
                      </a:lnTo>
                      <a:lnTo>
                        <a:pt x="54" y="15"/>
                      </a:lnTo>
                      <a:lnTo>
                        <a:pt x="61" y="15"/>
                      </a:lnTo>
                      <a:lnTo>
                        <a:pt x="68" y="17"/>
                      </a:lnTo>
                      <a:lnTo>
                        <a:pt x="75" y="17"/>
                      </a:lnTo>
                      <a:lnTo>
                        <a:pt x="82" y="18"/>
                      </a:lnTo>
                      <a:lnTo>
                        <a:pt x="89" y="18"/>
                      </a:lnTo>
                      <a:lnTo>
                        <a:pt x="94" y="18"/>
                      </a:lnTo>
                      <a:lnTo>
                        <a:pt x="101" y="16"/>
                      </a:lnTo>
                      <a:lnTo>
                        <a:pt x="101" y="16"/>
                      </a:lnTo>
                      <a:lnTo>
                        <a:pt x="103" y="16"/>
                      </a:lnTo>
                      <a:lnTo>
                        <a:pt x="105" y="16"/>
                      </a:lnTo>
                      <a:lnTo>
                        <a:pt x="109" y="15"/>
                      </a:lnTo>
                      <a:lnTo>
                        <a:pt x="111" y="15"/>
                      </a:lnTo>
                      <a:lnTo>
                        <a:pt x="115" y="13"/>
                      </a:lnTo>
                      <a:lnTo>
                        <a:pt x="118" y="11"/>
                      </a:lnTo>
                      <a:lnTo>
                        <a:pt x="122" y="9"/>
                      </a:lnTo>
                      <a:lnTo>
                        <a:pt x="125" y="9"/>
                      </a:lnTo>
                      <a:lnTo>
                        <a:pt x="129" y="7"/>
                      </a:lnTo>
                      <a:lnTo>
                        <a:pt x="132" y="5"/>
                      </a:lnTo>
                      <a:lnTo>
                        <a:pt x="136" y="4"/>
                      </a:lnTo>
                      <a:lnTo>
                        <a:pt x="137" y="4"/>
                      </a:lnTo>
                      <a:lnTo>
                        <a:pt x="141" y="2"/>
                      </a:lnTo>
                      <a:lnTo>
                        <a:pt x="143" y="2"/>
                      </a:lnTo>
                      <a:lnTo>
                        <a:pt x="145" y="0"/>
                      </a:lnTo>
                      <a:lnTo>
                        <a:pt x="146" y="0"/>
                      </a:lnTo>
                      <a:lnTo>
                        <a:pt x="148" y="0"/>
                      </a:lnTo>
                      <a:lnTo>
                        <a:pt x="150" y="0"/>
                      </a:lnTo>
                      <a:lnTo>
                        <a:pt x="151" y="0"/>
                      </a:lnTo>
                      <a:lnTo>
                        <a:pt x="153" y="0"/>
                      </a:lnTo>
                      <a:lnTo>
                        <a:pt x="155" y="0"/>
                      </a:lnTo>
                      <a:lnTo>
                        <a:pt x="157" y="0"/>
                      </a:lnTo>
                      <a:lnTo>
                        <a:pt x="160" y="0"/>
                      </a:lnTo>
                      <a:lnTo>
                        <a:pt x="162" y="0"/>
                      </a:lnTo>
                      <a:lnTo>
                        <a:pt x="163" y="0"/>
                      </a:lnTo>
                      <a:lnTo>
                        <a:pt x="165" y="0"/>
                      </a:lnTo>
                      <a:lnTo>
                        <a:pt x="169" y="0"/>
                      </a:lnTo>
                      <a:lnTo>
                        <a:pt x="170" y="0"/>
                      </a:lnTo>
                      <a:lnTo>
                        <a:pt x="172" y="0"/>
                      </a:lnTo>
                      <a:lnTo>
                        <a:pt x="174" y="0"/>
                      </a:lnTo>
                      <a:lnTo>
                        <a:pt x="178" y="0"/>
                      </a:lnTo>
                      <a:lnTo>
                        <a:pt x="178" y="2"/>
                      </a:lnTo>
                      <a:lnTo>
                        <a:pt x="180" y="2"/>
                      </a:lnTo>
                      <a:lnTo>
                        <a:pt x="182" y="2"/>
                      </a:lnTo>
                      <a:lnTo>
                        <a:pt x="184" y="2"/>
                      </a:lnTo>
                      <a:lnTo>
                        <a:pt x="186" y="4"/>
                      </a:lnTo>
                      <a:lnTo>
                        <a:pt x="188" y="4"/>
                      </a:lnTo>
                      <a:lnTo>
                        <a:pt x="190" y="4"/>
                      </a:lnTo>
                      <a:lnTo>
                        <a:pt x="192" y="4"/>
                      </a:lnTo>
                      <a:lnTo>
                        <a:pt x="193" y="5"/>
                      </a:lnTo>
                      <a:lnTo>
                        <a:pt x="195" y="5"/>
                      </a:lnTo>
                      <a:lnTo>
                        <a:pt x="197" y="7"/>
                      </a:lnTo>
                      <a:lnTo>
                        <a:pt x="199" y="7"/>
                      </a:lnTo>
                      <a:lnTo>
                        <a:pt x="200" y="9"/>
                      </a:lnTo>
                      <a:lnTo>
                        <a:pt x="202" y="9"/>
                      </a:lnTo>
                      <a:lnTo>
                        <a:pt x="202" y="10"/>
                      </a:lnTo>
                      <a:lnTo>
                        <a:pt x="203" y="10"/>
                      </a:lnTo>
                      <a:lnTo>
                        <a:pt x="202" y="11"/>
                      </a:lnTo>
                      <a:lnTo>
                        <a:pt x="202" y="11"/>
                      </a:lnTo>
                      <a:lnTo>
                        <a:pt x="201" y="11"/>
                      </a:lnTo>
                      <a:lnTo>
                        <a:pt x="201" y="11"/>
                      </a:lnTo>
                      <a:lnTo>
                        <a:pt x="199" y="12"/>
                      </a:lnTo>
                      <a:lnTo>
                        <a:pt x="199" y="12"/>
                      </a:lnTo>
                      <a:lnTo>
                        <a:pt x="198" y="12"/>
                      </a:lnTo>
                      <a:lnTo>
                        <a:pt x="198" y="12"/>
                      </a:lnTo>
                      <a:lnTo>
                        <a:pt x="197" y="13"/>
                      </a:lnTo>
                      <a:lnTo>
                        <a:pt x="197" y="13"/>
                      </a:lnTo>
                      <a:lnTo>
                        <a:pt x="195" y="13"/>
                      </a:lnTo>
                      <a:lnTo>
                        <a:pt x="195" y="13"/>
                      </a:lnTo>
                      <a:lnTo>
                        <a:pt x="195" y="13"/>
                      </a:lnTo>
                      <a:lnTo>
                        <a:pt x="195" y="13"/>
                      </a:lnTo>
                      <a:lnTo>
                        <a:pt x="195" y="13"/>
                      </a:lnTo>
                      <a:lnTo>
                        <a:pt x="195" y="13"/>
                      </a:lnTo>
                      <a:lnTo>
                        <a:pt x="193" y="13"/>
                      </a:lnTo>
                      <a:lnTo>
                        <a:pt x="193" y="13"/>
                      </a:lnTo>
                      <a:lnTo>
                        <a:pt x="193" y="13"/>
                      </a:lnTo>
                      <a:lnTo>
                        <a:pt x="193" y="13"/>
                      </a:lnTo>
                      <a:lnTo>
                        <a:pt x="192" y="13"/>
                      </a:lnTo>
                      <a:lnTo>
                        <a:pt x="192" y="13"/>
                      </a:lnTo>
                      <a:lnTo>
                        <a:pt x="192" y="13"/>
                      </a:lnTo>
                      <a:lnTo>
                        <a:pt x="192" y="13"/>
                      </a:lnTo>
                      <a:lnTo>
                        <a:pt x="191" y="13"/>
                      </a:lnTo>
                      <a:lnTo>
                        <a:pt x="191" y="13"/>
                      </a:lnTo>
                      <a:lnTo>
                        <a:pt x="191" y="13"/>
                      </a:lnTo>
                      <a:lnTo>
                        <a:pt x="191" y="13"/>
                      </a:lnTo>
                      <a:lnTo>
                        <a:pt x="191" y="13"/>
                      </a:lnTo>
                      <a:lnTo>
                        <a:pt x="191" y="13"/>
                      </a:lnTo>
                      <a:lnTo>
                        <a:pt x="191" y="13"/>
                      </a:lnTo>
                      <a:lnTo>
                        <a:pt x="191" y="13"/>
                      </a:lnTo>
                      <a:lnTo>
                        <a:pt x="190" y="13"/>
                      </a:lnTo>
                      <a:lnTo>
                        <a:pt x="188" y="13"/>
                      </a:lnTo>
                      <a:lnTo>
                        <a:pt x="186" y="13"/>
                      </a:lnTo>
                      <a:lnTo>
                        <a:pt x="185" y="13"/>
                      </a:lnTo>
                      <a:lnTo>
                        <a:pt x="183" y="13"/>
                      </a:lnTo>
                      <a:lnTo>
                        <a:pt x="181" y="13"/>
                      </a:lnTo>
                      <a:lnTo>
                        <a:pt x="180" y="13"/>
                      </a:lnTo>
                      <a:lnTo>
                        <a:pt x="179" y="13"/>
                      </a:lnTo>
                      <a:lnTo>
                        <a:pt x="177" y="13"/>
                      </a:lnTo>
                      <a:lnTo>
                        <a:pt x="176" y="13"/>
                      </a:lnTo>
                      <a:lnTo>
                        <a:pt x="174" y="13"/>
                      </a:lnTo>
                      <a:lnTo>
                        <a:pt x="172" y="13"/>
                      </a:lnTo>
                      <a:lnTo>
                        <a:pt x="170" y="13"/>
                      </a:lnTo>
                      <a:lnTo>
                        <a:pt x="168" y="13"/>
                      </a:lnTo>
                      <a:lnTo>
                        <a:pt x="166" y="13"/>
                      </a:lnTo>
                      <a:lnTo>
                        <a:pt x="166" y="13"/>
                      </a:lnTo>
                      <a:lnTo>
                        <a:pt x="164" y="13"/>
                      </a:lnTo>
                      <a:lnTo>
                        <a:pt x="164" y="13"/>
                      </a:lnTo>
                      <a:lnTo>
                        <a:pt x="164" y="13"/>
                      </a:lnTo>
                      <a:lnTo>
                        <a:pt x="164" y="13"/>
                      </a:lnTo>
                      <a:lnTo>
                        <a:pt x="164" y="13"/>
                      </a:lnTo>
                      <a:lnTo>
                        <a:pt x="164" y="13"/>
                      </a:lnTo>
                      <a:lnTo>
                        <a:pt x="164" y="13"/>
                      </a:lnTo>
                      <a:lnTo>
                        <a:pt x="164" y="13"/>
                      </a:lnTo>
                      <a:lnTo>
                        <a:pt x="162" y="13"/>
                      </a:lnTo>
                      <a:lnTo>
                        <a:pt x="162" y="13"/>
                      </a:lnTo>
                      <a:lnTo>
                        <a:pt x="162" y="13"/>
                      </a:lnTo>
                      <a:lnTo>
                        <a:pt x="162" y="13"/>
                      </a:lnTo>
                      <a:lnTo>
                        <a:pt x="162" y="13"/>
                      </a:lnTo>
                      <a:lnTo>
                        <a:pt x="162" y="13"/>
                      </a:lnTo>
                      <a:lnTo>
                        <a:pt x="162" y="13"/>
                      </a:lnTo>
                      <a:lnTo>
                        <a:pt x="162" y="13"/>
                      </a:lnTo>
                      <a:lnTo>
                        <a:pt x="162" y="15"/>
                      </a:lnTo>
                      <a:lnTo>
                        <a:pt x="162" y="15"/>
                      </a:lnTo>
                      <a:lnTo>
                        <a:pt x="162" y="17"/>
                      </a:lnTo>
                      <a:lnTo>
                        <a:pt x="162" y="17"/>
                      </a:lnTo>
                      <a:lnTo>
                        <a:pt x="162" y="19"/>
                      </a:lnTo>
                      <a:lnTo>
                        <a:pt x="162" y="19"/>
                      </a:lnTo>
                      <a:lnTo>
                        <a:pt x="162" y="20"/>
                      </a:lnTo>
                      <a:lnTo>
                        <a:pt x="163" y="20"/>
                      </a:lnTo>
                      <a:lnTo>
                        <a:pt x="163" y="22"/>
                      </a:lnTo>
                      <a:lnTo>
                        <a:pt x="163" y="23"/>
                      </a:lnTo>
                      <a:lnTo>
                        <a:pt x="163" y="25"/>
                      </a:lnTo>
                      <a:lnTo>
                        <a:pt x="163" y="25"/>
                      </a:lnTo>
                      <a:lnTo>
                        <a:pt x="163" y="27"/>
                      </a:lnTo>
                      <a:lnTo>
                        <a:pt x="163" y="27"/>
                      </a:lnTo>
                      <a:lnTo>
                        <a:pt x="163" y="29"/>
                      </a:lnTo>
                      <a:lnTo>
                        <a:pt x="165" y="29"/>
                      </a:lnTo>
                      <a:lnTo>
                        <a:pt x="163" y="30"/>
                      </a:lnTo>
                      <a:lnTo>
                        <a:pt x="163" y="32"/>
                      </a:lnTo>
                      <a:lnTo>
                        <a:pt x="163" y="33"/>
                      </a:lnTo>
                      <a:lnTo>
                        <a:pt x="163" y="33"/>
                      </a:lnTo>
                      <a:lnTo>
                        <a:pt x="163" y="35"/>
                      </a:lnTo>
                      <a:lnTo>
                        <a:pt x="163" y="36"/>
                      </a:lnTo>
                      <a:lnTo>
                        <a:pt x="163" y="38"/>
                      </a:lnTo>
                      <a:lnTo>
                        <a:pt x="163" y="38"/>
                      </a:lnTo>
                      <a:lnTo>
                        <a:pt x="162" y="40"/>
                      </a:lnTo>
                      <a:lnTo>
                        <a:pt x="162" y="41"/>
                      </a:lnTo>
                      <a:lnTo>
                        <a:pt x="162" y="43"/>
                      </a:lnTo>
                      <a:lnTo>
                        <a:pt x="162" y="43"/>
                      </a:lnTo>
                      <a:lnTo>
                        <a:pt x="162" y="44"/>
                      </a:lnTo>
                      <a:lnTo>
                        <a:pt x="162" y="44"/>
                      </a:lnTo>
                      <a:lnTo>
                        <a:pt x="162" y="44"/>
                      </a:lnTo>
                      <a:lnTo>
                        <a:pt x="162" y="44"/>
                      </a:lnTo>
                      <a:lnTo>
                        <a:pt x="161" y="46"/>
                      </a:lnTo>
                      <a:lnTo>
                        <a:pt x="160" y="46"/>
                      </a:lnTo>
                      <a:lnTo>
                        <a:pt x="157" y="48"/>
                      </a:lnTo>
                      <a:lnTo>
                        <a:pt x="155" y="48"/>
                      </a:lnTo>
                      <a:lnTo>
                        <a:pt x="152" y="50"/>
                      </a:lnTo>
                      <a:lnTo>
                        <a:pt x="149" y="50"/>
                      </a:lnTo>
                      <a:lnTo>
                        <a:pt x="145" y="51"/>
                      </a:lnTo>
                      <a:lnTo>
                        <a:pt x="141" y="51"/>
                      </a:lnTo>
                      <a:lnTo>
                        <a:pt x="136" y="53"/>
                      </a:lnTo>
                      <a:lnTo>
                        <a:pt x="132" y="53"/>
                      </a:lnTo>
                      <a:lnTo>
                        <a:pt x="129" y="55"/>
                      </a:lnTo>
                      <a:lnTo>
                        <a:pt x="125" y="55"/>
                      </a:lnTo>
                      <a:lnTo>
                        <a:pt x="122" y="56"/>
                      </a:lnTo>
                      <a:lnTo>
                        <a:pt x="119" y="56"/>
                      </a:lnTo>
                      <a:lnTo>
                        <a:pt x="117" y="56"/>
                      </a:lnTo>
                      <a:lnTo>
                        <a:pt x="116" y="55"/>
                      </a:lnTo>
                      <a:lnTo>
                        <a:pt x="114" y="56"/>
                      </a:lnTo>
                      <a:lnTo>
                        <a:pt x="114" y="56"/>
                      </a:lnTo>
                      <a:lnTo>
                        <a:pt x="112" y="56"/>
                      </a:lnTo>
                      <a:lnTo>
                        <a:pt x="112" y="56"/>
                      </a:lnTo>
                      <a:lnTo>
                        <a:pt x="111" y="56"/>
                      </a:lnTo>
                      <a:lnTo>
                        <a:pt x="111" y="56"/>
                      </a:lnTo>
                      <a:lnTo>
                        <a:pt x="110" y="56"/>
                      </a:lnTo>
                      <a:lnTo>
                        <a:pt x="110" y="56"/>
                      </a:lnTo>
                      <a:lnTo>
                        <a:pt x="108" y="56"/>
                      </a:lnTo>
                      <a:lnTo>
                        <a:pt x="108" y="56"/>
                      </a:lnTo>
                      <a:lnTo>
                        <a:pt x="106" y="56"/>
                      </a:lnTo>
                      <a:lnTo>
                        <a:pt x="106" y="56"/>
                      </a:lnTo>
                      <a:lnTo>
                        <a:pt x="104" y="56"/>
                      </a:lnTo>
                      <a:lnTo>
                        <a:pt x="104" y="56"/>
                      </a:lnTo>
                      <a:lnTo>
                        <a:pt x="102" y="56"/>
                      </a:lnTo>
                      <a:lnTo>
                        <a:pt x="102" y="56"/>
                      </a:lnTo>
                      <a:lnTo>
                        <a:pt x="100" y="56"/>
                      </a:lnTo>
                      <a:lnTo>
                        <a:pt x="99" y="56"/>
                      </a:lnTo>
                      <a:lnTo>
                        <a:pt x="97" y="56"/>
                      </a:lnTo>
                      <a:lnTo>
                        <a:pt x="97" y="55"/>
                      </a:lnTo>
                      <a:lnTo>
                        <a:pt x="96" y="55"/>
                      </a:lnTo>
                      <a:lnTo>
                        <a:pt x="94" y="54"/>
                      </a:lnTo>
                      <a:lnTo>
                        <a:pt x="92" y="54"/>
                      </a:lnTo>
                      <a:lnTo>
                        <a:pt x="92" y="52"/>
                      </a:lnTo>
                      <a:lnTo>
                        <a:pt x="90" y="52"/>
                      </a:lnTo>
                      <a:lnTo>
                        <a:pt x="88" y="51"/>
                      </a:lnTo>
                      <a:lnTo>
                        <a:pt x="86" y="51"/>
                      </a:lnTo>
                      <a:lnTo>
                        <a:pt x="86" y="49"/>
                      </a:lnTo>
                      <a:lnTo>
                        <a:pt x="85" y="49"/>
                      </a:lnTo>
                      <a:lnTo>
                        <a:pt x="84" y="48"/>
                      </a:lnTo>
                      <a:lnTo>
                        <a:pt x="83" y="48"/>
                      </a:lnTo>
                      <a:lnTo>
                        <a:pt x="83" y="46"/>
                      </a:lnTo>
                      <a:lnTo>
                        <a:pt x="77" y="46"/>
                      </a:lnTo>
                      <a:lnTo>
                        <a:pt x="72" y="45"/>
                      </a:lnTo>
                      <a:lnTo>
                        <a:pt x="66" y="45"/>
                      </a:lnTo>
                      <a:lnTo>
                        <a:pt x="60" y="44"/>
                      </a:lnTo>
                      <a:lnTo>
                        <a:pt x="53" y="44"/>
                      </a:lnTo>
                      <a:lnTo>
                        <a:pt x="46" y="44"/>
                      </a:lnTo>
                      <a:lnTo>
                        <a:pt x="39" y="44"/>
                      </a:lnTo>
                      <a:lnTo>
                        <a:pt x="34" y="44"/>
                      </a:lnTo>
                      <a:lnTo>
                        <a:pt x="26" y="44"/>
                      </a:lnTo>
                      <a:lnTo>
                        <a:pt x="20" y="44"/>
                      </a:lnTo>
                      <a:lnTo>
                        <a:pt x="15" y="44"/>
                      </a:lnTo>
                      <a:lnTo>
                        <a:pt x="10" y="44"/>
                      </a:lnTo>
                      <a:lnTo>
                        <a:pt x="6" y="44"/>
                      </a:lnTo>
                      <a:lnTo>
                        <a:pt x="3" y="44"/>
                      </a:lnTo>
                      <a:lnTo>
                        <a:pt x="2" y="44"/>
                      </a:lnTo>
                      <a:lnTo>
                        <a:pt x="2" y="44"/>
                      </a:lnTo>
                      <a:lnTo>
                        <a:pt x="0" y="43"/>
                      </a:lnTo>
                      <a:lnTo>
                        <a:pt x="0" y="41"/>
                      </a:lnTo>
                      <a:lnTo>
                        <a:pt x="0" y="39"/>
                      </a:lnTo>
                      <a:lnTo>
                        <a:pt x="0" y="36"/>
                      </a:lnTo>
                      <a:lnTo>
                        <a:pt x="0" y="34"/>
                      </a:lnTo>
                      <a:lnTo>
                        <a:pt x="0" y="31"/>
                      </a:lnTo>
                      <a:lnTo>
                        <a:pt x="0" y="29"/>
                      </a:lnTo>
                      <a:lnTo>
                        <a:pt x="1" y="25"/>
                      </a:lnTo>
                      <a:lnTo>
                        <a:pt x="1" y="23"/>
                      </a:lnTo>
                      <a:lnTo>
                        <a:pt x="2" y="20"/>
                      </a:lnTo>
                      <a:lnTo>
                        <a:pt x="3" y="18"/>
                      </a:lnTo>
                      <a:lnTo>
                        <a:pt x="5" y="15"/>
                      </a:lnTo>
                      <a:lnTo>
                        <a:pt x="6" y="13"/>
                      </a:lnTo>
                      <a:lnTo>
                        <a:pt x="8" y="10"/>
                      </a:lnTo>
                      <a:lnTo>
                        <a:pt x="9" y="8"/>
                      </a:lnTo>
                      <a:lnTo>
                        <a:pt x="12" y="7"/>
                      </a:lnTo>
                      <a:lnTo>
                        <a:pt x="12" y="7"/>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6" name="Freeform 56"/>
                <p:cNvSpPr>
                  <a:spLocks/>
                </p:cNvSpPr>
                <p:nvPr/>
              </p:nvSpPr>
              <p:spPr bwMode="blackWhite">
                <a:xfrm>
                  <a:off x="4705" y="1503"/>
                  <a:ext cx="175" cy="25"/>
                </a:xfrm>
                <a:custGeom>
                  <a:avLst/>
                  <a:gdLst>
                    <a:gd name="T0" fmla="*/ 0 w 175"/>
                    <a:gd name="T1" fmla="*/ 0 h 25"/>
                    <a:gd name="T2" fmla="*/ 27 w 175"/>
                    <a:gd name="T3" fmla="*/ 6 h 25"/>
                    <a:gd name="T4" fmla="*/ 45 w 175"/>
                    <a:gd name="T5" fmla="*/ 7 h 25"/>
                    <a:gd name="T6" fmla="*/ 82 w 175"/>
                    <a:gd name="T7" fmla="*/ 15 h 25"/>
                    <a:gd name="T8" fmla="*/ 127 w 175"/>
                    <a:gd name="T9" fmla="*/ 20 h 25"/>
                    <a:gd name="T10" fmla="*/ 159 w 175"/>
                    <a:gd name="T11" fmla="*/ 24 h 25"/>
                    <a:gd name="T12" fmla="*/ 174 w 175"/>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5" h="25">
                      <a:moveTo>
                        <a:pt x="0" y="0"/>
                      </a:moveTo>
                      <a:lnTo>
                        <a:pt x="27" y="6"/>
                      </a:lnTo>
                      <a:lnTo>
                        <a:pt x="45" y="7"/>
                      </a:lnTo>
                      <a:lnTo>
                        <a:pt x="82" y="15"/>
                      </a:lnTo>
                      <a:lnTo>
                        <a:pt x="127" y="20"/>
                      </a:lnTo>
                      <a:lnTo>
                        <a:pt x="159" y="24"/>
                      </a:lnTo>
                      <a:lnTo>
                        <a:pt x="174" y="2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7" name="Freeform 57"/>
                <p:cNvSpPr>
                  <a:spLocks/>
                </p:cNvSpPr>
                <p:nvPr/>
              </p:nvSpPr>
              <p:spPr bwMode="blackWhite">
                <a:xfrm>
                  <a:off x="4679" y="1606"/>
                  <a:ext cx="51" cy="68"/>
                </a:xfrm>
                <a:custGeom>
                  <a:avLst/>
                  <a:gdLst>
                    <a:gd name="T0" fmla="*/ 12 w 51"/>
                    <a:gd name="T1" fmla="*/ 0 h 68"/>
                    <a:gd name="T2" fmla="*/ 34 w 51"/>
                    <a:gd name="T3" fmla="*/ 28 h 68"/>
                    <a:gd name="T4" fmla="*/ 48 w 51"/>
                    <a:gd name="T5" fmla="*/ 42 h 68"/>
                    <a:gd name="T6" fmla="*/ 50 w 51"/>
                    <a:gd name="T7" fmla="*/ 59 h 68"/>
                    <a:gd name="T8" fmla="*/ 32 w 51"/>
                    <a:gd name="T9" fmla="*/ 67 h 68"/>
                    <a:gd name="T10" fmla="*/ 0 w 51"/>
                    <a:gd name="T11" fmla="*/ 16 h 68"/>
                    <a:gd name="T12" fmla="*/ 12 w 51"/>
                    <a:gd name="T13" fmla="*/ 0 h 68"/>
                    <a:gd name="T14" fmla="*/ 12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2" y="0"/>
                      </a:moveTo>
                      <a:lnTo>
                        <a:pt x="34" y="28"/>
                      </a:lnTo>
                      <a:lnTo>
                        <a:pt x="48" y="42"/>
                      </a:lnTo>
                      <a:lnTo>
                        <a:pt x="50" y="59"/>
                      </a:lnTo>
                      <a:lnTo>
                        <a:pt x="32" y="67"/>
                      </a:lnTo>
                      <a:lnTo>
                        <a:pt x="0" y="16"/>
                      </a:lnTo>
                      <a:lnTo>
                        <a:pt x="12" y="0"/>
                      </a:lnTo>
                      <a:lnTo>
                        <a:pt x="12" y="0"/>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8" name="Freeform 58"/>
                <p:cNvSpPr>
                  <a:spLocks/>
                </p:cNvSpPr>
                <p:nvPr/>
              </p:nvSpPr>
              <p:spPr bwMode="blackWhite">
                <a:xfrm>
                  <a:off x="4657" y="1604"/>
                  <a:ext cx="33" cy="36"/>
                </a:xfrm>
                <a:custGeom>
                  <a:avLst/>
                  <a:gdLst>
                    <a:gd name="T0" fmla="*/ 7 w 33"/>
                    <a:gd name="T1" fmla="*/ 7 h 36"/>
                    <a:gd name="T2" fmla="*/ 5 w 33"/>
                    <a:gd name="T3" fmla="*/ 20 h 36"/>
                    <a:gd name="T4" fmla="*/ 0 w 33"/>
                    <a:gd name="T5" fmla="*/ 24 h 36"/>
                    <a:gd name="T6" fmla="*/ 2 w 33"/>
                    <a:gd name="T7" fmla="*/ 29 h 36"/>
                    <a:gd name="T8" fmla="*/ 10 w 33"/>
                    <a:gd name="T9" fmla="*/ 35 h 36"/>
                    <a:gd name="T10" fmla="*/ 32 w 33"/>
                    <a:gd name="T11" fmla="*/ 20 h 36"/>
                    <a:gd name="T12" fmla="*/ 32 w 33"/>
                    <a:gd name="T13" fmla="*/ 2 h 36"/>
                    <a:gd name="T14" fmla="*/ 24 w 33"/>
                    <a:gd name="T15" fmla="*/ 0 h 36"/>
                    <a:gd name="T16" fmla="*/ 10 w 33"/>
                    <a:gd name="T17" fmla="*/ 2 h 36"/>
                    <a:gd name="T18" fmla="*/ 7 w 33"/>
                    <a:gd name="T19" fmla="*/ 7 h 36"/>
                    <a:gd name="T20" fmla="*/ 7 w 33"/>
                    <a:gd name="T2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6">
                      <a:moveTo>
                        <a:pt x="7" y="7"/>
                      </a:moveTo>
                      <a:lnTo>
                        <a:pt x="5" y="20"/>
                      </a:lnTo>
                      <a:lnTo>
                        <a:pt x="0" y="24"/>
                      </a:lnTo>
                      <a:lnTo>
                        <a:pt x="2" y="29"/>
                      </a:lnTo>
                      <a:lnTo>
                        <a:pt x="10" y="35"/>
                      </a:lnTo>
                      <a:lnTo>
                        <a:pt x="32" y="20"/>
                      </a:lnTo>
                      <a:lnTo>
                        <a:pt x="32" y="2"/>
                      </a:lnTo>
                      <a:lnTo>
                        <a:pt x="24" y="0"/>
                      </a:lnTo>
                      <a:lnTo>
                        <a:pt x="10" y="2"/>
                      </a:lnTo>
                      <a:lnTo>
                        <a:pt x="7" y="7"/>
                      </a:lnTo>
                      <a:lnTo>
                        <a:pt x="7" y="7"/>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19" name="Freeform 59"/>
                <p:cNvSpPr>
                  <a:spLocks/>
                </p:cNvSpPr>
                <p:nvPr/>
              </p:nvSpPr>
              <p:spPr bwMode="blackWhite">
                <a:xfrm>
                  <a:off x="4667" y="1625"/>
                  <a:ext cx="48" cy="49"/>
                </a:xfrm>
                <a:custGeom>
                  <a:avLst/>
                  <a:gdLst>
                    <a:gd name="T0" fmla="*/ 21 w 48"/>
                    <a:gd name="T1" fmla="*/ 0 h 49"/>
                    <a:gd name="T2" fmla="*/ 34 w 48"/>
                    <a:gd name="T3" fmla="*/ 23 h 49"/>
                    <a:gd name="T4" fmla="*/ 47 w 48"/>
                    <a:gd name="T5" fmla="*/ 48 h 49"/>
                    <a:gd name="T6" fmla="*/ 22 w 48"/>
                    <a:gd name="T7" fmla="*/ 33 h 49"/>
                    <a:gd name="T8" fmla="*/ 0 w 48"/>
                    <a:gd name="T9" fmla="*/ 33 h 49"/>
                    <a:gd name="T10" fmla="*/ 0 w 48"/>
                    <a:gd name="T11" fmla="*/ 10 h 49"/>
                    <a:gd name="T12" fmla="*/ 21 w 48"/>
                    <a:gd name="T13" fmla="*/ 0 h 49"/>
                    <a:gd name="T14" fmla="*/ 21 w 48"/>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1" y="0"/>
                      </a:moveTo>
                      <a:lnTo>
                        <a:pt x="34" y="23"/>
                      </a:lnTo>
                      <a:lnTo>
                        <a:pt x="47" y="48"/>
                      </a:lnTo>
                      <a:lnTo>
                        <a:pt x="22" y="33"/>
                      </a:lnTo>
                      <a:lnTo>
                        <a:pt x="0" y="33"/>
                      </a:lnTo>
                      <a:lnTo>
                        <a:pt x="0" y="10"/>
                      </a:lnTo>
                      <a:lnTo>
                        <a:pt x="21" y="0"/>
                      </a:lnTo>
                      <a:lnTo>
                        <a:pt x="21" y="0"/>
                      </a:lnTo>
                    </a:path>
                  </a:pathLst>
                </a:custGeom>
                <a:solidFill>
                  <a:srgbClr val="C0007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0" name="Freeform 60"/>
                <p:cNvSpPr>
                  <a:spLocks/>
                </p:cNvSpPr>
                <p:nvPr/>
              </p:nvSpPr>
              <p:spPr bwMode="blackWhite">
                <a:xfrm>
                  <a:off x="4806" y="1544"/>
                  <a:ext cx="47" cy="38"/>
                </a:xfrm>
                <a:custGeom>
                  <a:avLst/>
                  <a:gdLst>
                    <a:gd name="T0" fmla="*/ 25 w 47"/>
                    <a:gd name="T1" fmla="*/ 0 h 38"/>
                    <a:gd name="T2" fmla="*/ 29 w 47"/>
                    <a:gd name="T3" fmla="*/ 0 h 38"/>
                    <a:gd name="T4" fmla="*/ 42 w 47"/>
                    <a:gd name="T5" fmla="*/ 3 h 38"/>
                    <a:gd name="T6" fmla="*/ 46 w 47"/>
                    <a:gd name="T7" fmla="*/ 13 h 38"/>
                    <a:gd name="T8" fmla="*/ 44 w 47"/>
                    <a:gd name="T9" fmla="*/ 21 h 38"/>
                    <a:gd name="T10" fmla="*/ 28 w 47"/>
                    <a:gd name="T11" fmla="*/ 37 h 38"/>
                    <a:gd name="T12" fmla="*/ 3 w 47"/>
                    <a:gd name="T13" fmla="*/ 37 h 38"/>
                    <a:gd name="T14" fmla="*/ 0 w 47"/>
                    <a:gd name="T15" fmla="*/ 13 h 38"/>
                    <a:gd name="T16" fmla="*/ 25 w 47"/>
                    <a:gd name="T17" fmla="*/ 0 h 38"/>
                    <a:gd name="T18" fmla="*/ 25 w 47"/>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8">
                      <a:moveTo>
                        <a:pt x="25" y="0"/>
                      </a:moveTo>
                      <a:lnTo>
                        <a:pt x="29" y="0"/>
                      </a:lnTo>
                      <a:lnTo>
                        <a:pt x="42" y="3"/>
                      </a:lnTo>
                      <a:lnTo>
                        <a:pt x="46" y="13"/>
                      </a:lnTo>
                      <a:lnTo>
                        <a:pt x="44" y="21"/>
                      </a:lnTo>
                      <a:lnTo>
                        <a:pt x="28" y="37"/>
                      </a:lnTo>
                      <a:lnTo>
                        <a:pt x="3" y="37"/>
                      </a:lnTo>
                      <a:lnTo>
                        <a:pt x="0" y="13"/>
                      </a:lnTo>
                      <a:lnTo>
                        <a:pt x="25" y="0"/>
                      </a:lnTo>
                      <a:lnTo>
                        <a:pt x="25"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1" name="Freeform 61"/>
                <p:cNvSpPr>
                  <a:spLocks/>
                </p:cNvSpPr>
                <p:nvPr/>
              </p:nvSpPr>
              <p:spPr bwMode="blackWhite">
                <a:xfrm>
                  <a:off x="4810" y="1549"/>
                  <a:ext cx="43" cy="44"/>
                </a:xfrm>
                <a:custGeom>
                  <a:avLst/>
                  <a:gdLst>
                    <a:gd name="T0" fmla="*/ 41 w 43"/>
                    <a:gd name="T1" fmla="*/ 0 h 44"/>
                    <a:gd name="T2" fmla="*/ 42 w 43"/>
                    <a:gd name="T3" fmla="*/ 10 h 44"/>
                    <a:gd name="T4" fmla="*/ 42 w 43"/>
                    <a:gd name="T5" fmla="*/ 23 h 44"/>
                    <a:gd name="T6" fmla="*/ 35 w 43"/>
                    <a:gd name="T7" fmla="*/ 33 h 44"/>
                    <a:gd name="T8" fmla="*/ 21 w 43"/>
                    <a:gd name="T9" fmla="*/ 43 h 44"/>
                    <a:gd name="T10" fmla="*/ 0 w 43"/>
                    <a:gd name="T11" fmla="*/ 32 h 44"/>
                    <a:gd name="T12" fmla="*/ 41 w 43"/>
                    <a:gd name="T13" fmla="*/ 0 h 44"/>
                    <a:gd name="T14" fmla="*/ 41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41" y="0"/>
                      </a:moveTo>
                      <a:lnTo>
                        <a:pt x="42" y="10"/>
                      </a:lnTo>
                      <a:lnTo>
                        <a:pt x="42" y="23"/>
                      </a:lnTo>
                      <a:lnTo>
                        <a:pt x="35" y="33"/>
                      </a:lnTo>
                      <a:lnTo>
                        <a:pt x="21" y="43"/>
                      </a:lnTo>
                      <a:lnTo>
                        <a:pt x="0" y="32"/>
                      </a:lnTo>
                      <a:lnTo>
                        <a:pt x="41" y="0"/>
                      </a:lnTo>
                      <a:lnTo>
                        <a:pt x="41"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2" name="Freeform 62"/>
                <p:cNvSpPr>
                  <a:spLocks/>
                </p:cNvSpPr>
                <p:nvPr/>
              </p:nvSpPr>
              <p:spPr bwMode="blackWhite">
                <a:xfrm>
                  <a:off x="4730" y="1553"/>
                  <a:ext cx="116" cy="61"/>
                </a:xfrm>
                <a:custGeom>
                  <a:avLst/>
                  <a:gdLst>
                    <a:gd name="T0" fmla="*/ 0 w 116"/>
                    <a:gd name="T1" fmla="*/ 25 h 61"/>
                    <a:gd name="T2" fmla="*/ 53 w 116"/>
                    <a:gd name="T3" fmla="*/ 19 h 61"/>
                    <a:gd name="T4" fmla="*/ 76 w 116"/>
                    <a:gd name="T5" fmla="*/ 0 h 61"/>
                    <a:gd name="T6" fmla="*/ 99 w 116"/>
                    <a:gd name="T7" fmla="*/ 0 h 61"/>
                    <a:gd name="T8" fmla="*/ 92 w 116"/>
                    <a:gd name="T9" fmla="*/ 8 h 61"/>
                    <a:gd name="T10" fmla="*/ 110 w 116"/>
                    <a:gd name="T11" fmla="*/ 4 h 61"/>
                    <a:gd name="T12" fmla="*/ 115 w 116"/>
                    <a:gd name="T13" fmla="*/ 6 h 61"/>
                    <a:gd name="T14" fmla="*/ 99 w 116"/>
                    <a:gd name="T15" fmla="*/ 17 h 61"/>
                    <a:gd name="T16" fmla="*/ 84 w 116"/>
                    <a:gd name="T17" fmla="*/ 29 h 61"/>
                    <a:gd name="T18" fmla="*/ 104 w 116"/>
                    <a:gd name="T19" fmla="*/ 25 h 61"/>
                    <a:gd name="T20" fmla="*/ 102 w 116"/>
                    <a:gd name="T21" fmla="*/ 32 h 61"/>
                    <a:gd name="T22" fmla="*/ 83 w 116"/>
                    <a:gd name="T23" fmla="*/ 45 h 61"/>
                    <a:gd name="T24" fmla="*/ 61 w 116"/>
                    <a:gd name="T25" fmla="*/ 48 h 61"/>
                    <a:gd name="T26" fmla="*/ 4 w 116"/>
                    <a:gd name="T27" fmla="*/ 60 h 61"/>
                    <a:gd name="T28" fmla="*/ 0 w 116"/>
                    <a:gd name="T29" fmla="*/ 25 h 61"/>
                    <a:gd name="T30" fmla="*/ 0 w 116"/>
                    <a:gd name="T3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1">
                      <a:moveTo>
                        <a:pt x="0" y="25"/>
                      </a:moveTo>
                      <a:lnTo>
                        <a:pt x="53" y="19"/>
                      </a:lnTo>
                      <a:lnTo>
                        <a:pt x="76" y="0"/>
                      </a:lnTo>
                      <a:lnTo>
                        <a:pt x="99" y="0"/>
                      </a:lnTo>
                      <a:lnTo>
                        <a:pt x="92" y="8"/>
                      </a:lnTo>
                      <a:lnTo>
                        <a:pt x="110" y="4"/>
                      </a:lnTo>
                      <a:lnTo>
                        <a:pt x="115" y="6"/>
                      </a:lnTo>
                      <a:lnTo>
                        <a:pt x="99" y="17"/>
                      </a:lnTo>
                      <a:lnTo>
                        <a:pt x="84" y="29"/>
                      </a:lnTo>
                      <a:lnTo>
                        <a:pt x="104" y="25"/>
                      </a:lnTo>
                      <a:lnTo>
                        <a:pt x="102" y="32"/>
                      </a:lnTo>
                      <a:lnTo>
                        <a:pt x="83" y="45"/>
                      </a:lnTo>
                      <a:lnTo>
                        <a:pt x="61" y="48"/>
                      </a:lnTo>
                      <a:lnTo>
                        <a:pt x="4" y="60"/>
                      </a:lnTo>
                      <a:lnTo>
                        <a:pt x="0" y="25"/>
                      </a:lnTo>
                      <a:lnTo>
                        <a:pt x="0" y="25"/>
                      </a:lnTo>
                    </a:path>
                  </a:pathLst>
                </a:custGeom>
                <a:solidFill>
                  <a:srgbClr val="FFE1B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3" name="Freeform 63"/>
                <p:cNvSpPr>
                  <a:spLocks/>
                </p:cNvSpPr>
                <p:nvPr/>
              </p:nvSpPr>
              <p:spPr bwMode="blackWhite">
                <a:xfrm>
                  <a:off x="4769" y="1625"/>
                  <a:ext cx="393" cy="65"/>
                </a:xfrm>
                <a:custGeom>
                  <a:avLst/>
                  <a:gdLst>
                    <a:gd name="T0" fmla="*/ 0 w 393"/>
                    <a:gd name="T1" fmla="*/ 50 h 65"/>
                    <a:gd name="T2" fmla="*/ 7 w 393"/>
                    <a:gd name="T3" fmla="*/ 46 h 65"/>
                    <a:gd name="T4" fmla="*/ 16 w 393"/>
                    <a:gd name="T5" fmla="*/ 36 h 65"/>
                    <a:gd name="T6" fmla="*/ 24 w 393"/>
                    <a:gd name="T7" fmla="*/ 31 h 65"/>
                    <a:gd name="T8" fmla="*/ 27 w 393"/>
                    <a:gd name="T9" fmla="*/ 22 h 65"/>
                    <a:gd name="T10" fmla="*/ 41 w 393"/>
                    <a:gd name="T11" fmla="*/ 20 h 65"/>
                    <a:gd name="T12" fmla="*/ 41 w 393"/>
                    <a:gd name="T13" fmla="*/ 16 h 65"/>
                    <a:gd name="T14" fmla="*/ 57 w 393"/>
                    <a:gd name="T15" fmla="*/ 13 h 65"/>
                    <a:gd name="T16" fmla="*/ 58 w 393"/>
                    <a:gd name="T17" fmla="*/ 7 h 65"/>
                    <a:gd name="T18" fmla="*/ 69 w 393"/>
                    <a:gd name="T19" fmla="*/ 0 h 65"/>
                    <a:gd name="T20" fmla="*/ 82 w 393"/>
                    <a:gd name="T21" fmla="*/ 0 h 65"/>
                    <a:gd name="T22" fmla="*/ 86 w 393"/>
                    <a:gd name="T23" fmla="*/ 5 h 65"/>
                    <a:gd name="T24" fmla="*/ 100 w 393"/>
                    <a:gd name="T25" fmla="*/ 5 h 65"/>
                    <a:gd name="T26" fmla="*/ 110 w 393"/>
                    <a:gd name="T27" fmla="*/ 10 h 65"/>
                    <a:gd name="T28" fmla="*/ 126 w 393"/>
                    <a:gd name="T29" fmla="*/ 13 h 65"/>
                    <a:gd name="T30" fmla="*/ 143 w 393"/>
                    <a:gd name="T31" fmla="*/ 16 h 65"/>
                    <a:gd name="T32" fmla="*/ 145 w 393"/>
                    <a:gd name="T33" fmla="*/ 16 h 65"/>
                    <a:gd name="T34" fmla="*/ 163 w 393"/>
                    <a:gd name="T35" fmla="*/ 20 h 65"/>
                    <a:gd name="T36" fmla="*/ 167 w 393"/>
                    <a:gd name="T37" fmla="*/ 20 h 65"/>
                    <a:gd name="T38" fmla="*/ 392 w 393"/>
                    <a:gd name="T39" fmla="*/ 64 h 65"/>
                    <a:gd name="T40" fmla="*/ 201 w 393"/>
                    <a:gd name="T4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65">
                      <a:moveTo>
                        <a:pt x="0" y="50"/>
                      </a:moveTo>
                      <a:lnTo>
                        <a:pt x="7" y="46"/>
                      </a:lnTo>
                      <a:lnTo>
                        <a:pt x="16" y="36"/>
                      </a:lnTo>
                      <a:lnTo>
                        <a:pt x="24" y="31"/>
                      </a:lnTo>
                      <a:lnTo>
                        <a:pt x="27" y="22"/>
                      </a:lnTo>
                      <a:lnTo>
                        <a:pt x="41" y="20"/>
                      </a:lnTo>
                      <a:lnTo>
                        <a:pt x="41" y="16"/>
                      </a:lnTo>
                      <a:lnTo>
                        <a:pt x="57" y="13"/>
                      </a:lnTo>
                      <a:lnTo>
                        <a:pt x="58" y="7"/>
                      </a:lnTo>
                      <a:lnTo>
                        <a:pt x="69" y="0"/>
                      </a:lnTo>
                      <a:lnTo>
                        <a:pt x="82" y="0"/>
                      </a:lnTo>
                      <a:lnTo>
                        <a:pt x="86" y="5"/>
                      </a:lnTo>
                      <a:lnTo>
                        <a:pt x="100" y="5"/>
                      </a:lnTo>
                      <a:lnTo>
                        <a:pt x="110" y="10"/>
                      </a:lnTo>
                      <a:lnTo>
                        <a:pt x="126" y="13"/>
                      </a:lnTo>
                      <a:lnTo>
                        <a:pt x="143" y="16"/>
                      </a:lnTo>
                      <a:lnTo>
                        <a:pt x="145" y="16"/>
                      </a:lnTo>
                      <a:lnTo>
                        <a:pt x="163" y="20"/>
                      </a:lnTo>
                      <a:lnTo>
                        <a:pt x="167" y="20"/>
                      </a:lnTo>
                      <a:lnTo>
                        <a:pt x="392" y="64"/>
                      </a:lnTo>
                      <a:lnTo>
                        <a:pt x="201" y="27"/>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4" name="Freeform 64"/>
                <p:cNvSpPr>
                  <a:spLocks/>
                </p:cNvSpPr>
                <p:nvPr/>
              </p:nvSpPr>
              <p:spPr bwMode="blackWhite">
                <a:xfrm>
                  <a:off x="4855" y="1724"/>
                  <a:ext cx="224" cy="70"/>
                </a:xfrm>
                <a:custGeom>
                  <a:avLst/>
                  <a:gdLst>
                    <a:gd name="T0" fmla="*/ 0 w 224"/>
                    <a:gd name="T1" fmla="*/ 0 h 70"/>
                    <a:gd name="T2" fmla="*/ 10 w 224"/>
                    <a:gd name="T3" fmla="*/ 7 h 70"/>
                    <a:gd name="T4" fmla="*/ 14 w 224"/>
                    <a:gd name="T5" fmla="*/ 9 h 70"/>
                    <a:gd name="T6" fmla="*/ 32 w 224"/>
                    <a:gd name="T7" fmla="*/ 15 h 70"/>
                    <a:gd name="T8" fmla="*/ 38 w 224"/>
                    <a:gd name="T9" fmla="*/ 15 h 70"/>
                    <a:gd name="T10" fmla="*/ 49 w 224"/>
                    <a:gd name="T11" fmla="*/ 19 h 70"/>
                    <a:gd name="T12" fmla="*/ 55 w 224"/>
                    <a:gd name="T13" fmla="*/ 19 h 70"/>
                    <a:gd name="T14" fmla="*/ 63 w 224"/>
                    <a:gd name="T15" fmla="*/ 22 h 70"/>
                    <a:gd name="T16" fmla="*/ 75 w 224"/>
                    <a:gd name="T17" fmla="*/ 22 h 70"/>
                    <a:gd name="T18" fmla="*/ 86 w 224"/>
                    <a:gd name="T19" fmla="*/ 28 h 70"/>
                    <a:gd name="T20" fmla="*/ 94 w 224"/>
                    <a:gd name="T21" fmla="*/ 29 h 70"/>
                    <a:gd name="T22" fmla="*/ 101 w 224"/>
                    <a:gd name="T23" fmla="*/ 33 h 70"/>
                    <a:gd name="T24" fmla="*/ 223 w 224"/>
                    <a:gd name="T2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70">
                      <a:moveTo>
                        <a:pt x="0" y="0"/>
                      </a:moveTo>
                      <a:lnTo>
                        <a:pt x="10" y="7"/>
                      </a:lnTo>
                      <a:lnTo>
                        <a:pt x="14" y="9"/>
                      </a:lnTo>
                      <a:lnTo>
                        <a:pt x="32" y="15"/>
                      </a:lnTo>
                      <a:lnTo>
                        <a:pt x="38" y="15"/>
                      </a:lnTo>
                      <a:lnTo>
                        <a:pt x="49" y="19"/>
                      </a:lnTo>
                      <a:lnTo>
                        <a:pt x="55" y="19"/>
                      </a:lnTo>
                      <a:lnTo>
                        <a:pt x="63" y="22"/>
                      </a:lnTo>
                      <a:lnTo>
                        <a:pt x="75" y="22"/>
                      </a:lnTo>
                      <a:lnTo>
                        <a:pt x="86" y="28"/>
                      </a:lnTo>
                      <a:lnTo>
                        <a:pt x="94" y="29"/>
                      </a:lnTo>
                      <a:lnTo>
                        <a:pt x="101" y="33"/>
                      </a:lnTo>
                      <a:lnTo>
                        <a:pt x="223" y="6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5" name="Freeform 65"/>
                <p:cNvSpPr>
                  <a:spLocks/>
                </p:cNvSpPr>
                <p:nvPr/>
              </p:nvSpPr>
              <p:spPr bwMode="blackWhite">
                <a:xfrm>
                  <a:off x="4842" y="1579"/>
                  <a:ext cx="45" cy="11"/>
                </a:xfrm>
                <a:custGeom>
                  <a:avLst/>
                  <a:gdLst>
                    <a:gd name="T0" fmla="*/ 44 w 45"/>
                    <a:gd name="T1" fmla="*/ 0 h 11"/>
                    <a:gd name="T2" fmla="*/ 31 w 45"/>
                    <a:gd name="T3" fmla="*/ 0 h 11"/>
                    <a:gd name="T4" fmla="*/ 17 w 45"/>
                    <a:gd name="T5" fmla="*/ 6 h 11"/>
                    <a:gd name="T6" fmla="*/ 0 w 45"/>
                    <a:gd name="T7" fmla="*/ 10 h 11"/>
                  </a:gdLst>
                  <a:ahLst/>
                  <a:cxnLst>
                    <a:cxn ang="0">
                      <a:pos x="T0" y="T1"/>
                    </a:cxn>
                    <a:cxn ang="0">
                      <a:pos x="T2" y="T3"/>
                    </a:cxn>
                    <a:cxn ang="0">
                      <a:pos x="T4" y="T5"/>
                    </a:cxn>
                    <a:cxn ang="0">
                      <a:pos x="T6" y="T7"/>
                    </a:cxn>
                  </a:cxnLst>
                  <a:rect l="0" t="0" r="r" b="b"/>
                  <a:pathLst>
                    <a:path w="45" h="11">
                      <a:moveTo>
                        <a:pt x="44" y="0"/>
                      </a:moveTo>
                      <a:lnTo>
                        <a:pt x="31" y="0"/>
                      </a:lnTo>
                      <a:lnTo>
                        <a:pt x="17" y="6"/>
                      </a:lnTo>
                      <a:lnTo>
                        <a:pt x="0" y="1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6" name="Freeform 66"/>
                <p:cNvSpPr>
                  <a:spLocks/>
                </p:cNvSpPr>
                <p:nvPr/>
              </p:nvSpPr>
              <p:spPr bwMode="blackWhite">
                <a:xfrm>
                  <a:off x="4584" y="1120"/>
                  <a:ext cx="252" cy="419"/>
                </a:xfrm>
                <a:custGeom>
                  <a:avLst/>
                  <a:gdLst>
                    <a:gd name="T0" fmla="*/ 5 w 252"/>
                    <a:gd name="T1" fmla="*/ 0 h 419"/>
                    <a:gd name="T2" fmla="*/ 36 w 252"/>
                    <a:gd name="T3" fmla="*/ 6 h 419"/>
                    <a:gd name="T4" fmla="*/ 77 w 252"/>
                    <a:gd name="T5" fmla="*/ 16 h 419"/>
                    <a:gd name="T6" fmla="*/ 125 w 252"/>
                    <a:gd name="T7" fmla="*/ 16 h 419"/>
                    <a:gd name="T8" fmla="*/ 174 w 252"/>
                    <a:gd name="T9" fmla="*/ 30 h 419"/>
                    <a:gd name="T10" fmla="*/ 192 w 252"/>
                    <a:gd name="T11" fmla="*/ 45 h 419"/>
                    <a:gd name="T12" fmla="*/ 236 w 252"/>
                    <a:gd name="T13" fmla="*/ 93 h 419"/>
                    <a:gd name="T14" fmla="*/ 247 w 252"/>
                    <a:gd name="T15" fmla="*/ 127 h 419"/>
                    <a:gd name="T16" fmla="*/ 247 w 252"/>
                    <a:gd name="T17" fmla="*/ 147 h 419"/>
                    <a:gd name="T18" fmla="*/ 236 w 252"/>
                    <a:gd name="T19" fmla="*/ 173 h 419"/>
                    <a:gd name="T20" fmla="*/ 227 w 252"/>
                    <a:gd name="T21" fmla="*/ 187 h 419"/>
                    <a:gd name="T22" fmla="*/ 227 w 252"/>
                    <a:gd name="T23" fmla="*/ 196 h 419"/>
                    <a:gd name="T24" fmla="*/ 236 w 252"/>
                    <a:gd name="T25" fmla="*/ 214 h 419"/>
                    <a:gd name="T26" fmla="*/ 236 w 252"/>
                    <a:gd name="T27" fmla="*/ 235 h 419"/>
                    <a:gd name="T28" fmla="*/ 242 w 252"/>
                    <a:gd name="T29" fmla="*/ 253 h 419"/>
                    <a:gd name="T30" fmla="*/ 247 w 252"/>
                    <a:gd name="T31" fmla="*/ 278 h 419"/>
                    <a:gd name="T32" fmla="*/ 245 w 252"/>
                    <a:gd name="T33" fmla="*/ 301 h 419"/>
                    <a:gd name="T34" fmla="*/ 231 w 252"/>
                    <a:gd name="T35" fmla="*/ 329 h 419"/>
                    <a:gd name="T36" fmla="*/ 228 w 252"/>
                    <a:gd name="T37" fmla="*/ 343 h 419"/>
                    <a:gd name="T38" fmla="*/ 236 w 252"/>
                    <a:gd name="T39" fmla="*/ 358 h 419"/>
                    <a:gd name="T40" fmla="*/ 247 w 252"/>
                    <a:gd name="T41" fmla="*/ 370 h 419"/>
                    <a:gd name="T42" fmla="*/ 251 w 252"/>
                    <a:gd name="T43" fmla="*/ 401 h 419"/>
                    <a:gd name="T44" fmla="*/ 251 w 252"/>
                    <a:gd name="T45" fmla="*/ 417 h 419"/>
                    <a:gd name="T46" fmla="*/ 247 w 252"/>
                    <a:gd name="T47" fmla="*/ 418 h 419"/>
                    <a:gd name="T48" fmla="*/ 247 w 252"/>
                    <a:gd name="T49" fmla="*/ 406 h 419"/>
                    <a:gd name="T50" fmla="*/ 242 w 252"/>
                    <a:gd name="T51" fmla="*/ 377 h 419"/>
                    <a:gd name="T52" fmla="*/ 228 w 252"/>
                    <a:gd name="T53" fmla="*/ 364 h 419"/>
                    <a:gd name="T54" fmla="*/ 225 w 252"/>
                    <a:gd name="T55" fmla="*/ 350 h 419"/>
                    <a:gd name="T56" fmla="*/ 226 w 252"/>
                    <a:gd name="T57" fmla="*/ 326 h 419"/>
                    <a:gd name="T58" fmla="*/ 238 w 252"/>
                    <a:gd name="T59" fmla="*/ 297 h 419"/>
                    <a:gd name="T60" fmla="*/ 240 w 252"/>
                    <a:gd name="T61" fmla="*/ 282 h 419"/>
                    <a:gd name="T62" fmla="*/ 235 w 252"/>
                    <a:gd name="T63" fmla="*/ 260 h 419"/>
                    <a:gd name="T64" fmla="*/ 228 w 252"/>
                    <a:gd name="T65" fmla="*/ 239 h 419"/>
                    <a:gd name="T66" fmla="*/ 228 w 252"/>
                    <a:gd name="T67" fmla="*/ 219 h 419"/>
                    <a:gd name="T68" fmla="*/ 222 w 252"/>
                    <a:gd name="T69" fmla="*/ 201 h 419"/>
                    <a:gd name="T70" fmla="*/ 222 w 252"/>
                    <a:gd name="T71" fmla="*/ 184 h 419"/>
                    <a:gd name="T72" fmla="*/ 228 w 252"/>
                    <a:gd name="T73" fmla="*/ 168 h 419"/>
                    <a:gd name="T74" fmla="*/ 242 w 252"/>
                    <a:gd name="T75" fmla="*/ 148 h 419"/>
                    <a:gd name="T76" fmla="*/ 242 w 252"/>
                    <a:gd name="T77" fmla="*/ 133 h 419"/>
                    <a:gd name="T78" fmla="*/ 228 w 252"/>
                    <a:gd name="T79" fmla="*/ 102 h 419"/>
                    <a:gd name="T80" fmla="*/ 186 w 252"/>
                    <a:gd name="T81" fmla="*/ 52 h 419"/>
                    <a:gd name="T82" fmla="*/ 167 w 252"/>
                    <a:gd name="T83" fmla="*/ 39 h 419"/>
                    <a:gd name="T84" fmla="*/ 123 w 252"/>
                    <a:gd name="T85" fmla="*/ 23 h 419"/>
                    <a:gd name="T86" fmla="*/ 73 w 252"/>
                    <a:gd name="T87" fmla="*/ 27 h 419"/>
                    <a:gd name="T88" fmla="*/ 29 w 252"/>
                    <a:gd name="T89" fmla="*/ 19 h 419"/>
                    <a:gd name="T90" fmla="*/ 0 w 252"/>
                    <a:gd name="T91" fmla="*/ 8 h 419"/>
                    <a:gd name="T92" fmla="*/ 5 w 252"/>
                    <a:gd name="T93" fmla="*/ 0 h 419"/>
                    <a:gd name="T94" fmla="*/ 5 w 252"/>
                    <a:gd name="T9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419">
                      <a:moveTo>
                        <a:pt x="5" y="0"/>
                      </a:moveTo>
                      <a:lnTo>
                        <a:pt x="36" y="6"/>
                      </a:lnTo>
                      <a:lnTo>
                        <a:pt x="77" y="16"/>
                      </a:lnTo>
                      <a:lnTo>
                        <a:pt x="125" y="16"/>
                      </a:lnTo>
                      <a:lnTo>
                        <a:pt x="174" y="30"/>
                      </a:lnTo>
                      <a:lnTo>
                        <a:pt x="192" y="45"/>
                      </a:lnTo>
                      <a:lnTo>
                        <a:pt x="236" y="93"/>
                      </a:lnTo>
                      <a:lnTo>
                        <a:pt x="247" y="127"/>
                      </a:lnTo>
                      <a:lnTo>
                        <a:pt x="247" y="147"/>
                      </a:lnTo>
                      <a:lnTo>
                        <a:pt x="236" y="173"/>
                      </a:lnTo>
                      <a:lnTo>
                        <a:pt x="227" y="187"/>
                      </a:lnTo>
                      <a:lnTo>
                        <a:pt x="227" y="196"/>
                      </a:lnTo>
                      <a:lnTo>
                        <a:pt x="236" y="214"/>
                      </a:lnTo>
                      <a:lnTo>
                        <a:pt x="236" y="235"/>
                      </a:lnTo>
                      <a:lnTo>
                        <a:pt x="242" y="253"/>
                      </a:lnTo>
                      <a:lnTo>
                        <a:pt x="247" y="278"/>
                      </a:lnTo>
                      <a:lnTo>
                        <a:pt x="245" y="301"/>
                      </a:lnTo>
                      <a:lnTo>
                        <a:pt x="231" y="329"/>
                      </a:lnTo>
                      <a:lnTo>
                        <a:pt x="228" y="343"/>
                      </a:lnTo>
                      <a:lnTo>
                        <a:pt x="236" y="358"/>
                      </a:lnTo>
                      <a:lnTo>
                        <a:pt x="247" y="370"/>
                      </a:lnTo>
                      <a:lnTo>
                        <a:pt x="251" y="401"/>
                      </a:lnTo>
                      <a:lnTo>
                        <a:pt x="251" y="417"/>
                      </a:lnTo>
                      <a:lnTo>
                        <a:pt x="247" y="418"/>
                      </a:lnTo>
                      <a:lnTo>
                        <a:pt x="247" y="406"/>
                      </a:lnTo>
                      <a:lnTo>
                        <a:pt x="242" y="377"/>
                      </a:lnTo>
                      <a:lnTo>
                        <a:pt x="228" y="364"/>
                      </a:lnTo>
                      <a:lnTo>
                        <a:pt x="225" y="350"/>
                      </a:lnTo>
                      <a:lnTo>
                        <a:pt x="226" y="326"/>
                      </a:lnTo>
                      <a:lnTo>
                        <a:pt x="238" y="297"/>
                      </a:lnTo>
                      <a:lnTo>
                        <a:pt x="240" y="282"/>
                      </a:lnTo>
                      <a:lnTo>
                        <a:pt x="235" y="260"/>
                      </a:lnTo>
                      <a:lnTo>
                        <a:pt x="228" y="239"/>
                      </a:lnTo>
                      <a:lnTo>
                        <a:pt x="228" y="219"/>
                      </a:lnTo>
                      <a:lnTo>
                        <a:pt x="222" y="201"/>
                      </a:lnTo>
                      <a:lnTo>
                        <a:pt x="222" y="184"/>
                      </a:lnTo>
                      <a:lnTo>
                        <a:pt x="228" y="168"/>
                      </a:lnTo>
                      <a:lnTo>
                        <a:pt x="242" y="148"/>
                      </a:lnTo>
                      <a:lnTo>
                        <a:pt x="242" y="133"/>
                      </a:lnTo>
                      <a:lnTo>
                        <a:pt x="228" y="102"/>
                      </a:lnTo>
                      <a:lnTo>
                        <a:pt x="186" y="52"/>
                      </a:lnTo>
                      <a:lnTo>
                        <a:pt x="167" y="39"/>
                      </a:lnTo>
                      <a:lnTo>
                        <a:pt x="123" y="23"/>
                      </a:lnTo>
                      <a:lnTo>
                        <a:pt x="73" y="27"/>
                      </a:lnTo>
                      <a:lnTo>
                        <a:pt x="29" y="19"/>
                      </a:lnTo>
                      <a:lnTo>
                        <a:pt x="0" y="8"/>
                      </a:lnTo>
                      <a:lnTo>
                        <a:pt x="5" y="0"/>
                      </a:lnTo>
                      <a:lnTo>
                        <a:pt x="5"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7" name="Freeform 67"/>
                <p:cNvSpPr>
                  <a:spLocks/>
                </p:cNvSpPr>
                <p:nvPr/>
              </p:nvSpPr>
              <p:spPr bwMode="blackWhite">
                <a:xfrm>
                  <a:off x="3935" y="908"/>
                  <a:ext cx="707" cy="130"/>
                </a:xfrm>
                <a:custGeom>
                  <a:avLst/>
                  <a:gdLst>
                    <a:gd name="T0" fmla="*/ 0 w 707"/>
                    <a:gd name="T1" fmla="*/ 27 h 130"/>
                    <a:gd name="T2" fmla="*/ 0 w 707"/>
                    <a:gd name="T3" fmla="*/ 21 h 130"/>
                    <a:gd name="T4" fmla="*/ 12 w 707"/>
                    <a:gd name="T5" fmla="*/ 21 h 130"/>
                    <a:gd name="T6" fmla="*/ 26 w 707"/>
                    <a:gd name="T7" fmla="*/ 21 h 130"/>
                    <a:gd name="T8" fmla="*/ 52 w 707"/>
                    <a:gd name="T9" fmla="*/ 27 h 130"/>
                    <a:gd name="T10" fmla="*/ 134 w 707"/>
                    <a:gd name="T11" fmla="*/ 52 h 130"/>
                    <a:gd name="T12" fmla="*/ 168 w 707"/>
                    <a:gd name="T13" fmla="*/ 52 h 130"/>
                    <a:gd name="T14" fmla="*/ 227 w 707"/>
                    <a:gd name="T15" fmla="*/ 72 h 130"/>
                    <a:gd name="T16" fmla="*/ 318 w 707"/>
                    <a:gd name="T17" fmla="*/ 72 h 130"/>
                    <a:gd name="T18" fmla="*/ 375 w 707"/>
                    <a:gd name="T19" fmla="*/ 100 h 130"/>
                    <a:gd name="T20" fmla="*/ 485 w 707"/>
                    <a:gd name="T21" fmla="*/ 100 h 130"/>
                    <a:gd name="T22" fmla="*/ 499 w 707"/>
                    <a:gd name="T23" fmla="*/ 93 h 130"/>
                    <a:gd name="T24" fmla="*/ 563 w 707"/>
                    <a:gd name="T25" fmla="*/ 93 h 130"/>
                    <a:gd name="T26" fmla="*/ 628 w 707"/>
                    <a:gd name="T27" fmla="*/ 113 h 130"/>
                    <a:gd name="T28" fmla="*/ 680 w 707"/>
                    <a:gd name="T29" fmla="*/ 113 h 130"/>
                    <a:gd name="T30" fmla="*/ 706 w 707"/>
                    <a:gd name="T31" fmla="*/ 129 h 130"/>
                    <a:gd name="T32" fmla="*/ 706 w 707"/>
                    <a:gd name="T33" fmla="*/ 107 h 130"/>
                    <a:gd name="T34" fmla="*/ 680 w 707"/>
                    <a:gd name="T35" fmla="*/ 92 h 130"/>
                    <a:gd name="T36" fmla="*/ 628 w 707"/>
                    <a:gd name="T37" fmla="*/ 92 h 130"/>
                    <a:gd name="T38" fmla="*/ 563 w 707"/>
                    <a:gd name="T39" fmla="*/ 72 h 130"/>
                    <a:gd name="T40" fmla="*/ 499 w 707"/>
                    <a:gd name="T41" fmla="*/ 72 h 130"/>
                    <a:gd name="T42" fmla="*/ 485 w 707"/>
                    <a:gd name="T43" fmla="*/ 79 h 130"/>
                    <a:gd name="T44" fmla="*/ 375 w 707"/>
                    <a:gd name="T45" fmla="*/ 79 h 130"/>
                    <a:gd name="T46" fmla="*/ 318 w 707"/>
                    <a:gd name="T47" fmla="*/ 52 h 130"/>
                    <a:gd name="T48" fmla="*/ 227 w 707"/>
                    <a:gd name="T49" fmla="*/ 52 h 130"/>
                    <a:gd name="T50" fmla="*/ 168 w 707"/>
                    <a:gd name="T51" fmla="*/ 32 h 130"/>
                    <a:gd name="T52" fmla="*/ 134 w 707"/>
                    <a:gd name="T53" fmla="*/ 32 h 130"/>
                    <a:gd name="T54" fmla="*/ 52 w 707"/>
                    <a:gd name="T55" fmla="*/ 6 h 130"/>
                    <a:gd name="T56" fmla="*/ 26 w 707"/>
                    <a:gd name="T57" fmla="*/ 0 h 130"/>
                    <a:gd name="T58" fmla="*/ 12 w 707"/>
                    <a:gd name="T59" fmla="*/ 0 h 130"/>
                    <a:gd name="T60" fmla="*/ 0 w 707"/>
                    <a:gd name="T61" fmla="*/ 0 h 130"/>
                    <a:gd name="T62" fmla="*/ 0 w 707"/>
                    <a:gd name="T63" fmla="*/ 6 h 130"/>
                    <a:gd name="T64" fmla="*/ 0 w 707"/>
                    <a:gd name="T65" fmla="*/ 27 h 130"/>
                    <a:gd name="T66" fmla="*/ 0 w 707"/>
                    <a:gd name="T67"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7" h="130">
                      <a:moveTo>
                        <a:pt x="0" y="27"/>
                      </a:moveTo>
                      <a:lnTo>
                        <a:pt x="0" y="21"/>
                      </a:lnTo>
                      <a:lnTo>
                        <a:pt x="12" y="21"/>
                      </a:lnTo>
                      <a:lnTo>
                        <a:pt x="26" y="21"/>
                      </a:lnTo>
                      <a:lnTo>
                        <a:pt x="52" y="27"/>
                      </a:lnTo>
                      <a:lnTo>
                        <a:pt x="134" y="52"/>
                      </a:lnTo>
                      <a:lnTo>
                        <a:pt x="168" y="52"/>
                      </a:lnTo>
                      <a:lnTo>
                        <a:pt x="227" y="72"/>
                      </a:lnTo>
                      <a:lnTo>
                        <a:pt x="318" y="72"/>
                      </a:lnTo>
                      <a:lnTo>
                        <a:pt x="375" y="100"/>
                      </a:lnTo>
                      <a:lnTo>
                        <a:pt x="485" y="100"/>
                      </a:lnTo>
                      <a:lnTo>
                        <a:pt x="499" y="93"/>
                      </a:lnTo>
                      <a:lnTo>
                        <a:pt x="563" y="93"/>
                      </a:lnTo>
                      <a:lnTo>
                        <a:pt x="628" y="113"/>
                      </a:lnTo>
                      <a:lnTo>
                        <a:pt x="680" y="113"/>
                      </a:lnTo>
                      <a:lnTo>
                        <a:pt x="706" y="129"/>
                      </a:lnTo>
                      <a:lnTo>
                        <a:pt x="706" y="107"/>
                      </a:lnTo>
                      <a:lnTo>
                        <a:pt x="680" y="92"/>
                      </a:lnTo>
                      <a:lnTo>
                        <a:pt x="628" y="92"/>
                      </a:lnTo>
                      <a:lnTo>
                        <a:pt x="563" y="72"/>
                      </a:lnTo>
                      <a:lnTo>
                        <a:pt x="499" y="72"/>
                      </a:lnTo>
                      <a:lnTo>
                        <a:pt x="485" y="79"/>
                      </a:lnTo>
                      <a:lnTo>
                        <a:pt x="375" y="79"/>
                      </a:lnTo>
                      <a:lnTo>
                        <a:pt x="318" y="52"/>
                      </a:lnTo>
                      <a:lnTo>
                        <a:pt x="227" y="52"/>
                      </a:lnTo>
                      <a:lnTo>
                        <a:pt x="168" y="32"/>
                      </a:lnTo>
                      <a:lnTo>
                        <a:pt x="134" y="32"/>
                      </a:lnTo>
                      <a:lnTo>
                        <a:pt x="52" y="6"/>
                      </a:lnTo>
                      <a:lnTo>
                        <a:pt x="26" y="0"/>
                      </a:lnTo>
                      <a:lnTo>
                        <a:pt x="12" y="0"/>
                      </a:lnTo>
                      <a:lnTo>
                        <a:pt x="0" y="0"/>
                      </a:lnTo>
                      <a:lnTo>
                        <a:pt x="0" y="6"/>
                      </a:lnTo>
                      <a:lnTo>
                        <a:pt x="0" y="27"/>
                      </a:lnTo>
                      <a:lnTo>
                        <a:pt x="0" y="27"/>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8" name="Freeform 68"/>
                <p:cNvSpPr>
                  <a:spLocks/>
                </p:cNvSpPr>
                <p:nvPr/>
              </p:nvSpPr>
              <p:spPr bwMode="blackWhite">
                <a:xfrm>
                  <a:off x="3950" y="803"/>
                  <a:ext cx="703" cy="115"/>
                </a:xfrm>
                <a:custGeom>
                  <a:avLst/>
                  <a:gdLst>
                    <a:gd name="T0" fmla="*/ 702 w 703"/>
                    <a:gd name="T1" fmla="*/ 88 h 115"/>
                    <a:gd name="T2" fmla="*/ 702 w 703"/>
                    <a:gd name="T3" fmla="*/ 92 h 115"/>
                    <a:gd name="T4" fmla="*/ 689 w 703"/>
                    <a:gd name="T5" fmla="*/ 92 h 115"/>
                    <a:gd name="T6" fmla="*/ 676 w 703"/>
                    <a:gd name="T7" fmla="*/ 92 h 115"/>
                    <a:gd name="T8" fmla="*/ 650 w 703"/>
                    <a:gd name="T9" fmla="*/ 88 h 115"/>
                    <a:gd name="T10" fmla="*/ 562 w 703"/>
                    <a:gd name="T11" fmla="*/ 58 h 115"/>
                    <a:gd name="T12" fmla="*/ 528 w 703"/>
                    <a:gd name="T13" fmla="*/ 58 h 115"/>
                    <a:gd name="T14" fmla="*/ 468 w 703"/>
                    <a:gd name="T15" fmla="*/ 39 h 115"/>
                    <a:gd name="T16" fmla="*/ 375 w 703"/>
                    <a:gd name="T17" fmla="*/ 39 h 115"/>
                    <a:gd name="T18" fmla="*/ 314 w 703"/>
                    <a:gd name="T19" fmla="*/ 12 h 115"/>
                    <a:gd name="T20" fmla="*/ 201 w 703"/>
                    <a:gd name="T21" fmla="*/ 12 h 115"/>
                    <a:gd name="T22" fmla="*/ 187 w 703"/>
                    <a:gd name="T23" fmla="*/ 20 h 115"/>
                    <a:gd name="T24" fmla="*/ 119 w 703"/>
                    <a:gd name="T25" fmla="*/ 20 h 115"/>
                    <a:gd name="T26" fmla="*/ 53 w 703"/>
                    <a:gd name="T27" fmla="*/ 0 h 115"/>
                    <a:gd name="T28" fmla="*/ 0 w 703"/>
                    <a:gd name="T29" fmla="*/ 0 h 115"/>
                    <a:gd name="T30" fmla="*/ 0 w 703"/>
                    <a:gd name="T31" fmla="*/ 22 h 115"/>
                    <a:gd name="T32" fmla="*/ 53 w 703"/>
                    <a:gd name="T33" fmla="*/ 22 h 115"/>
                    <a:gd name="T34" fmla="*/ 119 w 703"/>
                    <a:gd name="T35" fmla="*/ 40 h 115"/>
                    <a:gd name="T36" fmla="*/ 187 w 703"/>
                    <a:gd name="T37" fmla="*/ 40 h 115"/>
                    <a:gd name="T38" fmla="*/ 201 w 703"/>
                    <a:gd name="T39" fmla="*/ 32 h 115"/>
                    <a:gd name="T40" fmla="*/ 314 w 703"/>
                    <a:gd name="T41" fmla="*/ 32 h 115"/>
                    <a:gd name="T42" fmla="*/ 375 w 703"/>
                    <a:gd name="T43" fmla="*/ 61 h 115"/>
                    <a:gd name="T44" fmla="*/ 468 w 703"/>
                    <a:gd name="T45" fmla="*/ 61 h 115"/>
                    <a:gd name="T46" fmla="*/ 528 w 703"/>
                    <a:gd name="T47" fmla="*/ 79 h 115"/>
                    <a:gd name="T48" fmla="*/ 562 w 703"/>
                    <a:gd name="T49" fmla="*/ 79 h 115"/>
                    <a:gd name="T50" fmla="*/ 650 w 703"/>
                    <a:gd name="T51" fmla="*/ 108 h 115"/>
                    <a:gd name="T52" fmla="*/ 676 w 703"/>
                    <a:gd name="T53" fmla="*/ 114 h 115"/>
                    <a:gd name="T54" fmla="*/ 689 w 703"/>
                    <a:gd name="T55" fmla="*/ 114 h 115"/>
                    <a:gd name="T56" fmla="*/ 702 w 703"/>
                    <a:gd name="T57" fmla="*/ 114 h 115"/>
                    <a:gd name="T58" fmla="*/ 702 w 703"/>
                    <a:gd name="T59" fmla="*/ 108 h 115"/>
                    <a:gd name="T60" fmla="*/ 702 w 703"/>
                    <a:gd name="T61" fmla="*/ 88 h 115"/>
                    <a:gd name="T62" fmla="*/ 702 w 703"/>
                    <a:gd name="T63"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3" h="115">
                      <a:moveTo>
                        <a:pt x="702" y="88"/>
                      </a:moveTo>
                      <a:lnTo>
                        <a:pt x="702" y="92"/>
                      </a:lnTo>
                      <a:lnTo>
                        <a:pt x="689" y="92"/>
                      </a:lnTo>
                      <a:lnTo>
                        <a:pt x="676" y="92"/>
                      </a:lnTo>
                      <a:lnTo>
                        <a:pt x="650" y="88"/>
                      </a:lnTo>
                      <a:lnTo>
                        <a:pt x="562" y="58"/>
                      </a:lnTo>
                      <a:lnTo>
                        <a:pt x="528" y="58"/>
                      </a:lnTo>
                      <a:lnTo>
                        <a:pt x="468" y="39"/>
                      </a:lnTo>
                      <a:lnTo>
                        <a:pt x="375" y="39"/>
                      </a:lnTo>
                      <a:lnTo>
                        <a:pt x="314" y="12"/>
                      </a:lnTo>
                      <a:lnTo>
                        <a:pt x="201" y="12"/>
                      </a:lnTo>
                      <a:lnTo>
                        <a:pt x="187" y="20"/>
                      </a:lnTo>
                      <a:lnTo>
                        <a:pt x="119" y="20"/>
                      </a:lnTo>
                      <a:lnTo>
                        <a:pt x="53" y="0"/>
                      </a:lnTo>
                      <a:lnTo>
                        <a:pt x="0" y="0"/>
                      </a:lnTo>
                      <a:lnTo>
                        <a:pt x="0" y="22"/>
                      </a:lnTo>
                      <a:lnTo>
                        <a:pt x="53" y="22"/>
                      </a:lnTo>
                      <a:lnTo>
                        <a:pt x="119" y="40"/>
                      </a:lnTo>
                      <a:lnTo>
                        <a:pt x="187" y="40"/>
                      </a:lnTo>
                      <a:lnTo>
                        <a:pt x="201" y="32"/>
                      </a:lnTo>
                      <a:lnTo>
                        <a:pt x="314" y="32"/>
                      </a:lnTo>
                      <a:lnTo>
                        <a:pt x="375" y="61"/>
                      </a:lnTo>
                      <a:lnTo>
                        <a:pt x="468" y="61"/>
                      </a:lnTo>
                      <a:lnTo>
                        <a:pt x="528" y="79"/>
                      </a:lnTo>
                      <a:lnTo>
                        <a:pt x="562" y="79"/>
                      </a:lnTo>
                      <a:lnTo>
                        <a:pt x="650" y="108"/>
                      </a:lnTo>
                      <a:lnTo>
                        <a:pt x="676" y="114"/>
                      </a:lnTo>
                      <a:lnTo>
                        <a:pt x="689" y="114"/>
                      </a:lnTo>
                      <a:lnTo>
                        <a:pt x="702" y="114"/>
                      </a:lnTo>
                      <a:lnTo>
                        <a:pt x="702" y="108"/>
                      </a:lnTo>
                      <a:lnTo>
                        <a:pt x="702" y="88"/>
                      </a:lnTo>
                      <a:lnTo>
                        <a:pt x="702" y="88"/>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29" name="Freeform 69"/>
                <p:cNvSpPr>
                  <a:spLocks/>
                </p:cNvSpPr>
                <p:nvPr/>
              </p:nvSpPr>
              <p:spPr bwMode="blackWhite">
                <a:xfrm>
                  <a:off x="4848" y="1632"/>
                  <a:ext cx="236" cy="66"/>
                </a:xfrm>
                <a:custGeom>
                  <a:avLst/>
                  <a:gdLst>
                    <a:gd name="T0" fmla="*/ 0 w 236"/>
                    <a:gd name="T1" fmla="*/ 0 h 66"/>
                    <a:gd name="T2" fmla="*/ 20 w 236"/>
                    <a:gd name="T3" fmla="*/ 4 h 66"/>
                    <a:gd name="T4" fmla="*/ 43 w 236"/>
                    <a:gd name="T5" fmla="*/ 9 h 66"/>
                    <a:gd name="T6" fmla="*/ 70 w 236"/>
                    <a:gd name="T7" fmla="*/ 17 h 66"/>
                    <a:gd name="T8" fmla="*/ 92 w 236"/>
                    <a:gd name="T9" fmla="*/ 22 h 66"/>
                    <a:gd name="T10" fmla="*/ 125 w 236"/>
                    <a:gd name="T11" fmla="*/ 29 h 66"/>
                    <a:gd name="T12" fmla="*/ 170 w 236"/>
                    <a:gd name="T13" fmla="*/ 37 h 66"/>
                    <a:gd name="T14" fmla="*/ 210 w 236"/>
                    <a:gd name="T15" fmla="*/ 50 h 66"/>
                    <a:gd name="T16" fmla="*/ 235 w 236"/>
                    <a:gd name="T17" fmla="*/ 51 h 66"/>
                    <a:gd name="T18" fmla="*/ 229 w 236"/>
                    <a:gd name="T19" fmla="*/ 58 h 66"/>
                    <a:gd name="T20" fmla="*/ 227 w 236"/>
                    <a:gd name="T21" fmla="*/ 65 h 66"/>
                    <a:gd name="T22" fmla="*/ 184 w 236"/>
                    <a:gd name="T23" fmla="*/ 51 h 66"/>
                    <a:gd name="T24" fmla="*/ 139 w 236"/>
                    <a:gd name="T25" fmla="*/ 42 h 66"/>
                    <a:gd name="T26" fmla="*/ 108 w 236"/>
                    <a:gd name="T27" fmla="*/ 34 h 66"/>
                    <a:gd name="T28" fmla="*/ 63 w 236"/>
                    <a:gd name="T29" fmla="*/ 27 h 66"/>
                    <a:gd name="T30" fmla="*/ 49 w 236"/>
                    <a:gd name="T31" fmla="*/ 24 h 66"/>
                    <a:gd name="T32" fmla="*/ 4 w 236"/>
                    <a:gd name="T33" fmla="*/ 8 h 66"/>
                    <a:gd name="T34" fmla="*/ 0 w 236"/>
                    <a:gd name="T35" fmla="*/ 0 h 66"/>
                    <a:gd name="T36" fmla="*/ 0 w 236"/>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66">
                      <a:moveTo>
                        <a:pt x="0" y="0"/>
                      </a:moveTo>
                      <a:lnTo>
                        <a:pt x="20" y="4"/>
                      </a:lnTo>
                      <a:lnTo>
                        <a:pt x="43" y="9"/>
                      </a:lnTo>
                      <a:lnTo>
                        <a:pt x="70" y="17"/>
                      </a:lnTo>
                      <a:lnTo>
                        <a:pt x="92" y="22"/>
                      </a:lnTo>
                      <a:lnTo>
                        <a:pt x="125" y="29"/>
                      </a:lnTo>
                      <a:lnTo>
                        <a:pt x="170" y="37"/>
                      </a:lnTo>
                      <a:lnTo>
                        <a:pt x="210" y="50"/>
                      </a:lnTo>
                      <a:lnTo>
                        <a:pt x="235" y="51"/>
                      </a:lnTo>
                      <a:lnTo>
                        <a:pt x="229" y="58"/>
                      </a:lnTo>
                      <a:lnTo>
                        <a:pt x="227" y="65"/>
                      </a:lnTo>
                      <a:lnTo>
                        <a:pt x="184" y="51"/>
                      </a:lnTo>
                      <a:lnTo>
                        <a:pt x="139" y="42"/>
                      </a:lnTo>
                      <a:lnTo>
                        <a:pt x="108" y="34"/>
                      </a:lnTo>
                      <a:lnTo>
                        <a:pt x="63" y="27"/>
                      </a:lnTo>
                      <a:lnTo>
                        <a:pt x="49" y="24"/>
                      </a:lnTo>
                      <a:lnTo>
                        <a:pt x="4" y="8"/>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0" name="Freeform 70"/>
                <p:cNvSpPr>
                  <a:spLocks/>
                </p:cNvSpPr>
                <p:nvPr/>
              </p:nvSpPr>
              <p:spPr bwMode="blackWhite">
                <a:xfrm>
                  <a:off x="5075" y="1694"/>
                  <a:ext cx="86" cy="102"/>
                </a:xfrm>
                <a:custGeom>
                  <a:avLst/>
                  <a:gdLst>
                    <a:gd name="T0" fmla="*/ 85 w 86"/>
                    <a:gd name="T1" fmla="*/ 0 h 102"/>
                    <a:gd name="T2" fmla="*/ 85 w 86"/>
                    <a:gd name="T3" fmla="*/ 19 h 102"/>
                    <a:gd name="T4" fmla="*/ 81 w 86"/>
                    <a:gd name="T5" fmla="*/ 34 h 102"/>
                    <a:gd name="T6" fmla="*/ 81 w 86"/>
                    <a:gd name="T7" fmla="*/ 39 h 102"/>
                    <a:gd name="T8" fmla="*/ 64 w 86"/>
                    <a:gd name="T9" fmla="*/ 54 h 102"/>
                    <a:gd name="T10" fmla="*/ 39 w 86"/>
                    <a:gd name="T11" fmla="*/ 64 h 102"/>
                    <a:gd name="T12" fmla="*/ 32 w 86"/>
                    <a:gd name="T13" fmla="*/ 79 h 102"/>
                    <a:gd name="T14" fmla="*/ 20 w 86"/>
                    <a:gd name="T15" fmla="*/ 86 h 102"/>
                    <a:gd name="T16" fmla="*/ 9 w 86"/>
                    <a:gd name="T17" fmla="*/ 99 h 102"/>
                    <a:gd name="T18" fmla="*/ 2 w 86"/>
                    <a:gd name="T19" fmla="*/ 101 h 102"/>
                    <a:gd name="T20" fmla="*/ 2 w 86"/>
                    <a:gd name="T21" fmla="*/ 97 h 102"/>
                    <a:gd name="T22" fmla="*/ 0 w 86"/>
                    <a:gd name="T23" fmla="*/ 70 h 102"/>
                    <a:gd name="T24" fmla="*/ 59 w 86"/>
                    <a:gd name="T25" fmla="*/ 4 h 102"/>
                    <a:gd name="T26" fmla="*/ 85 w 86"/>
                    <a:gd name="T27" fmla="*/ 0 h 102"/>
                    <a:gd name="T28" fmla="*/ 85 w 8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02">
                      <a:moveTo>
                        <a:pt x="85" y="0"/>
                      </a:moveTo>
                      <a:lnTo>
                        <a:pt x="85" y="19"/>
                      </a:lnTo>
                      <a:lnTo>
                        <a:pt x="81" y="34"/>
                      </a:lnTo>
                      <a:lnTo>
                        <a:pt x="81" y="39"/>
                      </a:lnTo>
                      <a:lnTo>
                        <a:pt x="64" y="54"/>
                      </a:lnTo>
                      <a:lnTo>
                        <a:pt x="39" y="64"/>
                      </a:lnTo>
                      <a:lnTo>
                        <a:pt x="32" y="79"/>
                      </a:lnTo>
                      <a:lnTo>
                        <a:pt x="20" y="86"/>
                      </a:lnTo>
                      <a:lnTo>
                        <a:pt x="9" y="99"/>
                      </a:lnTo>
                      <a:lnTo>
                        <a:pt x="2" y="101"/>
                      </a:lnTo>
                      <a:lnTo>
                        <a:pt x="2" y="97"/>
                      </a:lnTo>
                      <a:lnTo>
                        <a:pt x="0" y="70"/>
                      </a:lnTo>
                      <a:lnTo>
                        <a:pt x="59" y="4"/>
                      </a:lnTo>
                      <a:lnTo>
                        <a:pt x="85" y="0"/>
                      </a:lnTo>
                      <a:lnTo>
                        <a:pt x="85"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1" name="Line 71"/>
                <p:cNvSpPr>
                  <a:spLocks noChangeShapeType="1"/>
                </p:cNvSpPr>
                <p:nvPr/>
              </p:nvSpPr>
              <p:spPr bwMode="blackWhite">
                <a:xfrm>
                  <a:off x="4749" y="1718"/>
                  <a:ext cx="391" cy="104"/>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32" name="Line 72"/>
                <p:cNvSpPr>
                  <a:spLocks noChangeShapeType="1"/>
                </p:cNvSpPr>
                <p:nvPr/>
              </p:nvSpPr>
              <p:spPr bwMode="blackWhite">
                <a:xfrm>
                  <a:off x="4758" y="1744"/>
                  <a:ext cx="306" cy="8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33" name="Freeform 73"/>
                <p:cNvSpPr>
                  <a:spLocks/>
                </p:cNvSpPr>
                <p:nvPr/>
              </p:nvSpPr>
              <p:spPr bwMode="blackWhite">
                <a:xfrm>
                  <a:off x="4940" y="1411"/>
                  <a:ext cx="161" cy="16"/>
                </a:xfrm>
                <a:custGeom>
                  <a:avLst/>
                  <a:gdLst>
                    <a:gd name="T0" fmla="*/ 0 w 161"/>
                    <a:gd name="T1" fmla="*/ 0 h 16"/>
                    <a:gd name="T2" fmla="*/ 29 w 161"/>
                    <a:gd name="T3" fmla="*/ 0 h 16"/>
                    <a:gd name="T4" fmla="*/ 77 w 161"/>
                    <a:gd name="T5" fmla="*/ 7 h 16"/>
                    <a:gd name="T6" fmla="*/ 124 w 161"/>
                    <a:gd name="T7" fmla="*/ 2 h 16"/>
                    <a:gd name="T8" fmla="*/ 160 w 161"/>
                    <a:gd name="T9" fmla="*/ 7 h 16"/>
                    <a:gd name="T10" fmla="*/ 157 w 161"/>
                    <a:gd name="T11" fmla="*/ 15 h 16"/>
                    <a:gd name="T12" fmla="*/ 102 w 161"/>
                    <a:gd name="T13" fmla="*/ 10 h 16"/>
                    <a:gd name="T14" fmla="*/ 55 w 161"/>
                    <a:gd name="T15" fmla="*/ 10 h 16"/>
                    <a:gd name="T16" fmla="*/ 0 w 161"/>
                    <a:gd name="T17" fmla="*/ 10 h 16"/>
                    <a:gd name="T18" fmla="*/ 0 w 161"/>
                    <a:gd name="T19" fmla="*/ 0 h 16"/>
                    <a:gd name="T20" fmla="*/ 0 w 16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
                      <a:moveTo>
                        <a:pt x="0" y="0"/>
                      </a:moveTo>
                      <a:lnTo>
                        <a:pt x="29" y="0"/>
                      </a:lnTo>
                      <a:lnTo>
                        <a:pt x="77" y="7"/>
                      </a:lnTo>
                      <a:lnTo>
                        <a:pt x="124" y="2"/>
                      </a:lnTo>
                      <a:lnTo>
                        <a:pt x="160" y="7"/>
                      </a:lnTo>
                      <a:lnTo>
                        <a:pt x="157" y="15"/>
                      </a:lnTo>
                      <a:lnTo>
                        <a:pt x="102" y="10"/>
                      </a:lnTo>
                      <a:lnTo>
                        <a:pt x="55" y="10"/>
                      </a:lnTo>
                      <a:lnTo>
                        <a:pt x="0" y="10"/>
                      </a:lnTo>
                      <a:lnTo>
                        <a:pt x="0" y="0"/>
                      </a:lnTo>
                      <a:lnTo>
                        <a:pt x="0"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4" name="Freeform 74"/>
                <p:cNvSpPr>
                  <a:spLocks/>
                </p:cNvSpPr>
                <p:nvPr/>
              </p:nvSpPr>
              <p:spPr bwMode="blackWhite">
                <a:xfrm>
                  <a:off x="4940" y="1441"/>
                  <a:ext cx="126" cy="18"/>
                </a:xfrm>
                <a:custGeom>
                  <a:avLst/>
                  <a:gdLst>
                    <a:gd name="T0" fmla="*/ 0 w 126"/>
                    <a:gd name="T1" fmla="*/ 0 h 18"/>
                    <a:gd name="T2" fmla="*/ 20 w 126"/>
                    <a:gd name="T3" fmla="*/ 0 h 18"/>
                    <a:gd name="T4" fmla="*/ 59 w 126"/>
                    <a:gd name="T5" fmla="*/ 9 h 18"/>
                    <a:gd name="T6" fmla="*/ 98 w 126"/>
                    <a:gd name="T7" fmla="*/ 4 h 18"/>
                    <a:gd name="T8" fmla="*/ 125 w 126"/>
                    <a:gd name="T9" fmla="*/ 9 h 18"/>
                    <a:gd name="T10" fmla="*/ 121 w 126"/>
                    <a:gd name="T11" fmla="*/ 17 h 18"/>
                    <a:gd name="T12" fmla="*/ 80 w 126"/>
                    <a:gd name="T13" fmla="*/ 13 h 18"/>
                    <a:gd name="T14" fmla="*/ 41 w 126"/>
                    <a:gd name="T15" fmla="*/ 13 h 18"/>
                    <a:gd name="T16" fmla="*/ 0 w 126"/>
                    <a:gd name="T17" fmla="*/ 13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9"/>
                      </a:lnTo>
                      <a:lnTo>
                        <a:pt x="98" y="4"/>
                      </a:lnTo>
                      <a:lnTo>
                        <a:pt x="125" y="9"/>
                      </a:lnTo>
                      <a:lnTo>
                        <a:pt x="121" y="17"/>
                      </a:lnTo>
                      <a:lnTo>
                        <a:pt x="80" y="13"/>
                      </a:lnTo>
                      <a:lnTo>
                        <a:pt x="41" y="13"/>
                      </a:lnTo>
                      <a:lnTo>
                        <a:pt x="0" y="13"/>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5" name="Freeform 75"/>
                <p:cNvSpPr>
                  <a:spLocks/>
                </p:cNvSpPr>
                <p:nvPr/>
              </p:nvSpPr>
              <p:spPr bwMode="blackWhite">
                <a:xfrm>
                  <a:off x="4940" y="1474"/>
                  <a:ext cx="126" cy="17"/>
                </a:xfrm>
                <a:custGeom>
                  <a:avLst/>
                  <a:gdLst>
                    <a:gd name="T0" fmla="*/ 0 w 126"/>
                    <a:gd name="T1" fmla="*/ 0 h 17"/>
                    <a:gd name="T2" fmla="*/ 20 w 126"/>
                    <a:gd name="T3" fmla="*/ 0 h 17"/>
                    <a:gd name="T4" fmla="*/ 59 w 126"/>
                    <a:gd name="T5" fmla="*/ 7 h 17"/>
                    <a:gd name="T6" fmla="*/ 98 w 126"/>
                    <a:gd name="T7" fmla="*/ 3 h 17"/>
                    <a:gd name="T8" fmla="*/ 125 w 126"/>
                    <a:gd name="T9" fmla="*/ 7 h 17"/>
                    <a:gd name="T10" fmla="*/ 121 w 126"/>
                    <a:gd name="T11" fmla="*/ 16 h 17"/>
                    <a:gd name="T12" fmla="*/ 80 w 126"/>
                    <a:gd name="T13" fmla="*/ 11 h 17"/>
                    <a:gd name="T14" fmla="*/ 41 w 126"/>
                    <a:gd name="T15" fmla="*/ 11 h 17"/>
                    <a:gd name="T16" fmla="*/ 0 w 126"/>
                    <a:gd name="T17" fmla="*/ 11 h 17"/>
                    <a:gd name="T18" fmla="*/ 0 w 126"/>
                    <a:gd name="T19" fmla="*/ 0 h 17"/>
                    <a:gd name="T20" fmla="*/ 0 w 12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7">
                      <a:moveTo>
                        <a:pt x="0" y="0"/>
                      </a:moveTo>
                      <a:lnTo>
                        <a:pt x="20" y="0"/>
                      </a:lnTo>
                      <a:lnTo>
                        <a:pt x="59" y="7"/>
                      </a:lnTo>
                      <a:lnTo>
                        <a:pt x="98" y="3"/>
                      </a:lnTo>
                      <a:lnTo>
                        <a:pt x="125" y="7"/>
                      </a:lnTo>
                      <a:lnTo>
                        <a:pt x="121" y="16"/>
                      </a:lnTo>
                      <a:lnTo>
                        <a:pt x="80" y="11"/>
                      </a:lnTo>
                      <a:lnTo>
                        <a:pt x="41" y="11"/>
                      </a:lnTo>
                      <a:lnTo>
                        <a:pt x="0" y="11"/>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6" name="Freeform 76"/>
                <p:cNvSpPr>
                  <a:spLocks/>
                </p:cNvSpPr>
                <p:nvPr/>
              </p:nvSpPr>
              <p:spPr bwMode="blackWhite">
                <a:xfrm>
                  <a:off x="4940" y="1512"/>
                  <a:ext cx="126" cy="18"/>
                </a:xfrm>
                <a:custGeom>
                  <a:avLst/>
                  <a:gdLst>
                    <a:gd name="T0" fmla="*/ 0 w 126"/>
                    <a:gd name="T1" fmla="*/ 0 h 18"/>
                    <a:gd name="T2" fmla="*/ 20 w 126"/>
                    <a:gd name="T3" fmla="*/ 0 h 18"/>
                    <a:gd name="T4" fmla="*/ 59 w 126"/>
                    <a:gd name="T5" fmla="*/ 8 h 18"/>
                    <a:gd name="T6" fmla="*/ 98 w 126"/>
                    <a:gd name="T7" fmla="*/ 4 h 18"/>
                    <a:gd name="T8" fmla="*/ 125 w 126"/>
                    <a:gd name="T9" fmla="*/ 8 h 18"/>
                    <a:gd name="T10" fmla="*/ 121 w 126"/>
                    <a:gd name="T11" fmla="*/ 17 h 18"/>
                    <a:gd name="T12" fmla="*/ 80 w 126"/>
                    <a:gd name="T13" fmla="*/ 12 h 18"/>
                    <a:gd name="T14" fmla="*/ 41 w 126"/>
                    <a:gd name="T15" fmla="*/ 12 h 18"/>
                    <a:gd name="T16" fmla="*/ 0 w 126"/>
                    <a:gd name="T17" fmla="*/ 12 h 18"/>
                    <a:gd name="T18" fmla="*/ 0 w 126"/>
                    <a:gd name="T19" fmla="*/ 0 h 18"/>
                    <a:gd name="T20" fmla="*/ 0 w 1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8">
                      <a:moveTo>
                        <a:pt x="0" y="0"/>
                      </a:moveTo>
                      <a:lnTo>
                        <a:pt x="20" y="0"/>
                      </a:lnTo>
                      <a:lnTo>
                        <a:pt x="59" y="8"/>
                      </a:lnTo>
                      <a:lnTo>
                        <a:pt x="98" y="4"/>
                      </a:lnTo>
                      <a:lnTo>
                        <a:pt x="125" y="8"/>
                      </a:lnTo>
                      <a:lnTo>
                        <a:pt x="121" y="17"/>
                      </a:lnTo>
                      <a:lnTo>
                        <a:pt x="80" y="12"/>
                      </a:lnTo>
                      <a:lnTo>
                        <a:pt x="41" y="12"/>
                      </a:lnTo>
                      <a:lnTo>
                        <a:pt x="0" y="12"/>
                      </a:lnTo>
                      <a:lnTo>
                        <a:pt x="0" y="0"/>
                      </a:lnTo>
                      <a:lnTo>
                        <a:pt x="0" y="0"/>
                      </a:lnTo>
                    </a:path>
                  </a:pathLst>
                </a:custGeom>
                <a:solidFill>
                  <a:srgbClr val="FFE118"/>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84237" name="Group 77"/>
              <p:cNvGrpSpPr>
                <a:grpSpLocks/>
              </p:cNvGrpSpPr>
              <p:nvPr/>
            </p:nvGrpSpPr>
            <p:grpSpPr bwMode="auto">
              <a:xfrm>
                <a:off x="3799" y="513"/>
                <a:ext cx="356" cy="318"/>
                <a:chOff x="3799" y="513"/>
                <a:chExt cx="356" cy="318"/>
              </a:xfrm>
            </p:grpSpPr>
            <p:sp>
              <p:nvSpPr>
                <p:cNvPr id="5084238" name="Freeform 78"/>
                <p:cNvSpPr>
                  <a:spLocks/>
                </p:cNvSpPr>
                <p:nvPr/>
              </p:nvSpPr>
              <p:spPr bwMode="blackWhite">
                <a:xfrm>
                  <a:off x="4015" y="768"/>
                  <a:ext cx="27" cy="51"/>
                </a:xfrm>
                <a:custGeom>
                  <a:avLst/>
                  <a:gdLst>
                    <a:gd name="T0" fmla="*/ 0 w 27"/>
                    <a:gd name="T1" fmla="*/ 17 h 51"/>
                    <a:gd name="T2" fmla="*/ 0 w 27"/>
                    <a:gd name="T3" fmla="*/ 27 h 51"/>
                    <a:gd name="T4" fmla="*/ 13 w 27"/>
                    <a:gd name="T5" fmla="*/ 43 h 51"/>
                    <a:gd name="T6" fmla="*/ 19 w 27"/>
                    <a:gd name="T7" fmla="*/ 50 h 51"/>
                    <a:gd name="T8" fmla="*/ 26 w 27"/>
                    <a:gd name="T9" fmla="*/ 36 h 51"/>
                    <a:gd name="T10" fmla="*/ 19 w 27"/>
                    <a:gd name="T11" fmla="*/ 17 h 51"/>
                    <a:gd name="T12" fmla="*/ 19 w 27"/>
                    <a:gd name="T13" fmla="*/ 8 h 51"/>
                    <a:gd name="T14" fmla="*/ 26 w 27"/>
                    <a:gd name="T15" fmla="*/ 2 h 51"/>
                    <a:gd name="T16" fmla="*/ 26 w 27"/>
                    <a:gd name="T17" fmla="*/ 0 h 51"/>
                    <a:gd name="T18" fmla="*/ 19 w 27"/>
                    <a:gd name="T19" fmla="*/ 0 h 51"/>
                    <a:gd name="T20" fmla="*/ 13 w 27"/>
                    <a:gd name="T21" fmla="*/ 5 h 51"/>
                    <a:gd name="T22" fmla="*/ 6 w 27"/>
                    <a:gd name="T23" fmla="*/ 20 h 51"/>
                    <a:gd name="T24" fmla="*/ 0 w 27"/>
                    <a:gd name="T25" fmla="*/ 17 h 51"/>
                    <a:gd name="T26" fmla="*/ 0 w 27"/>
                    <a:gd name="T2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1">
                      <a:moveTo>
                        <a:pt x="0" y="17"/>
                      </a:moveTo>
                      <a:lnTo>
                        <a:pt x="0" y="27"/>
                      </a:lnTo>
                      <a:lnTo>
                        <a:pt x="13" y="43"/>
                      </a:lnTo>
                      <a:lnTo>
                        <a:pt x="19" y="50"/>
                      </a:lnTo>
                      <a:lnTo>
                        <a:pt x="26" y="36"/>
                      </a:lnTo>
                      <a:lnTo>
                        <a:pt x="19" y="17"/>
                      </a:lnTo>
                      <a:lnTo>
                        <a:pt x="19" y="8"/>
                      </a:lnTo>
                      <a:lnTo>
                        <a:pt x="26" y="2"/>
                      </a:lnTo>
                      <a:lnTo>
                        <a:pt x="26" y="0"/>
                      </a:lnTo>
                      <a:lnTo>
                        <a:pt x="19" y="0"/>
                      </a:lnTo>
                      <a:lnTo>
                        <a:pt x="13" y="5"/>
                      </a:lnTo>
                      <a:lnTo>
                        <a:pt x="6" y="20"/>
                      </a:lnTo>
                      <a:lnTo>
                        <a:pt x="0" y="17"/>
                      </a:lnTo>
                      <a:lnTo>
                        <a:pt x="0"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39" name="Freeform 79"/>
                <p:cNvSpPr>
                  <a:spLocks/>
                </p:cNvSpPr>
                <p:nvPr/>
              </p:nvSpPr>
              <p:spPr bwMode="blackWhite">
                <a:xfrm>
                  <a:off x="4024" y="762"/>
                  <a:ext cx="124" cy="67"/>
                </a:xfrm>
                <a:custGeom>
                  <a:avLst/>
                  <a:gdLst>
                    <a:gd name="T0" fmla="*/ 107 w 124"/>
                    <a:gd name="T1" fmla="*/ 8 h 67"/>
                    <a:gd name="T2" fmla="*/ 107 w 124"/>
                    <a:gd name="T3" fmla="*/ 11 h 67"/>
                    <a:gd name="T4" fmla="*/ 110 w 124"/>
                    <a:gd name="T5" fmla="*/ 43 h 67"/>
                    <a:gd name="T6" fmla="*/ 114 w 124"/>
                    <a:gd name="T7" fmla="*/ 63 h 67"/>
                    <a:gd name="T8" fmla="*/ 86 w 124"/>
                    <a:gd name="T9" fmla="*/ 63 h 67"/>
                    <a:gd name="T10" fmla="*/ 14 w 124"/>
                    <a:gd name="T11" fmla="*/ 63 h 67"/>
                    <a:gd name="T12" fmla="*/ 3 w 124"/>
                    <a:gd name="T13" fmla="*/ 66 h 67"/>
                    <a:gd name="T14" fmla="*/ 0 w 124"/>
                    <a:gd name="T15" fmla="*/ 4 h 67"/>
                    <a:gd name="T16" fmla="*/ 123 w 124"/>
                    <a:gd name="T17" fmla="*/ 0 h 67"/>
                    <a:gd name="T18" fmla="*/ 107 w 124"/>
                    <a:gd name="T19" fmla="*/ 8 h 67"/>
                    <a:gd name="T20" fmla="*/ 107 w 124"/>
                    <a:gd name="T2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7">
                      <a:moveTo>
                        <a:pt x="107" y="8"/>
                      </a:moveTo>
                      <a:lnTo>
                        <a:pt x="107" y="11"/>
                      </a:lnTo>
                      <a:lnTo>
                        <a:pt x="110" y="43"/>
                      </a:lnTo>
                      <a:lnTo>
                        <a:pt x="114" y="63"/>
                      </a:lnTo>
                      <a:lnTo>
                        <a:pt x="86" y="63"/>
                      </a:lnTo>
                      <a:lnTo>
                        <a:pt x="14" y="63"/>
                      </a:lnTo>
                      <a:lnTo>
                        <a:pt x="3" y="66"/>
                      </a:lnTo>
                      <a:lnTo>
                        <a:pt x="0" y="4"/>
                      </a:lnTo>
                      <a:lnTo>
                        <a:pt x="123" y="0"/>
                      </a:lnTo>
                      <a:lnTo>
                        <a:pt x="107" y="8"/>
                      </a:lnTo>
                      <a:lnTo>
                        <a:pt x="107" y="8"/>
                      </a:lnTo>
                    </a:path>
                  </a:pathLst>
                </a:custGeom>
                <a:solidFill>
                  <a:srgbClr val="FFFFFF"/>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0" name="Freeform 80"/>
                <p:cNvSpPr>
                  <a:spLocks/>
                </p:cNvSpPr>
                <p:nvPr/>
              </p:nvSpPr>
              <p:spPr bwMode="blackWhite">
                <a:xfrm>
                  <a:off x="4111" y="756"/>
                  <a:ext cx="37" cy="55"/>
                </a:xfrm>
                <a:custGeom>
                  <a:avLst/>
                  <a:gdLst>
                    <a:gd name="T0" fmla="*/ 36 w 37"/>
                    <a:gd name="T1" fmla="*/ 17 h 55"/>
                    <a:gd name="T2" fmla="*/ 29 w 37"/>
                    <a:gd name="T3" fmla="*/ 32 h 55"/>
                    <a:gd name="T4" fmla="*/ 16 w 37"/>
                    <a:gd name="T5" fmla="*/ 43 h 55"/>
                    <a:gd name="T6" fmla="*/ 9 w 37"/>
                    <a:gd name="T7" fmla="*/ 54 h 55"/>
                    <a:gd name="T8" fmla="*/ 0 w 37"/>
                    <a:gd name="T9" fmla="*/ 36 h 55"/>
                    <a:gd name="T10" fmla="*/ 9 w 37"/>
                    <a:gd name="T11" fmla="*/ 17 h 55"/>
                    <a:gd name="T12" fmla="*/ 9 w 37"/>
                    <a:gd name="T13" fmla="*/ 12 h 55"/>
                    <a:gd name="T14" fmla="*/ 0 w 37"/>
                    <a:gd name="T15" fmla="*/ 6 h 55"/>
                    <a:gd name="T16" fmla="*/ 0 w 37"/>
                    <a:gd name="T17" fmla="*/ 0 h 55"/>
                    <a:gd name="T18" fmla="*/ 9 w 37"/>
                    <a:gd name="T19" fmla="*/ 0 h 55"/>
                    <a:gd name="T20" fmla="*/ 16 w 37"/>
                    <a:gd name="T21" fmla="*/ 9 h 55"/>
                    <a:gd name="T22" fmla="*/ 21 w 37"/>
                    <a:gd name="T23" fmla="*/ 20 h 55"/>
                    <a:gd name="T24" fmla="*/ 36 w 37"/>
                    <a:gd name="T25" fmla="*/ 17 h 55"/>
                    <a:gd name="T26" fmla="*/ 36 w 37"/>
                    <a:gd name="T2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36" y="17"/>
                      </a:moveTo>
                      <a:lnTo>
                        <a:pt x="29" y="32"/>
                      </a:lnTo>
                      <a:lnTo>
                        <a:pt x="16" y="43"/>
                      </a:lnTo>
                      <a:lnTo>
                        <a:pt x="9" y="54"/>
                      </a:lnTo>
                      <a:lnTo>
                        <a:pt x="0" y="36"/>
                      </a:lnTo>
                      <a:lnTo>
                        <a:pt x="9" y="17"/>
                      </a:lnTo>
                      <a:lnTo>
                        <a:pt x="9" y="12"/>
                      </a:lnTo>
                      <a:lnTo>
                        <a:pt x="0" y="6"/>
                      </a:lnTo>
                      <a:lnTo>
                        <a:pt x="0" y="0"/>
                      </a:lnTo>
                      <a:lnTo>
                        <a:pt x="9" y="0"/>
                      </a:lnTo>
                      <a:lnTo>
                        <a:pt x="16" y="9"/>
                      </a:lnTo>
                      <a:lnTo>
                        <a:pt x="21" y="20"/>
                      </a:lnTo>
                      <a:lnTo>
                        <a:pt x="36" y="17"/>
                      </a:lnTo>
                      <a:lnTo>
                        <a:pt x="36" y="17"/>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1" name="Freeform 81"/>
                <p:cNvSpPr>
                  <a:spLocks/>
                </p:cNvSpPr>
                <p:nvPr/>
              </p:nvSpPr>
              <p:spPr bwMode="blackWhite">
                <a:xfrm>
                  <a:off x="3846" y="582"/>
                  <a:ext cx="57" cy="22"/>
                </a:xfrm>
                <a:custGeom>
                  <a:avLst/>
                  <a:gdLst>
                    <a:gd name="T0" fmla="*/ 0 w 57"/>
                    <a:gd name="T1" fmla="*/ 0 h 22"/>
                    <a:gd name="T2" fmla="*/ 14 w 57"/>
                    <a:gd name="T3" fmla="*/ 0 h 22"/>
                    <a:gd name="T4" fmla="*/ 22 w 57"/>
                    <a:gd name="T5" fmla="*/ 0 h 22"/>
                    <a:gd name="T6" fmla="*/ 29 w 57"/>
                    <a:gd name="T7" fmla="*/ 0 h 22"/>
                    <a:gd name="T8" fmla="*/ 35 w 57"/>
                    <a:gd name="T9" fmla="*/ 0 h 22"/>
                    <a:gd name="T10" fmla="*/ 56 w 57"/>
                    <a:gd name="T11" fmla="*/ 14 h 22"/>
                    <a:gd name="T12" fmla="*/ 20 w 57"/>
                    <a:gd name="T13" fmla="*/ 21 h 22"/>
                    <a:gd name="T14" fmla="*/ 0 w 57"/>
                    <a:gd name="T15" fmla="*/ 0 h 22"/>
                    <a:gd name="T16" fmla="*/ 0 w 5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2">
                      <a:moveTo>
                        <a:pt x="0" y="0"/>
                      </a:moveTo>
                      <a:lnTo>
                        <a:pt x="14" y="0"/>
                      </a:lnTo>
                      <a:lnTo>
                        <a:pt x="22" y="0"/>
                      </a:lnTo>
                      <a:lnTo>
                        <a:pt x="29" y="0"/>
                      </a:lnTo>
                      <a:lnTo>
                        <a:pt x="35" y="0"/>
                      </a:lnTo>
                      <a:lnTo>
                        <a:pt x="56" y="14"/>
                      </a:lnTo>
                      <a:lnTo>
                        <a:pt x="20" y="21"/>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2" name="Freeform 82"/>
                <p:cNvSpPr>
                  <a:spLocks/>
                </p:cNvSpPr>
                <p:nvPr/>
              </p:nvSpPr>
              <p:spPr bwMode="blackWhite">
                <a:xfrm>
                  <a:off x="3818" y="668"/>
                  <a:ext cx="86" cy="81"/>
                </a:xfrm>
                <a:custGeom>
                  <a:avLst/>
                  <a:gdLst>
                    <a:gd name="T0" fmla="*/ 67 w 86"/>
                    <a:gd name="T1" fmla="*/ 80 h 81"/>
                    <a:gd name="T2" fmla="*/ 59 w 86"/>
                    <a:gd name="T3" fmla="*/ 73 h 81"/>
                    <a:gd name="T4" fmla="*/ 53 w 86"/>
                    <a:gd name="T5" fmla="*/ 68 h 81"/>
                    <a:gd name="T6" fmla="*/ 44 w 86"/>
                    <a:gd name="T7" fmla="*/ 61 h 81"/>
                    <a:gd name="T8" fmla="*/ 43 w 86"/>
                    <a:gd name="T9" fmla="*/ 60 h 81"/>
                    <a:gd name="T10" fmla="*/ 35 w 86"/>
                    <a:gd name="T11" fmla="*/ 58 h 81"/>
                    <a:gd name="T12" fmla="*/ 32 w 86"/>
                    <a:gd name="T13" fmla="*/ 54 h 81"/>
                    <a:gd name="T14" fmla="*/ 26 w 86"/>
                    <a:gd name="T15" fmla="*/ 51 h 81"/>
                    <a:gd name="T16" fmla="*/ 21 w 86"/>
                    <a:gd name="T17" fmla="*/ 45 h 81"/>
                    <a:gd name="T18" fmla="*/ 19 w 86"/>
                    <a:gd name="T19" fmla="*/ 42 h 81"/>
                    <a:gd name="T20" fmla="*/ 16 w 86"/>
                    <a:gd name="T21" fmla="*/ 41 h 81"/>
                    <a:gd name="T22" fmla="*/ 14 w 86"/>
                    <a:gd name="T23" fmla="*/ 39 h 81"/>
                    <a:gd name="T24" fmla="*/ 7 w 86"/>
                    <a:gd name="T25" fmla="*/ 35 h 81"/>
                    <a:gd name="T26" fmla="*/ 3 w 86"/>
                    <a:gd name="T27" fmla="*/ 30 h 81"/>
                    <a:gd name="T28" fmla="*/ 1 w 86"/>
                    <a:gd name="T29" fmla="*/ 26 h 81"/>
                    <a:gd name="T30" fmla="*/ 1 w 86"/>
                    <a:gd name="T31" fmla="*/ 19 h 81"/>
                    <a:gd name="T32" fmla="*/ 1 w 86"/>
                    <a:gd name="T33" fmla="*/ 18 h 81"/>
                    <a:gd name="T34" fmla="*/ 0 w 86"/>
                    <a:gd name="T35" fmla="*/ 13 h 81"/>
                    <a:gd name="T36" fmla="*/ 2 w 86"/>
                    <a:gd name="T37" fmla="*/ 5 h 81"/>
                    <a:gd name="T38" fmla="*/ 2 w 86"/>
                    <a:gd name="T39" fmla="*/ 0 h 81"/>
                    <a:gd name="T40" fmla="*/ 22 w 86"/>
                    <a:gd name="T41" fmla="*/ 0 h 81"/>
                    <a:gd name="T42" fmla="*/ 85 w 86"/>
                    <a:gd name="T43" fmla="*/ 53 h 81"/>
                    <a:gd name="T44" fmla="*/ 67 w 86"/>
                    <a:gd name="T45" fmla="*/ 80 h 81"/>
                    <a:gd name="T46" fmla="*/ 67 w 86"/>
                    <a:gd name="T4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81">
                      <a:moveTo>
                        <a:pt x="67" y="80"/>
                      </a:moveTo>
                      <a:lnTo>
                        <a:pt x="59" y="73"/>
                      </a:lnTo>
                      <a:lnTo>
                        <a:pt x="53" y="68"/>
                      </a:lnTo>
                      <a:lnTo>
                        <a:pt x="44" y="61"/>
                      </a:lnTo>
                      <a:lnTo>
                        <a:pt x="43" y="60"/>
                      </a:lnTo>
                      <a:lnTo>
                        <a:pt x="35" y="58"/>
                      </a:lnTo>
                      <a:lnTo>
                        <a:pt x="32" y="54"/>
                      </a:lnTo>
                      <a:lnTo>
                        <a:pt x="26" y="51"/>
                      </a:lnTo>
                      <a:lnTo>
                        <a:pt x="21" y="45"/>
                      </a:lnTo>
                      <a:lnTo>
                        <a:pt x="19" y="42"/>
                      </a:lnTo>
                      <a:lnTo>
                        <a:pt x="16" y="41"/>
                      </a:lnTo>
                      <a:lnTo>
                        <a:pt x="14" y="39"/>
                      </a:lnTo>
                      <a:lnTo>
                        <a:pt x="7" y="35"/>
                      </a:lnTo>
                      <a:lnTo>
                        <a:pt x="3" y="30"/>
                      </a:lnTo>
                      <a:lnTo>
                        <a:pt x="1" y="26"/>
                      </a:lnTo>
                      <a:lnTo>
                        <a:pt x="1" y="19"/>
                      </a:lnTo>
                      <a:lnTo>
                        <a:pt x="1" y="18"/>
                      </a:lnTo>
                      <a:lnTo>
                        <a:pt x="0" y="13"/>
                      </a:lnTo>
                      <a:lnTo>
                        <a:pt x="2" y="5"/>
                      </a:lnTo>
                      <a:lnTo>
                        <a:pt x="2" y="0"/>
                      </a:lnTo>
                      <a:lnTo>
                        <a:pt x="22" y="0"/>
                      </a:lnTo>
                      <a:lnTo>
                        <a:pt x="85" y="53"/>
                      </a:lnTo>
                      <a:lnTo>
                        <a:pt x="67" y="80"/>
                      </a:lnTo>
                      <a:lnTo>
                        <a:pt x="67" y="8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3" name="Freeform 83"/>
                <p:cNvSpPr>
                  <a:spLocks/>
                </p:cNvSpPr>
                <p:nvPr/>
              </p:nvSpPr>
              <p:spPr bwMode="blackWhite">
                <a:xfrm>
                  <a:off x="3820" y="665"/>
                  <a:ext cx="206" cy="55"/>
                </a:xfrm>
                <a:custGeom>
                  <a:avLst/>
                  <a:gdLst>
                    <a:gd name="T0" fmla="*/ 205 w 206"/>
                    <a:gd name="T1" fmla="*/ 19 h 55"/>
                    <a:gd name="T2" fmla="*/ 205 w 206"/>
                    <a:gd name="T3" fmla="*/ 20 h 55"/>
                    <a:gd name="T4" fmla="*/ 193 w 206"/>
                    <a:gd name="T5" fmla="*/ 17 h 55"/>
                    <a:gd name="T6" fmla="*/ 187 w 206"/>
                    <a:gd name="T7" fmla="*/ 17 h 55"/>
                    <a:gd name="T8" fmla="*/ 178 w 206"/>
                    <a:gd name="T9" fmla="*/ 15 h 55"/>
                    <a:gd name="T10" fmla="*/ 28 w 206"/>
                    <a:gd name="T11" fmla="*/ 0 h 55"/>
                    <a:gd name="T12" fmla="*/ 18 w 206"/>
                    <a:gd name="T13" fmla="*/ 0 h 55"/>
                    <a:gd name="T14" fmla="*/ 12 w 206"/>
                    <a:gd name="T15" fmla="*/ 1 h 55"/>
                    <a:gd name="T16" fmla="*/ 0 w 206"/>
                    <a:gd name="T17" fmla="*/ 3 h 55"/>
                    <a:gd name="T18" fmla="*/ 15 w 206"/>
                    <a:gd name="T19" fmla="*/ 14 h 55"/>
                    <a:gd name="T20" fmla="*/ 19 w 206"/>
                    <a:gd name="T21" fmla="*/ 18 h 55"/>
                    <a:gd name="T22" fmla="*/ 31 w 206"/>
                    <a:gd name="T23" fmla="*/ 21 h 55"/>
                    <a:gd name="T24" fmla="*/ 36 w 206"/>
                    <a:gd name="T25" fmla="*/ 24 h 55"/>
                    <a:gd name="T26" fmla="*/ 43 w 206"/>
                    <a:gd name="T27" fmla="*/ 29 h 55"/>
                    <a:gd name="T28" fmla="*/ 51 w 206"/>
                    <a:gd name="T29" fmla="*/ 35 h 55"/>
                    <a:gd name="T30" fmla="*/ 57 w 206"/>
                    <a:gd name="T31" fmla="*/ 38 h 55"/>
                    <a:gd name="T32" fmla="*/ 61 w 206"/>
                    <a:gd name="T33" fmla="*/ 42 h 55"/>
                    <a:gd name="T34" fmla="*/ 64 w 206"/>
                    <a:gd name="T35" fmla="*/ 46 h 55"/>
                    <a:gd name="T36" fmla="*/ 65 w 206"/>
                    <a:gd name="T37" fmla="*/ 46 h 55"/>
                    <a:gd name="T38" fmla="*/ 89 w 206"/>
                    <a:gd name="T39" fmla="*/ 54 h 55"/>
                    <a:gd name="T40" fmla="*/ 197 w 206"/>
                    <a:gd name="T41" fmla="*/ 38 h 55"/>
                    <a:gd name="T42" fmla="*/ 205 w 206"/>
                    <a:gd name="T43" fmla="*/ 19 h 55"/>
                    <a:gd name="T44" fmla="*/ 205 w 206"/>
                    <a:gd name="T45"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5">
                      <a:moveTo>
                        <a:pt x="205" y="19"/>
                      </a:moveTo>
                      <a:lnTo>
                        <a:pt x="205" y="20"/>
                      </a:lnTo>
                      <a:lnTo>
                        <a:pt x="193" y="17"/>
                      </a:lnTo>
                      <a:lnTo>
                        <a:pt x="187" y="17"/>
                      </a:lnTo>
                      <a:lnTo>
                        <a:pt x="178" y="15"/>
                      </a:lnTo>
                      <a:lnTo>
                        <a:pt x="28" y="0"/>
                      </a:lnTo>
                      <a:lnTo>
                        <a:pt x="18" y="0"/>
                      </a:lnTo>
                      <a:lnTo>
                        <a:pt x="12" y="1"/>
                      </a:lnTo>
                      <a:lnTo>
                        <a:pt x="0" y="3"/>
                      </a:lnTo>
                      <a:lnTo>
                        <a:pt x="15" y="14"/>
                      </a:lnTo>
                      <a:lnTo>
                        <a:pt x="19" y="18"/>
                      </a:lnTo>
                      <a:lnTo>
                        <a:pt x="31" y="21"/>
                      </a:lnTo>
                      <a:lnTo>
                        <a:pt x="36" y="24"/>
                      </a:lnTo>
                      <a:lnTo>
                        <a:pt x="43" y="29"/>
                      </a:lnTo>
                      <a:lnTo>
                        <a:pt x="51" y="35"/>
                      </a:lnTo>
                      <a:lnTo>
                        <a:pt x="57" y="38"/>
                      </a:lnTo>
                      <a:lnTo>
                        <a:pt x="61" y="42"/>
                      </a:lnTo>
                      <a:lnTo>
                        <a:pt x="64" y="46"/>
                      </a:lnTo>
                      <a:lnTo>
                        <a:pt x="65" y="46"/>
                      </a:lnTo>
                      <a:lnTo>
                        <a:pt x="89" y="54"/>
                      </a:lnTo>
                      <a:lnTo>
                        <a:pt x="197" y="38"/>
                      </a:lnTo>
                      <a:lnTo>
                        <a:pt x="205" y="19"/>
                      </a:lnTo>
                      <a:lnTo>
                        <a:pt x="205" y="19"/>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4" name="Freeform 84"/>
                <p:cNvSpPr>
                  <a:spLocks/>
                </p:cNvSpPr>
                <p:nvPr/>
              </p:nvSpPr>
              <p:spPr bwMode="blackWhite">
                <a:xfrm>
                  <a:off x="3884" y="685"/>
                  <a:ext cx="144" cy="64"/>
                </a:xfrm>
                <a:custGeom>
                  <a:avLst/>
                  <a:gdLst>
                    <a:gd name="T0" fmla="*/ 136 w 144"/>
                    <a:gd name="T1" fmla="*/ 1 h 64"/>
                    <a:gd name="T2" fmla="*/ 130 w 144"/>
                    <a:gd name="T3" fmla="*/ 2 h 64"/>
                    <a:gd name="T4" fmla="*/ 122 w 144"/>
                    <a:gd name="T5" fmla="*/ 4 h 64"/>
                    <a:gd name="T6" fmla="*/ 112 w 144"/>
                    <a:gd name="T7" fmla="*/ 4 h 64"/>
                    <a:gd name="T8" fmla="*/ 106 w 144"/>
                    <a:gd name="T9" fmla="*/ 8 h 64"/>
                    <a:gd name="T10" fmla="*/ 93 w 144"/>
                    <a:gd name="T11" fmla="*/ 9 h 64"/>
                    <a:gd name="T12" fmla="*/ 81 w 144"/>
                    <a:gd name="T13" fmla="*/ 13 h 64"/>
                    <a:gd name="T14" fmla="*/ 75 w 144"/>
                    <a:gd name="T15" fmla="*/ 13 h 64"/>
                    <a:gd name="T16" fmla="*/ 63 w 144"/>
                    <a:gd name="T17" fmla="*/ 17 h 64"/>
                    <a:gd name="T18" fmla="*/ 56 w 144"/>
                    <a:gd name="T19" fmla="*/ 18 h 64"/>
                    <a:gd name="T20" fmla="*/ 41 w 144"/>
                    <a:gd name="T21" fmla="*/ 22 h 64"/>
                    <a:gd name="T22" fmla="*/ 30 w 144"/>
                    <a:gd name="T23" fmla="*/ 22 h 64"/>
                    <a:gd name="T24" fmla="*/ 20 w 144"/>
                    <a:gd name="T25" fmla="*/ 23 h 64"/>
                    <a:gd name="T26" fmla="*/ 10 w 144"/>
                    <a:gd name="T27" fmla="*/ 24 h 64"/>
                    <a:gd name="T28" fmla="*/ 5 w 144"/>
                    <a:gd name="T29" fmla="*/ 26 h 64"/>
                    <a:gd name="T30" fmla="*/ 0 w 144"/>
                    <a:gd name="T31" fmla="*/ 26 h 64"/>
                    <a:gd name="T32" fmla="*/ 1 w 144"/>
                    <a:gd name="T33" fmla="*/ 38 h 64"/>
                    <a:gd name="T34" fmla="*/ 2 w 144"/>
                    <a:gd name="T35" fmla="*/ 42 h 64"/>
                    <a:gd name="T36" fmla="*/ 0 w 144"/>
                    <a:gd name="T37" fmla="*/ 45 h 64"/>
                    <a:gd name="T38" fmla="*/ 0 w 144"/>
                    <a:gd name="T39" fmla="*/ 54 h 64"/>
                    <a:gd name="T40" fmla="*/ 2 w 144"/>
                    <a:gd name="T41" fmla="*/ 59 h 64"/>
                    <a:gd name="T42" fmla="*/ 0 w 144"/>
                    <a:gd name="T43" fmla="*/ 63 h 64"/>
                    <a:gd name="T44" fmla="*/ 26 w 144"/>
                    <a:gd name="T45" fmla="*/ 57 h 64"/>
                    <a:gd name="T46" fmla="*/ 29 w 144"/>
                    <a:gd name="T47" fmla="*/ 57 h 64"/>
                    <a:gd name="T48" fmla="*/ 36 w 144"/>
                    <a:gd name="T49" fmla="*/ 51 h 64"/>
                    <a:gd name="T50" fmla="*/ 48 w 144"/>
                    <a:gd name="T51" fmla="*/ 49 h 64"/>
                    <a:gd name="T52" fmla="*/ 59 w 144"/>
                    <a:gd name="T53" fmla="*/ 49 h 64"/>
                    <a:gd name="T54" fmla="*/ 63 w 144"/>
                    <a:gd name="T55" fmla="*/ 46 h 64"/>
                    <a:gd name="T56" fmla="*/ 75 w 144"/>
                    <a:gd name="T57" fmla="*/ 45 h 64"/>
                    <a:gd name="T58" fmla="*/ 81 w 144"/>
                    <a:gd name="T59" fmla="*/ 42 h 64"/>
                    <a:gd name="T60" fmla="*/ 87 w 144"/>
                    <a:gd name="T61" fmla="*/ 43 h 64"/>
                    <a:gd name="T62" fmla="*/ 92 w 144"/>
                    <a:gd name="T63" fmla="*/ 41 h 64"/>
                    <a:gd name="T64" fmla="*/ 95 w 144"/>
                    <a:gd name="T65" fmla="*/ 41 h 64"/>
                    <a:gd name="T66" fmla="*/ 119 w 144"/>
                    <a:gd name="T67" fmla="*/ 34 h 64"/>
                    <a:gd name="T68" fmla="*/ 122 w 144"/>
                    <a:gd name="T69" fmla="*/ 32 h 64"/>
                    <a:gd name="T70" fmla="*/ 128 w 144"/>
                    <a:gd name="T71" fmla="*/ 32 h 64"/>
                    <a:gd name="T72" fmla="*/ 133 w 144"/>
                    <a:gd name="T73" fmla="*/ 28 h 64"/>
                    <a:gd name="T74" fmla="*/ 138 w 144"/>
                    <a:gd name="T75" fmla="*/ 28 h 64"/>
                    <a:gd name="T76" fmla="*/ 140 w 144"/>
                    <a:gd name="T77" fmla="*/ 27 h 64"/>
                    <a:gd name="T78" fmla="*/ 142 w 144"/>
                    <a:gd name="T79" fmla="*/ 26 h 64"/>
                    <a:gd name="T80" fmla="*/ 143 w 144"/>
                    <a:gd name="T81" fmla="*/ 18 h 64"/>
                    <a:gd name="T82" fmla="*/ 141 w 144"/>
                    <a:gd name="T83" fmla="*/ 9 h 64"/>
                    <a:gd name="T84" fmla="*/ 142 w 144"/>
                    <a:gd name="T85" fmla="*/ 6 h 64"/>
                    <a:gd name="T86" fmla="*/ 141 w 144"/>
                    <a:gd name="T87" fmla="*/ 1 h 64"/>
                    <a:gd name="T88" fmla="*/ 141 w 144"/>
                    <a:gd name="T89" fmla="*/ 0 h 64"/>
                    <a:gd name="T90" fmla="*/ 136 w 144"/>
                    <a:gd name="T91" fmla="*/ 1 h 64"/>
                    <a:gd name="T92" fmla="*/ 136 w 144"/>
                    <a:gd name="T9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4">
                      <a:moveTo>
                        <a:pt x="136" y="1"/>
                      </a:moveTo>
                      <a:lnTo>
                        <a:pt x="130" y="2"/>
                      </a:lnTo>
                      <a:lnTo>
                        <a:pt x="122" y="4"/>
                      </a:lnTo>
                      <a:lnTo>
                        <a:pt x="112" y="4"/>
                      </a:lnTo>
                      <a:lnTo>
                        <a:pt x="106" y="8"/>
                      </a:lnTo>
                      <a:lnTo>
                        <a:pt x="93" y="9"/>
                      </a:lnTo>
                      <a:lnTo>
                        <a:pt x="81" y="13"/>
                      </a:lnTo>
                      <a:lnTo>
                        <a:pt x="75" y="13"/>
                      </a:lnTo>
                      <a:lnTo>
                        <a:pt x="63" y="17"/>
                      </a:lnTo>
                      <a:lnTo>
                        <a:pt x="56" y="18"/>
                      </a:lnTo>
                      <a:lnTo>
                        <a:pt x="41" y="22"/>
                      </a:lnTo>
                      <a:lnTo>
                        <a:pt x="30" y="22"/>
                      </a:lnTo>
                      <a:lnTo>
                        <a:pt x="20" y="23"/>
                      </a:lnTo>
                      <a:lnTo>
                        <a:pt x="10" y="24"/>
                      </a:lnTo>
                      <a:lnTo>
                        <a:pt x="5" y="26"/>
                      </a:lnTo>
                      <a:lnTo>
                        <a:pt x="0" y="26"/>
                      </a:lnTo>
                      <a:lnTo>
                        <a:pt x="1" y="38"/>
                      </a:lnTo>
                      <a:lnTo>
                        <a:pt x="2" y="42"/>
                      </a:lnTo>
                      <a:lnTo>
                        <a:pt x="0" y="45"/>
                      </a:lnTo>
                      <a:lnTo>
                        <a:pt x="0" y="54"/>
                      </a:lnTo>
                      <a:lnTo>
                        <a:pt x="2" y="59"/>
                      </a:lnTo>
                      <a:lnTo>
                        <a:pt x="0" y="63"/>
                      </a:lnTo>
                      <a:lnTo>
                        <a:pt x="26" y="57"/>
                      </a:lnTo>
                      <a:lnTo>
                        <a:pt x="29" y="57"/>
                      </a:lnTo>
                      <a:lnTo>
                        <a:pt x="36" y="51"/>
                      </a:lnTo>
                      <a:lnTo>
                        <a:pt x="48" y="49"/>
                      </a:lnTo>
                      <a:lnTo>
                        <a:pt x="59" y="49"/>
                      </a:lnTo>
                      <a:lnTo>
                        <a:pt x="63" y="46"/>
                      </a:lnTo>
                      <a:lnTo>
                        <a:pt x="75" y="45"/>
                      </a:lnTo>
                      <a:lnTo>
                        <a:pt x="81" y="42"/>
                      </a:lnTo>
                      <a:lnTo>
                        <a:pt x="87" y="43"/>
                      </a:lnTo>
                      <a:lnTo>
                        <a:pt x="92" y="41"/>
                      </a:lnTo>
                      <a:lnTo>
                        <a:pt x="95" y="41"/>
                      </a:lnTo>
                      <a:lnTo>
                        <a:pt x="119" y="34"/>
                      </a:lnTo>
                      <a:lnTo>
                        <a:pt x="122" y="32"/>
                      </a:lnTo>
                      <a:lnTo>
                        <a:pt x="128" y="32"/>
                      </a:lnTo>
                      <a:lnTo>
                        <a:pt x="133" y="28"/>
                      </a:lnTo>
                      <a:lnTo>
                        <a:pt x="138" y="28"/>
                      </a:lnTo>
                      <a:lnTo>
                        <a:pt x="140" y="27"/>
                      </a:lnTo>
                      <a:lnTo>
                        <a:pt x="142" y="26"/>
                      </a:lnTo>
                      <a:lnTo>
                        <a:pt x="143" y="18"/>
                      </a:lnTo>
                      <a:lnTo>
                        <a:pt x="141" y="9"/>
                      </a:lnTo>
                      <a:lnTo>
                        <a:pt x="142" y="6"/>
                      </a:lnTo>
                      <a:lnTo>
                        <a:pt x="141" y="1"/>
                      </a:lnTo>
                      <a:lnTo>
                        <a:pt x="141" y="0"/>
                      </a:lnTo>
                      <a:lnTo>
                        <a:pt x="136" y="1"/>
                      </a:lnTo>
                      <a:lnTo>
                        <a:pt x="136"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5" name="Freeform 85"/>
                <p:cNvSpPr>
                  <a:spLocks/>
                </p:cNvSpPr>
                <p:nvPr/>
              </p:nvSpPr>
              <p:spPr bwMode="blackWhite">
                <a:xfrm>
                  <a:off x="3844" y="583"/>
                  <a:ext cx="38" cy="104"/>
                </a:xfrm>
                <a:custGeom>
                  <a:avLst/>
                  <a:gdLst>
                    <a:gd name="T0" fmla="*/ 37 w 38"/>
                    <a:gd name="T1" fmla="*/ 5 h 104"/>
                    <a:gd name="T2" fmla="*/ 29 w 38"/>
                    <a:gd name="T3" fmla="*/ 5 h 104"/>
                    <a:gd name="T4" fmla="*/ 18 w 38"/>
                    <a:gd name="T5" fmla="*/ 2 h 104"/>
                    <a:gd name="T6" fmla="*/ 15 w 38"/>
                    <a:gd name="T7" fmla="*/ 1 h 104"/>
                    <a:gd name="T8" fmla="*/ 9 w 38"/>
                    <a:gd name="T9" fmla="*/ 2 h 104"/>
                    <a:gd name="T10" fmla="*/ 3 w 38"/>
                    <a:gd name="T11" fmla="*/ 0 h 104"/>
                    <a:gd name="T12" fmla="*/ 2 w 38"/>
                    <a:gd name="T13" fmla="*/ 14 h 104"/>
                    <a:gd name="T14" fmla="*/ 3 w 38"/>
                    <a:gd name="T15" fmla="*/ 19 h 104"/>
                    <a:gd name="T16" fmla="*/ 1 w 38"/>
                    <a:gd name="T17" fmla="*/ 26 h 104"/>
                    <a:gd name="T18" fmla="*/ 2 w 38"/>
                    <a:gd name="T19" fmla="*/ 35 h 104"/>
                    <a:gd name="T20" fmla="*/ 2 w 38"/>
                    <a:gd name="T21" fmla="*/ 43 h 104"/>
                    <a:gd name="T22" fmla="*/ 2 w 38"/>
                    <a:gd name="T23" fmla="*/ 52 h 104"/>
                    <a:gd name="T24" fmla="*/ 0 w 38"/>
                    <a:gd name="T25" fmla="*/ 61 h 104"/>
                    <a:gd name="T26" fmla="*/ 2 w 38"/>
                    <a:gd name="T27" fmla="*/ 66 h 104"/>
                    <a:gd name="T28" fmla="*/ 0 w 38"/>
                    <a:gd name="T29" fmla="*/ 75 h 104"/>
                    <a:gd name="T30" fmla="*/ 2 w 38"/>
                    <a:gd name="T31" fmla="*/ 81 h 104"/>
                    <a:gd name="T32" fmla="*/ 0 w 38"/>
                    <a:gd name="T33" fmla="*/ 84 h 104"/>
                    <a:gd name="T34" fmla="*/ 11 w 38"/>
                    <a:gd name="T35" fmla="*/ 88 h 104"/>
                    <a:gd name="T36" fmla="*/ 13 w 38"/>
                    <a:gd name="T37" fmla="*/ 88 h 104"/>
                    <a:gd name="T38" fmla="*/ 17 w 38"/>
                    <a:gd name="T39" fmla="*/ 96 h 104"/>
                    <a:gd name="T40" fmla="*/ 27 w 38"/>
                    <a:gd name="T41" fmla="*/ 97 h 104"/>
                    <a:gd name="T42" fmla="*/ 30 w 38"/>
                    <a:gd name="T43" fmla="*/ 100 h 104"/>
                    <a:gd name="T44" fmla="*/ 33 w 38"/>
                    <a:gd name="T45" fmla="*/ 100 h 104"/>
                    <a:gd name="T46" fmla="*/ 36 w 38"/>
                    <a:gd name="T47" fmla="*/ 103 h 104"/>
                    <a:gd name="T48" fmla="*/ 37 w 38"/>
                    <a:gd name="T49" fmla="*/ 5 h 104"/>
                    <a:gd name="T50" fmla="*/ 37 w 38"/>
                    <a:gd name="T5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4">
                      <a:moveTo>
                        <a:pt x="37" y="5"/>
                      </a:moveTo>
                      <a:lnTo>
                        <a:pt x="29" y="5"/>
                      </a:lnTo>
                      <a:lnTo>
                        <a:pt x="18" y="2"/>
                      </a:lnTo>
                      <a:lnTo>
                        <a:pt x="15" y="1"/>
                      </a:lnTo>
                      <a:lnTo>
                        <a:pt x="9" y="2"/>
                      </a:lnTo>
                      <a:lnTo>
                        <a:pt x="3" y="0"/>
                      </a:lnTo>
                      <a:lnTo>
                        <a:pt x="2" y="14"/>
                      </a:lnTo>
                      <a:lnTo>
                        <a:pt x="3" y="19"/>
                      </a:lnTo>
                      <a:lnTo>
                        <a:pt x="1" y="26"/>
                      </a:lnTo>
                      <a:lnTo>
                        <a:pt x="2" y="35"/>
                      </a:lnTo>
                      <a:lnTo>
                        <a:pt x="2" y="43"/>
                      </a:lnTo>
                      <a:lnTo>
                        <a:pt x="2" y="52"/>
                      </a:lnTo>
                      <a:lnTo>
                        <a:pt x="0" y="61"/>
                      </a:lnTo>
                      <a:lnTo>
                        <a:pt x="2" y="66"/>
                      </a:lnTo>
                      <a:lnTo>
                        <a:pt x="0" y="75"/>
                      </a:lnTo>
                      <a:lnTo>
                        <a:pt x="2" y="81"/>
                      </a:lnTo>
                      <a:lnTo>
                        <a:pt x="0" y="84"/>
                      </a:lnTo>
                      <a:lnTo>
                        <a:pt x="11" y="88"/>
                      </a:lnTo>
                      <a:lnTo>
                        <a:pt x="13" y="88"/>
                      </a:lnTo>
                      <a:lnTo>
                        <a:pt x="17" y="96"/>
                      </a:lnTo>
                      <a:lnTo>
                        <a:pt x="27" y="97"/>
                      </a:lnTo>
                      <a:lnTo>
                        <a:pt x="30" y="100"/>
                      </a:lnTo>
                      <a:lnTo>
                        <a:pt x="33" y="100"/>
                      </a:lnTo>
                      <a:lnTo>
                        <a:pt x="36" y="103"/>
                      </a:lnTo>
                      <a:lnTo>
                        <a:pt x="37" y="5"/>
                      </a:lnTo>
                      <a:lnTo>
                        <a:pt x="37" y="5"/>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6" name="Freeform 86"/>
                <p:cNvSpPr>
                  <a:spLocks/>
                </p:cNvSpPr>
                <p:nvPr/>
              </p:nvSpPr>
              <p:spPr bwMode="blackWhite">
                <a:xfrm>
                  <a:off x="3881" y="579"/>
                  <a:ext cx="127" cy="30"/>
                </a:xfrm>
                <a:custGeom>
                  <a:avLst/>
                  <a:gdLst>
                    <a:gd name="T0" fmla="*/ 126 w 127"/>
                    <a:gd name="T1" fmla="*/ 3 h 30"/>
                    <a:gd name="T2" fmla="*/ 100 w 127"/>
                    <a:gd name="T3" fmla="*/ 0 h 30"/>
                    <a:gd name="T4" fmla="*/ 97 w 127"/>
                    <a:gd name="T5" fmla="*/ 0 h 30"/>
                    <a:gd name="T6" fmla="*/ 87 w 127"/>
                    <a:gd name="T7" fmla="*/ 0 h 30"/>
                    <a:gd name="T8" fmla="*/ 81 w 127"/>
                    <a:gd name="T9" fmla="*/ 0 h 30"/>
                    <a:gd name="T10" fmla="*/ 66 w 127"/>
                    <a:gd name="T11" fmla="*/ 1 h 30"/>
                    <a:gd name="T12" fmla="*/ 55 w 127"/>
                    <a:gd name="T13" fmla="*/ 1 h 30"/>
                    <a:gd name="T14" fmla="*/ 48 w 127"/>
                    <a:gd name="T15" fmla="*/ 1 h 30"/>
                    <a:gd name="T16" fmla="*/ 36 w 127"/>
                    <a:gd name="T17" fmla="*/ 2 h 30"/>
                    <a:gd name="T18" fmla="*/ 30 w 127"/>
                    <a:gd name="T19" fmla="*/ 2 h 30"/>
                    <a:gd name="T20" fmla="*/ 15 w 127"/>
                    <a:gd name="T21" fmla="*/ 3 h 30"/>
                    <a:gd name="T22" fmla="*/ 7 w 127"/>
                    <a:gd name="T23" fmla="*/ 3 h 30"/>
                    <a:gd name="T24" fmla="*/ 0 w 127"/>
                    <a:gd name="T25" fmla="*/ 3 h 30"/>
                    <a:gd name="T26" fmla="*/ 7 w 127"/>
                    <a:gd name="T27" fmla="*/ 29 h 30"/>
                    <a:gd name="T28" fmla="*/ 121 w 127"/>
                    <a:gd name="T29" fmla="*/ 11 h 30"/>
                    <a:gd name="T30" fmla="*/ 126 w 127"/>
                    <a:gd name="T31" fmla="*/ 3 h 30"/>
                    <a:gd name="T32" fmla="*/ 126 w 127"/>
                    <a:gd name="T3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30">
                      <a:moveTo>
                        <a:pt x="126" y="3"/>
                      </a:moveTo>
                      <a:lnTo>
                        <a:pt x="100" y="0"/>
                      </a:lnTo>
                      <a:lnTo>
                        <a:pt x="97" y="0"/>
                      </a:lnTo>
                      <a:lnTo>
                        <a:pt x="87" y="0"/>
                      </a:lnTo>
                      <a:lnTo>
                        <a:pt x="81" y="0"/>
                      </a:lnTo>
                      <a:lnTo>
                        <a:pt x="66" y="1"/>
                      </a:lnTo>
                      <a:lnTo>
                        <a:pt x="55" y="1"/>
                      </a:lnTo>
                      <a:lnTo>
                        <a:pt x="48" y="1"/>
                      </a:lnTo>
                      <a:lnTo>
                        <a:pt x="36" y="2"/>
                      </a:lnTo>
                      <a:lnTo>
                        <a:pt x="30" y="2"/>
                      </a:lnTo>
                      <a:lnTo>
                        <a:pt x="15" y="3"/>
                      </a:lnTo>
                      <a:lnTo>
                        <a:pt x="7" y="3"/>
                      </a:lnTo>
                      <a:lnTo>
                        <a:pt x="0" y="3"/>
                      </a:lnTo>
                      <a:lnTo>
                        <a:pt x="7" y="29"/>
                      </a:lnTo>
                      <a:lnTo>
                        <a:pt x="121" y="11"/>
                      </a:lnTo>
                      <a:lnTo>
                        <a:pt x="126" y="3"/>
                      </a:lnTo>
                      <a:lnTo>
                        <a:pt x="126"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7" name="Freeform 87"/>
                <p:cNvSpPr>
                  <a:spLocks/>
                </p:cNvSpPr>
                <p:nvPr/>
              </p:nvSpPr>
              <p:spPr bwMode="blackWhite">
                <a:xfrm>
                  <a:off x="3877" y="583"/>
                  <a:ext cx="27" cy="118"/>
                </a:xfrm>
                <a:custGeom>
                  <a:avLst/>
                  <a:gdLst>
                    <a:gd name="T0" fmla="*/ 17 w 27"/>
                    <a:gd name="T1" fmla="*/ 4 h 118"/>
                    <a:gd name="T2" fmla="*/ 6 w 27"/>
                    <a:gd name="T3" fmla="*/ 1 h 118"/>
                    <a:gd name="T4" fmla="*/ 4 w 27"/>
                    <a:gd name="T5" fmla="*/ 0 h 118"/>
                    <a:gd name="T6" fmla="*/ 3 w 27"/>
                    <a:gd name="T7" fmla="*/ 15 h 118"/>
                    <a:gd name="T8" fmla="*/ 4 w 27"/>
                    <a:gd name="T9" fmla="*/ 19 h 118"/>
                    <a:gd name="T10" fmla="*/ 2 w 27"/>
                    <a:gd name="T11" fmla="*/ 33 h 118"/>
                    <a:gd name="T12" fmla="*/ 3 w 27"/>
                    <a:gd name="T13" fmla="*/ 37 h 118"/>
                    <a:gd name="T14" fmla="*/ 1 w 27"/>
                    <a:gd name="T15" fmla="*/ 45 h 118"/>
                    <a:gd name="T16" fmla="*/ 1 w 27"/>
                    <a:gd name="T17" fmla="*/ 49 h 118"/>
                    <a:gd name="T18" fmla="*/ 1 w 27"/>
                    <a:gd name="T19" fmla="*/ 63 h 118"/>
                    <a:gd name="T20" fmla="*/ 3 w 27"/>
                    <a:gd name="T21" fmla="*/ 69 h 118"/>
                    <a:gd name="T22" fmla="*/ 0 w 27"/>
                    <a:gd name="T23" fmla="*/ 82 h 118"/>
                    <a:gd name="T24" fmla="*/ 1 w 27"/>
                    <a:gd name="T25" fmla="*/ 90 h 118"/>
                    <a:gd name="T26" fmla="*/ 0 w 27"/>
                    <a:gd name="T27" fmla="*/ 103 h 118"/>
                    <a:gd name="T28" fmla="*/ 0 w 27"/>
                    <a:gd name="T29" fmla="*/ 104 h 118"/>
                    <a:gd name="T30" fmla="*/ 0 w 27"/>
                    <a:gd name="T31" fmla="*/ 106 h 118"/>
                    <a:gd name="T32" fmla="*/ 12 w 27"/>
                    <a:gd name="T33" fmla="*/ 114 h 118"/>
                    <a:gd name="T34" fmla="*/ 15 w 27"/>
                    <a:gd name="T35" fmla="*/ 115 h 118"/>
                    <a:gd name="T36" fmla="*/ 17 w 27"/>
                    <a:gd name="T37" fmla="*/ 117 h 118"/>
                    <a:gd name="T38" fmla="*/ 26 w 27"/>
                    <a:gd name="T39" fmla="*/ 64 h 118"/>
                    <a:gd name="T40" fmla="*/ 21 w 27"/>
                    <a:gd name="T41" fmla="*/ 14 h 118"/>
                    <a:gd name="T42" fmla="*/ 17 w 27"/>
                    <a:gd name="T43" fmla="*/ 4 h 118"/>
                    <a:gd name="T44" fmla="*/ 17 w 27"/>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18">
                      <a:moveTo>
                        <a:pt x="17" y="4"/>
                      </a:moveTo>
                      <a:lnTo>
                        <a:pt x="6" y="1"/>
                      </a:lnTo>
                      <a:lnTo>
                        <a:pt x="4" y="0"/>
                      </a:lnTo>
                      <a:lnTo>
                        <a:pt x="3" y="15"/>
                      </a:lnTo>
                      <a:lnTo>
                        <a:pt x="4" y="19"/>
                      </a:lnTo>
                      <a:lnTo>
                        <a:pt x="2" y="33"/>
                      </a:lnTo>
                      <a:lnTo>
                        <a:pt x="3" y="37"/>
                      </a:lnTo>
                      <a:lnTo>
                        <a:pt x="1" y="45"/>
                      </a:lnTo>
                      <a:lnTo>
                        <a:pt x="1" y="49"/>
                      </a:lnTo>
                      <a:lnTo>
                        <a:pt x="1" y="63"/>
                      </a:lnTo>
                      <a:lnTo>
                        <a:pt x="3" y="69"/>
                      </a:lnTo>
                      <a:lnTo>
                        <a:pt x="0" y="82"/>
                      </a:lnTo>
                      <a:lnTo>
                        <a:pt x="1" y="90"/>
                      </a:lnTo>
                      <a:lnTo>
                        <a:pt x="0" y="103"/>
                      </a:lnTo>
                      <a:lnTo>
                        <a:pt x="0" y="104"/>
                      </a:lnTo>
                      <a:lnTo>
                        <a:pt x="0" y="106"/>
                      </a:lnTo>
                      <a:lnTo>
                        <a:pt x="12" y="114"/>
                      </a:lnTo>
                      <a:lnTo>
                        <a:pt x="15" y="115"/>
                      </a:lnTo>
                      <a:lnTo>
                        <a:pt x="17" y="117"/>
                      </a:lnTo>
                      <a:lnTo>
                        <a:pt x="26" y="64"/>
                      </a:lnTo>
                      <a:lnTo>
                        <a:pt x="21" y="14"/>
                      </a:lnTo>
                      <a:lnTo>
                        <a:pt x="17" y="4"/>
                      </a:lnTo>
                      <a:lnTo>
                        <a:pt x="17"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8" name="Freeform 88"/>
                <p:cNvSpPr>
                  <a:spLocks/>
                </p:cNvSpPr>
                <p:nvPr/>
              </p:nvSpPr>
              <p:spPr bwMode="blackWhite">
                <a:xfrm>
                  <a:off x="3894" y="582"/>
                  <a:ext cx="114" cy="119"/>
                </a:xfrm>
                <a:custGeom>
                  <a:avLst/>
                  <a:gdLst>
                    <a:gd name="T0" fmla="*/ 112 w 114"/>
                    <a:gd name="T1" fmla="*/ 0 h 119"/>
                    <a:gd name="T2" fmla="*/ 105 w 114"/>
                    <a:gd name="T3" fmla="*/ 1 h 119"/>
                    <a:gd name="T4" fmla="*/ 97 w 114"/>
                    <a:gd name="T5" fmla="*/ 0 h 119"/>
                    <a:gd name="T6" fmla="*/ 93 w 114"/>
                    <a:gd name="T7" fmla="*/ 1 h 119"/>
                    <a:gd name="T8" fmla="*/ 89 w 114"/>
                    <a:gd name="T9" fmla="*/ 1 h 119"/>
                    <a:gd name="T10" fmla="*/ 84 w 114"/>
                    <a:gd name="T11" fmla="*/ 1 h 119"/>
                    <a:gd name="T12" fmla="*/ 83 w 114"/>
                    <a:gd name="T13" fmla="*/ 1 h 119"/>
                    <a:gd name="T14" fmla="*/ 71 w 114"/>
                    <a:gd name="T15" fmla="*/ 1 h 119"/>
                    <a:gd name="T16" fmla="*/ 58 w 114"/>
                    <a:gd name="T17" fmla="*/ 1 h 119"/>
                    <a:gd name="T18" fmla="*/ 49 w 114"/>
                    <a:gd name="T19" fmla="*/ 1 h 119"/>
                    <a:gd name="T20" fmla="*/ 42 w 114"/>
                    <a:gd name="T21" fmla="*/ 2 h 119"/>
                    <a:gd name="T22" fmla="*/ 30 w 114"/>
                    <a:gd name="T23" fmla="*/ 2 h 119"/>
                    <a:gd name="T24" fmla="*/ 22 w 114"/>
                    <a:gd name="T25" fmla="*/ 4 h 119"/>
                    <a:gd name="T26" fmla="*/ 11 w 114"/>
                    <a:gd name="T27" fmla="*/ 3 h 119"/>
                    <a:gd name="T28" fmla="*/ 4 w 114"/>
                    <a:gd name="T29" fmla="*/ 4 h 119"/>
                    <a:gd name="T30" fmla="*/ 0 w 114"/>
                    <a:gd name="T31" fmla="*/ 5 h 119"/>
                    <a:gd name="T32" fmla="*/ 0 w 114"/>
                    <a:gd name="T33" fmla="*/ 20 h 119"/>
                    <a:gd name="T34" fmla="*/ 0 w 114"/>
                    <a:gd name="T35" fmla="*/ 21 h 119"/>
                    <a:gd name="T36" fmla="*/ 1 w 114"/>
                    <a:gd name="T37" fmla="*/ 27 h 119"/>
                    <a:gd name="T38" fmla="*/ 1 w 114"/>
                    <a:gd name="T39" fmla="*/ 34 h 119"/>
                    <a:gd name="T40" fmla="*/ 0 w 114"/>
                    <a:gd name="T41" fmla="*/ 42 h 119"/>
                    <a:gd name="T42" fmla="*/ 1 w 114"/>
                    <a:gd name="T43" fmla="*/ 49 h 119"/>
                    <a:gd name="T44" fmla="*/ 1 w 114"/>
                    <a:gd name="T45" fmla="*/ 60 h 119"/>
                    <a:gd name="T46" fmla="*/ 0 w 114"/>
                    <a:gd name="T47" fmla="*/ 65 h 119"/>
                    <a:gd name="T48" fmla="*/ 0 w 114"/>
                    <a:gd name="T49" fmla="*/ 77 h 119"/>
                    <a:gd name="T50" fmla="*/ 2 w 114"/>
                    <a:gd name="T51" fmla="*/ 91 h 119"/>
                    <a:gd name="T52" fmla="*/ 0 w 114"/>
                    <a:gd name="T53" fmla="*/ 104 h 119"/>
                    <a:gd name="T54" fmla="*/ 0 w 114"/>
                    <a:gd name="T55" fmla="*/ 111 h 119"/>
                    <a:gd name="T56" fmla="*/ 0 w 114"/>
                    <a:gd name="T57" fmla="*/ 118 h 119"/>
                    <a:gd name="T58" fmla="*/ 9 w 114"/>
                    <a:gd name="T59" fmla="*/ 118 h 119"/>
                    <a:gd name="T60" fmla="*/ 16 w 114"/>
                    <a:gd name="T61" fmla="*/ 118 h 119"/>
                    <a:gd name="T62" fmla="*/ 28 w 114"/>
                    <a:gd name="T63" fmla="*/ 112 h 119"/>
                    <a:gd name="T64" fmla="*/ 31 w 114"/>
                    <a:gd name="T65" fmla="*/ 112 h 119"/>
                    <a:gd name="T66" fmla="*/ 39 w 114"/>
                    <a:gd name="T67" fmla="*/ 111 h 119"/>
                    <a:gd name="T68" fmla="*/ 43 w 114"/>
                    <a:gd name="T69" fmla="*/ 111 h 119"/>
                    <a:gd name="T70" fmla="*/ 49 w 114"/>
                    <a:gd name="T71" fmla="*/ 111 h 119"/>
                    <a:gd name="T72" fmla="*/ 57 w 114"/>
                    <a:gd name="T73" fmla="*/ 106 h 119"/>
                    <a:gd name="T74" fmla="*/ 66 w 114"/>
                    <a:gd name="T75" fmla="*/ 106 h 119"/>
                    <a:gd name="T76" fmla="*/ 69 w 114"/>
                    <a:gd name="T77" fmla="*/ 105 h 119"/>
                    <a:gd name="T78" fmla="*/ 77 w 114"/>
                    <a:gd name="T79" fmla="*/ 105 h 119"/>
                    <a:gd name="T80" fmla="*/ 83 w 114"/>
                    <a:gd name="T81" fmla="*/ 104 h 119"/>
                    <a:gd name="T82" fmla="*/ 89 w 114"/>
                    <a:gd name="T83" fmla="*/ 104 h 119"/>
                    <a:gd name="T84" fmla="*/ 99 w 114"/>
                    <a:gd name="T85" fmla="*/ 103 h 119"/>
                    <a:gd name="T86" fmla="*/ 105 w 114"/>
                    <a:gd name="T87" fmla="*/ 101 h 119"/>
                    <a:gd name="T88" fmla="*/ 112 w 114"/>
                    <a:gd name="T89" fmla="*/ 101 h 119"/>
                    <a:gd name="T90" fmla="*/ 111 w 114"/>
                    <a:gd name="T91" fmla="*/ 89 h 119"/>
                    <a:gd name="T92" fmla="*/ 112 w 114"/>
                    <a:gd name="T93" fmla="*/ 82 h 119"/>
                    <a:gd name="T94" fmla="*/ 112 w 114"/>
                    <a:gd name="T95" fmla="*/ 72 h 119"/>
                    <a:gd name="T96" fmla="*/ 111 w 114"/>
                    <a:gd name="T97" fmla="*/ 63 h 119"/>
                    <a:gd name="T98" fmla="*/ 111 w 114"/>
                    <a:gd name="T99" fmla="*/ 60 h 119"/>
                    <a:gd name="T100" fmla="*/ 111 w 114"/>
                    <a:gd name="T101" fmla="*/ 54 h 119"/>
                    <a:gd name="T102" fmla="*/ 111 w 114"/>
                    <a:gd name="T103" fmla="*/ 46 h 119"/>
                    <a:gd name="T104" fmla="*/ 112 w 114"/>
                    <a:gd name="T105" fmla="*/ 41 h 119"/>
                    <a:gd name="T106" fmla="*/ 112 w 114"/>
                    <a:gd name="T107" fmla="*/ 31 h 119"/>
                    <a:gd name="T108" fmla="*/ 112 w 114"/>
                    <a:gd name="T109" fmla="*/ 21 h 119"/>
                    <a:gd name="T110" fmla="*/ 112 w 114"/>
                    <a:gd name="T111" fmla="*/ 17 h 119"/>
                    <a:gd name="T112" fmla="*/ 113 w 114"/>
                    <a:gd name="T113" fmla="*/ 6 h 119"/>
                    <a:gd name="T114" fmla="*/ 113 w 114"/>
                    <a:gd name="T115" fmla="*/ 1 h 119"/>
                    <a:gd name="T116" fmla="*/ 112 w 114"/>
                    <a:gd name="T117" fmla="*/ 0 h 119"/>
                    <a:gd name="T118" fmla="*/ 112 w 114"/>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19">
                      <a:moveTo>
                        <a:pt x="112" y="0"/>
                      </a:moveTo>
                      <a:lnTo>
                        <a:pt x="105" y="1"/>
                      </a:lnTo>
                      <a:lnTo>
                        <a:pt x="97" y="0"/>
                      </a:lnTo>
                      <a:lnTo>
                        <a:pt x="93" y="1"/>
                      </a:lnTo>
                      <a:lnTo>
                        <a:pt x="89" y="1"/>
                      </a:lnTo>
                      <a:lnTo>
                        <a:pt x="84" y="1"/>
                      </a:lnTo>
                      <a:lnTo>
                        <a:pt x="83" y="1"/>
                      </a:lnTo>
                      <a:lnTo>
                        <a:pt x="71" y="1"/>
                      </a:lnTo>
                      <a:lnTo>
                        <a:pt x="58" y="1"/>
                      </a:lnTo>
                      <a:lnTo>
                        <a:pt x="49" y="1"/>
                      </a:lnTo>
                      <a:lnTo>
                        <a:pt x="42" y="2"/>
                      </a:lnTo>
                      <a:lnTo>
                        <a:pt x="30" y="2"/>
                      </a:lnTo>
                      <a:lnTo>
                        <a:pt x="22" y="4"/>
                      </a:lnTo>
                      <a:lnTo>
                        <a:pt x="11" y="3"/>
                      </a:lnTo>
                      <a:lnTo>
                        <a:pt x="4" y="4"/>
                      </a:lnTo>
                      <a:lnTo>
                        <a:pt x="0" y="5"/>
                      </a:lnTo>
                      <a:lnTo>
                        <a:pt x="0" y="20"/>
                      </a:lnTo>
                      <a:lnTo>
                        <a:pt x="0" y="21"/>
                      </a:lnTo>
                      <a:lnTo>
                        <a:pt x="1" y="27"/>
                      </a:lnTo>
                      <a:lnTo>
                        <a:pt x="1" y="34"/>
                      </a:lnTo>
                      <a:lnTo>
                        <a:pt x="0" y="42"/>
                      </a:lnTo>
                      <a:lnTo>
                        <a:pt x="1" y="49"/>
                      </a:lnTo>
                      <a:lnTo>
                        <a:pt x="1" y="60"/>
                      </a:lnTo>
                      <a:lnTo>
                        <a:pt x="0" y="65"/>
                      </a:lnTo>
                      <a:lnTo>
                        <a:pt x="0" y="77"/>
                      </a:lnTo>
                      <a:lnTo>
                        <a:pt x="2" y="91"/>
                      </a:lnTo>
                      <a:lnTo>
                        <a:pt x="0" y="104"/>
                      </a:lnTo>
                      <a:lnTo>
                        <a:pt x="0" y="111"/>
                      </a:lnTo>
                      <a:lnTo>
                        <a:pt x="0" y="118"/>
                      </a:lnTo>
                      <a:lnTo>
                        <a:pt x="9" y="118"/>
                      </a:lnTo>
                      <a:lnTo>
                        <a:pt x="16" y="118"/>
                      </a:lnTo>
                      <a:lnTo>
                        <a:pt x="28" y="112"/>
                      </a:lnTo>
                      <a:lnTo>
                        <a:pt x="31" y="112"/>
                      </a:lnTo>
                      <a:lnTo>
                        <a:pt x="39" y="111"/>
                      </a:lnTo>
                      <a:lnTo>
                        <a:pt x="43" y="111"/>
                      </a:lnTo>
                      <a:lnTo>
                        <a:pt x="49" y="111"/>
                      </a:lnTo>
                      <a:lnTo>
                        <a:pt x="57" y="106"/>
                      </a:lnTo>
                      <a:lnTo>
                        <a:pt x="66" y="106"/>
                      </a:lnTo>
                      <a:lnTo>
                        <a:pt x="69" y="105"/>
                      </a:lnTo>
                      <a:lnTo>
                        <a:pt x="77" y="105"/>
                      </a:lnTo>
                      <a:lnTo>
                        <a:pt x="83" y="104"/>
                      </a:lnTo>
                      <a:lnTo>
                        <a:pt x="89" y="104"/>
                      </a:lnTo>
                      <a:lnTo>
                        <a:pt x="99" y="103"/>
                      </a:lnTo>
                      <a:lnTo>
                        <a:pt x="105" y="101"/>
                      </a:lnTo>
                      <a:lnTo>
                        <a:pt x="112" y="101"/>
                      </a:lnTo>
                      <a:lnTo>
                        <a:pt x="111" y="89"/>
                      </a:lnTo>
                      <a:lnTo>
                        <a:pt x="112" y="82"/>
                      </a:lnTo>
                      <a:lnTo>
                        <a:pt x="112" y="72"/>
                      </a:lnTo>
                      <a:lnTo>
                        <a:pt x="111" y="63"/>
                      </a:lnTo>
                      <a:lnTo>
                        <a:pt x="111" y="60"/>
                      </a:lnTo>
                      <a:lnTo>
                        <a:pt x="111" y="54"/>
                      </a:lnTo>
                      <a:lnTo>
                        <a:pt x="111" y="46"/>
                      </a:lnTo>
                      <a:lnTo>
                        <a:pt x="112" y="41"/>
                      </a:lnTo>
                      <a:lnTo>
                        <a:pt x="112" y="31"/>
                      </a:lnTo>
                      <a:lnTo>
                        <a:pt x="112" y="21"/>
                      </a:lnTo>
                      <a:lnTo>
                        <a:pt x="112" y="17"/>
                      </a:lnTo>
                      <a:lnTo>
                        <a:pt x="113" y="6"/>
                      </a:lnTo>
                      <a:lnTo>
                        <a:pt x="113" y="1"/>
                      </a:lnTo>
                      <a:lnTo>
                        <a:pt x="112" y="0"/>
                      </a:lnTo>
                      <a:lnTo>
                        <a:pt x="11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49" name="Freeform 89"/>
                <p:cNvSpPr>
                  <a:spLocks/>
                </p:cNvSpPr>
                <p:nvPr/>
              </p:nvSpPr>
              <p:spPr bwMode="blackWhite">
                <a:xfrm>
                  <a:off x="3907" y="594"/>
                  <a:ext cx="89" cy="86"/>
                </a:xfrm>
                <a:custGeom>
                  <a:avLst/>
                  <a:gdLst>
                    <a:gd name="T0" fmla="*/ 87 w 89"/>
                    <a:gd name="T1" fmla="*/ 0 h 86"/>
                    <a:gd name="T2" fmla="*/ 74 w 89"/>
                    <a:gd name="T3" fmla="*/ 1 h 86"/>
                    <a:gd name="T4" fmla="*/ 70 w 89"/>
                    <a:gd name="T5" fmla="*/ 3 h 86"/>
                    <a:gd name="T6" fmla="*/ 58 w 89"/>
                    <a:gd name="T7" fmla="*/ 3 h 86"/>
                    <a:gd name="T8" fmla="*/ 49 w 89"/>
                    <a:gd name="T9" fmla="*/ 3 h 86"/>
                    <a:gd name="T10" fmla="*/ 36 w 89"/>
                    <a:gd name="T11" fmla="*/ 5 h 86"/>
                    <a:gd name="T12" fmla="*/ 24 w 89"/>
                    <a:gd name="T13" fmla="*/ 5 h 86"/>
                    <a:gd name="T14" fmla="*/ 12 w 89"/>
                    <a:gd name="T15" fmla="*/ 8 h 86"/>
                    <a:gd name="T16" fmla="*/ 5 w 89"/>
                    <a:gd name="T17" fmla="*/ 6 h 86"/>
                    <a:gd name="T18" fmla="*/ 1 w 89"/>
                    <a:gd name="T19" fmla="*/ 8 h 86"/>
                    <a:gd name="T20" fmla="*/ 1 w 89"/>
                    <a:gd name="T21" fmla="*/ 15 h 86"/>
                    <a:gd name="T22" fmla="*/ 1 w 89"/>
                    <a:gd name="T23" fmla="*/ 27 h 86"/>
                    <a:gd name="T24" fmla="*/ 2 w 89"/>
                    <a:gd name="T25" fmla="*/ 31 h 86"/>
                    <a:gd name="T26" fmla="*/ 2 w 89"/>
                    <a:gd name="T27" fmla="*/ 38 h 86"/>
                    <a:gd name="T28" fmla="*/ 0 w 89"/>
                    <a:gd name="T29" fmla="*/ 44 h 86"/>
                    <a:gd name="T30" fmla="*/ 3 w 89"/>
                    <a:gd name="T31" fmla="*/ 57 h 86"/>
                    <a:gd name="T32" fmla="*/ 3 w 89"/>
                    <a:gd name="T33" fmla="*/ 72 h 86"/>
                    <a:gd name="T34" fmla="*/ 2 w 89"/>
                    <a:gd name="T35" fmla="*/ 79 h 86"/>
                    <a:gd name="T36" fmla="*/ 2 w 89"/>
                    <a:gd name="T37" fmla="*/ 85 h 86"/>
                    <a:gd name="T38" fmla="*/ 12 w 89"/>
                    <a:gd name="T39" fmla="*/ 84 h 86"/>
                    <a:gd name="T40" fmla="*/ 18 w 89"/>
                    <a:gd name="T41" fmla="*/ 84 h 86"/>
                    <a:gd name="T42" fmla="*/ 33 w 89"/>
                    <a:gd name="T43" fmla="*/ 79 h 86"/>
                    <a:gd name="T44" fmla="*/ 36 w 89"/>
                    <a:gd name="T45" fmla="*/ 79 h 86"/>
                    <a:gd name="T46" fmla="*/ 46 w 89"/>
                    <a:gd name="T47" fmla="*/ 77 h 86"/>
                    <a:gd name="T48" fmla="*/ 53 w 89"/>
                    <a:gd name="T49" fmla="*/ 77 h 86"/>
                    <a:gd name="T50" fmla="*/ 58 w 89"/>
                    <a:gd name="T51" fmla="*/ 76 h 86"/>
                    <a:gd name="T52" fmla="*/ 69 w 89"/>
                    <a:gd name="T53" fmla="*/ 76 h 86"/>
                    <a:gd name="T54" fmla="*/ 71 w 89"/>
                    <a:gd name="T55" fmla="*/ 76 h 86"/>
                    <a:gd name="T56" fmla="*/ 80 w 89"/>
                    <a:gd name="T57" fmla="*/ 73 h 86"/>
                    <a:gd name="T58" fmla="*/ 86 w 89"/>
                    <a:gd name="T59" fmla="*/ 73 h 86"/>
                    <a:gd name="T60" fmla="*/ 87 w 89"/>
                    <a:gd name="T61" fmla="*/ 67 h 86"/>
                    <a:gd name="T62" fmla="*/ 86 w 89"/>
                    <a:gd name="T63" fmla="*/ 55 h 86"/>
                    <a:gd name="T64" fmla="*/ 87 w 89"/>
                    <a:gd name="T65" fmla="*/ 48 h 86"/>
                    <a:gd name="T66" fmla="*/ 87 w 89"/>
                    <a:gd name="T67" fmla="*/ 31 h 86"/>
                    <a:gd name="T68" fmla="*/ 87 w 89"/>
                    <a:gd name="T69" fmla="*/ 26 h 86"/>
                    <a:gd name="T70" fmla="*/ 86 w 89"/>
                    <a:gd name="T71" fmla="*/ 11 h 86"/>
                    <a:gd name="T72" fmla="*/ 88 w 89"/>
                    <a:gd name="T73" fmla="*/ 0 h 86"/>
                    <a:gd name="T74" fmla="*/ 87 w 89"/>
                    <a:gd name="T75" fmla="*/ 0 h 86"/>
                    <a:gd name="T76" fmla="*/ 87 w 89"/>
                    <a:gd name="T7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9" h="86">
                      <a:moveTo>
                        <a:pt x="87" y="0"/>
                      </a:moveTo>
                      <a:lnTo>
                        <a:pt x="74" y="1"/>
                      </a:lnTo>
                      <a:lnTo>
                        <a:pt x="70" y="3"/>
                      </a:lnTo>
                      <a:lnTo>
                        <a:pt x="58" y="3"/>
                      </a:lnTo>
                      <a:lnTo>
                        <a:pt x="49" y="3"/>
                      </a:lnTo>
                      <a:lnTo>
                        <a:pt x="36" y="5"/>
                      </a:lnTo>
                      <a:lnTo>
                        <a:pt x="24" y="5"/>
                      </a:lnTo>
                      <a:lnTo>
                        <a:pt x="12" y="8"/>
                      </a:lnTo>
                      <a:lnTo>
                        <a:pt x="5" y="6"/>
                      </a:lnTo>
                      <a:lnTo>
                        <a:pt x="1" y="8"/>
                      </a:lnTo>
                      <a:lnTo>
                        <a:pt x="1" y="15"/>
                      </a:lnTo>
                      <a:lnTo>
                        <a:pt x="1" y="27"/>
                      </a:lnTo>
                      <a:lnTo>
                        <a:pt x="2" y="31"/>
                      </a:lnTo>
                      <a:lnTo>
                        <a:pt x="2" y="38"/>
                      </a:lnTo>
                      <a:lnTo>
                        <a:pt x="0" y="44"/>
                      </a:lnTo>
                      <a:lnTo>
                        <a:pt x="3" y="57"/>
                      </a:lnTo>
                      <a:lnTo>
                        <a:pt x="3" y="72"/>
                      </a:lnTo>
                      <a:lnTo>
                        <a:pt x="2" y="79"/>
                      </a:lnTo>
                      <a:lnTo>
                        <a:pt x="2" y="85"/>
                      </a:lnTo>
                      <a:lnTo>
                        <a:pt x="12" y="84"/>
                      </a:lnTo>
                      <a:lnTo>
                        <a:pt x="18" y="84"/>
                      </a:lnTo>
                      <a:lnTo>
                        <a:pt x="33" y="79"/>
                      </a:lnTo>
                      <a:lnTo>
                        <a:pt x="36" y="79"/>
                      </a:lnTo>
                      <a:lnTo>
                        <a:pt x="46" y="77"/>
                      </a:lnTo>
                      <a:lnTo>
                        <a:pt x="53" y="77"/>
                      </a:lnTo>
                      <a:lnTo>
                        <a:pt x="58" y="76"/>
                      </a:lnTo>
                      <a:lnTo>
                        <a:pt x="69" y="76"/>
                      </a:lnTo>
                      <a:lnTo>
                        <a:pt x="71" y="76"/>
                      </a:lnTo>
                      <a:lnTo>
                        <a:pt x="80" y="73"/>
                      </a:lnTo>
                      <a:lnTo>
                        <a:pt x="86" y="73"/>
                      </a:lnTo>
                      <a:lnTo>
                        <a:pt x="87" y="67"/>
                      </a:lnTo>
                      <a:lnTo>
                        <a:pt x="86" y="55"/>
                      </a:lnTo>
                      <a:lnTo>
                        <a:pt x="87" y="48"/>
                      </a:lnTo>
                      <a:lnTo>
                        <a:pt x="87" y="31"/>
                      </a:lnTo>
                      <a:lnTo>
                        <a:pt x="87" y="26"/>
                      </a:lnTo>
                      <a:lnTo>
                        <a:pt x="86" y="11"/>
                      </a:lnTo>
                      <a:lnTo>
                        <a:pt x="88" y="0"/>
                      </a:lnTo>
                      <a:lnTo>
                        <a:pt x="87" y="0"/>
                      </a:lnTo>
                      <a:lnTo>
                        <a:pt x="87"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0" name="Freeform 90"/>
                <p:cNvSpPr>
                  <a:spLocks/>
                </p:cNvSpPr>
                <p:nvPr/>
              </p:nvSpPr>
              <p:spPr bwMode="blackWhite">
                <a:xfrm>
                  <a:off x="3888" y="698"/>
                  <a:ext cx="173" cy="76"/>
                </a:xfrm>
                <a:custGeom>
                  <a:avLst/>
                  <a:gdLst>
                    <a:gd name="T0" fmla="*/ 138 w 173"/>
                    <a:gd name="T1" fmla="*/ 2 h 76"/>
                    <a:gd name="T2" fmla="*/ 146 w 173"/>
                    <a:gd name="T3" fmla="*/ 8 h 76"/>
                    <a:gd name="T4" fmla="*/ 154 w 173"/>
                    <a:gd name="T5" fmla="*/ 11 h 76"/>
                    <a:gd name="T6" fmla="*/ 157 w 173"/>
                    <a:gd name="T7" fmla="*/ 15 h 76"/>
                    <a:gd name="T8" fmla="*/ 161 w 173"/>
                    <a:gd name="T9" fmla="*/ 19 h 76"/>
                    <a:gd name="T10" fmla="*/ 167 w 173"/>
                    <a:gd name="T11" fmla="*/ 24 h 76"/>
                    <a:gd name="T12" fmla="*/ 172 w 173"/>
                    <a:gd name="T13" fmla="*/ 28 h 76"/>
                    <a:gd name="T14" fmla="*/ 155 w 173"/>
                    <a:gd name="T15" fmla="*/ 32 h 76"/>
                    <a:gd name="T16" fmla="*/ 150 w 173"/>
                    <a:gd name="T17" fmla="*/ 38 h 76"/>
                    <a:gd name="T18" fmla="*/ 135 w 173"/>
                    <a:gd name="T19" fmla="*/ 47 h 76"/>
                    <a:gd name="T20" fmla="*/ 127 w 173"/>
                    <a:gd name="T21" fmla="*/ 50 h 76"/>
                    <a:gd name="T22" fmla="*/ 114 w 173"/>
                    <a:gd name="T23" fmla="*/ 52 h 76"/>
                    <a:gd name="T24" fmla="*/ 90 w 173"/>
                    <a:gd name="T25" fmla="*/ 58 h 76"/>
                    <a:gd name="T26" fmla="*/ 85 w 173"/>
                    <a:gd name="T27" fmla="*/ 64 h 76"/>
                    <a:gd name="T28" fmla="*/ 73 w 173"/>
                    <a:gd name="T29" fmla="*/ 67 h 76"/>
                    <a:gd name="T30" fmla="*/ 49 w 173"/>
                    <a:gd name="T31" fmla="*/ 70 h 76"/>
                    <a:gd name="T32" fmla="*/ 41 w 173"/>
                    <a:gd name="T33" fmla="*/ 73 h 76"/>
                    <a:gd name="T34" fmla="*/ 36 w 173"/>
                    <a:gd name="T35" fmla="*/ 75 h 76"/>
                    <a:gd name="T36" fmla="*/ 29 w 173"/>
                    <a:gd name="T37" fmla="*/ 66 h 76"/>
                    <a:gd name="T38" fmla="*/ 24 w 173"/>
                    <a:gd name="T39" fmla="*/ 58 h 76"/>
                    <a:gd name="T40" fmla="*/ 24 w 173"/>
                    <a:gd name="T41" fmla="*/ 51 h 76"/>
                    <a:gd name="T42" fmla="*/ 12 w 173"/>
                    <a:gd name="T43" fmla="*/ 45 h 76"/>
                    <a:gd name="T44" fmla="*/ 7 w 173"/>
                    <a:gd name="T45" fmla="*/ 37 h 76"/>
                    <a:gd name="T46" fmla="*/ 1 w 173"/>
                    <a:gd name="T47" fmla="*/ 33 h 76"/>
                    <a:gd name="T48" fmla="*/ 0 w 173"/>
                    <a:gd name="T49" fmla="*/ 31 h 76"/>
                    <a:gd name="T50" fmla="*/ 22 w 173"/>
                    <a:gd name="T51" fmla="*/ 28 h 76"/>
                    <a:gd name="T52" fmla="*/ 33 w 173"/>
                    <a:gd name="T53" fmla="*/ 25 h 76"/>
                    <a:gd name="T54" fmla="*/ 40 w 173"/>
                    <a:gd name="T55" fmla="*/ 25 h 76"/>
                    <a:gd name="T56" fmla="*/ 53 w 173"/>
                    <a:gd name="T57" fmla="*/ 19 h 76"/>
                    <a:gd name="T58" fmla="*/ 57 w 173"/>
                    <a:gd name="T59" fmla="*/ 19 h 76"/>
                    <a:gd name="T60" fmla="*/ 71 w 173"/>
                    <a:gd name="T61" fmla="*/ 15 h 76"/>
                    <a:gd name="T62" fmla="*/ 78 w 173"/>
                    <a:gd name="T63" fmla="*/ 15 h 76"/>
                    <a:gd name="T64" fmla="*/ 88 w 173"/>
                    <a:gd name="T65" fmla="*/ 12 h 76"/>
                    <a:gd name="T66" fmla="*/ 98 w 173"/>
                    <a:gd name="T67" fmla="*/ 10 h 76"/>
                    <a:gd name="T68" fmla="*/ 104 w 173"/>
                    <a:gd name="T69" fmla="*/ 10 h 76"/>
                    <a:gd name="T70" fmla="*/ 111 w 173"/>
                    <a:gd name="T71" fmla="*/ 8 h 76"/>
                    <a:gd name="T72" fmla="*/ 117 w 173"/>
                    <a:gd name="T73" fmla="*/ 8 h 76"/>
                    <a:gd name="T74" fmla="*/ 121 w 173"/>
                    <a:gd name="T75" fmla="*/ 5 h 76"/>
                    <a:gd name="T76" fmla="*/ 131 w 173"/>
                    <a:gd name="T77" fmla="*/ 5 h 76"/>
                    <a:gd name="T78" fmla="*/ 139 w 173"/>
                    <a:gd name="T79" fmla="*/ 0 h 76"/>
                    <a:gd name="T80" fmla="*/ 138 w 173"/>
                    <a:gd name="T81" fmla="*/ 2 h 76"/>
                    <a:gd name="T82" fmla="*/ 138 w 173"/>
                    <a:gd name="T8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76">
                      <a:moveTo>
                        <a:pt x="138" y="2"/>
                      </a:moveTo>
                      <a:lnTo>
                        <a:pt x="146" y="8"/>
                      </a:lnTo>
                      <a:lnTo>
                        <a:pt x="154" y="11"/>
                      </a:lnTo>
                      <a:lnTo>
                        <a:pt x="157" y="15"/>
                      </a:lnTo>
                      <a:lnTo>
                        <a:pt x="161" y="19"/>
                      </a:lnTo>
                      <a:lnTo>
                        <a:pt x="167" y="24"/>
                      </a:lnTo>
                      <a:lnTo>
                        <a:pt x="172" y="28"/>
                      </a:lnTo>
                      <a:lnTo>
                        <a:pt x="155" y="32"/>
                      </a:lnTo>
                      <a:lnTo>
                        <a:pt x="150" y="38"/>
                      </a:lnTo>
                      <a:lnTo>
                        <a:pt x="135" y="47"/>
                      </a:lnTo>
                      <a:lnTo>
                        <a:pt x="127" y="50"/>
                      </a:lnTo>
                      <a:lnTo>
                        <a:pt x="114" y="52"/>
                      </a:lnTo>
                      <a:lnTo>
                        <a:pt x="90" y="58"/>
                      </a:lnTo>
                      <a:lnTo>
                        <a:pt x="85" y="64"/>
                      </a:lnTo>
                      <a:lnTo>
                        <a:pt x="73" y="67"/>
                      </a:lnTo>
                      <a:lnTo>
                        <a:pt x="49" y="70"/>
                      </a:lnTo>
                      <a:lnTo>
                        <a:pt x="41" y="73"/>
                      </a:lnTo>
                      <a:lnTo>
                        <a:pt x="36" y="75"/>
                      </a:lnTo>
                      <a:lnTo>
                        <a:pt x="29" y="66"/>
                      </a:lnTo>
                      <a:lnTo>
                        <a:pt x="24" y="58"/>
                      </a:lnTo>
                      <a:lnTo>
                        <a:pt x="24" y="51"/>
                      </a:lnTo>
                      <a:lnTo>
                        <a:pt x="12" y="45"/>
                      </a:lnTo>
                      <a:lnTo>
                        <a:pt x="7" y="37"/>
                      </a:lnTo>
                      <a:lnTo>
                        <a:pt x="1" y="33"/>
                      </a:lnTo>
                      <a:lnTo>
                        <a:pt x="0" y="31"/>
                      </a:lnTo>
                      <a:lnTo>
                        <a:pt x="22" y="28"/>
                      </a:lnTo>
                      <a:lnTo>
                        <a:pt x="33" y="25"/>
                      </a:lnTo>
                      <a:lnTo>
                        <a:pt x="40" y="25"/>
                      </a:lnTo>
                      <a:lnTo>
                        <a:pt x="53" y="19"/>
                      </a:lnTo>
                      <a:lnTo>
                        <a:pt x="57" y="19"/>
                      </a:lnTo>
                      <a:lnTo>
                        <a:pt x="71" y="15"/>
                      </a:lnTo>
                      <a:lnTo>
                        <a:pt x="78" y="15"/>
                      </a:lnTo>
                      <a:lnTo>
                        <a:pt x="88" y="12"/>
                      </a:lnTo>
                      <a:lnTo>
                        <a:pt x="98" y="10"/>
                      </a:lnTo>
                      <a:lnTo>
                        <a:pt x="104" y="10"/>
                      </a:lnTo>
                      <a:lnTo>
                        <a:pt x="111" y="8"/>
                      </a:lnTo>
                      <a:lnTo>
                        <a:pt x="117" y="8"/>
                      </a:lnTo>
                      <a:lnTo>
                        <a:pt x="121" y="5"/>
                      </a:lnTo>
                      <a:lnTo>
                        <a:pt x="131" y="5"/>
                      </a:lnTo>
                      <a:lnTo>
                        <a:pt x="139" y="0"/>
                      </a:lnTo>
                      <a:lnTo>
                        <a:pt x="138" y="2"/>
                      </a:lnTo>
                      <a:lnTo>
                        <a:pt x="138" y="2"/>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1" name="Freeform 91"/>
                <p:cNvSpPr>
                  <a:spLocks/>
                </p:cNvSpPr>
                <p:nvPr/>
              </p:nvSpPr>
              <p:spPr bwMode="blackWhite">
                <a:xfrm>
                  <a:off x="3921" y="703"/>
                  <a:ext cx="105" cy="28"/>
                </a:xfrm>
                <a:custGeom>
                  <a:avLst/>
                  <a:gdLst>
                    <a:gd name="T0" fmla="*/ 104 w 105"/>
                    <a:gd name="T1" fmla="*/ 0 h 28"/>
                    <a:gd name="T2" fmla="*/ 95 w 105"/>
                    <a:gd name="T3" fmla="*/ 3 h 28"/>
                    <a:gd name="T4" fmla="*/ 85 w 105"/>
                    <a:gd name="T5" fmla="*/ 4 h 28"/>
                    <a:gd name="T6" fmla="*/ 72 w 105"/>
                    <a:gd name="T7" fmla="*/ 7 h 28"/>
                    <a:gd name="T8" fmla="*/ 62 w 105"/>
                    <a:gd name="T9" fmla="*/ 9 h 28"/>
                    <a:gd name="T10" fmla="*/ 48 w 105"/>
                    <a:gd name="T11" fmla="*/ 12 h 28"/>
                    <a:gd name="T12" fmla="*/ 28 w 105"/>
                    <a:gd name="T13" fmla="*/ 17 h 28"/>
                    <a:gd name="T14" fmla="*/ 11 w 105"/>
                    <a:gd name="T15" fmla="*/ 23 h 28"/>
                    <a:gd name="T16" fmla="*/ 0 w 105"/>
                    <a:gd name="T17" fmla="*/ 24 h 28"/>
                    <a:gd name="T18" fmla="*/ 3 w 105"/>
                    <a:gd name="T19" fmla="*/ 26 h 28"/>
                    <a:gd name="T20" fmla="*/ 3 w 105"/>
                    <a:gd name="T21" fmla="*/ 27 h 28"/>
                    <a:gd name="T22" fmla="*/ 22 w 105"/>
                    <a:gd name="T23" fmla="*/ 24 h 28"/>
                    <a:gd name="T24" fmla="*/ 42 w 105"/>
                    <a:gd name="T25" fmla="*/ 20 h 28"/>
                    <a:gd name="T26" fmla="*/ 56 w 105"/>
                    <a:gd name="T27" fmla="*/ 16 h 28"/>
                    <a:gd name="T28" fmla="*/ 76 w 105"/>
                    <a:gd name="T29" fmla="*/ 10 h 28"/>
                    <a:gd name="T30" fmla="*/ 82 w 105"/>
                    <a:gd name="T31" fmla="*/ 10 h 28"/>
                    <a:gd name="T32" fmla="*/ 101 w 105"/>
                    <a:gd name="T33" fmla="*/ 4 h 28"/>
                    <a:gd name="T34" fmla="*/ 104 w 105"/>
                    <a:gd name="T35" fmla="*/ 0 h 28"/>
                    <a:gd name="T36" fmla="*/ 104 w 105"/>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28">
                      <a:moveTo>
                        <a:pt x="104" y="0"/>
                      </a:moveTo>
                      <a:lnTo>
                        <a:pt x="95" y="3"/>
                      </a:lnTo>
                      <a:lnTo>
                        <a:pt x="85" y="4"/>
                      </a:lnTo>
                      <a:lnTo>
                        <a:pt x="72" y="7"/>
                      </a:lnTo>
                      <a:lnTo>
                        <a:pt x="62" y="9"/>
                      </a:lnTo>
                      <a:lnTo>
                        <a:pt x="48" y="12"/>
                      </a:lnTo>
                      <a:lnTo>
                        <a:pt x="28" y="17"/>
                      </a:lnTo>
                      <a:lnTo>
                        <a:pt x="11" y="23"/>
                      </a:lnTo>
                      <a:lnTo>
                        <a:pt x="0" y="24"/>
                      </a:lnTo>
                      <a:lnTo>
                        <a:pt x="3" y="26"/>
                      </a:lnTo>
                      <a:lnTo>
                        <a:pt x="3" y="27"/>
                      </a:lnTo>
                      <a:lnTo>
                        <a:pt x="22" y="24"/>
                      </a:lnTo>
                      <a:lnTo>
                        <a:pt x="42" y="20"/>
                      </a:lnTo>
                      <a:lnTo>
                        <a:pt x="56" y="16"/>
                      </a:lnTo>
                      <a:lnTo>
                        <a:pt x="76" y="10"/>
                      </a:lnTo>
                      <a:lnTo>
                        <a:pt x="82" y="10"/>
                      </a:lnTo>
                      <a:lnTo>
                        <a:pt x="101" y="4"/>
                      </a:lnTo>
                      <a:lnTo>
                        <a:pt x="104" y="0"/>
                      </a:lnTo>
                      <a:lnTo>
                        <a:pt x="10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2" name="Freeform 92"/>
                <p:cNvSpPr>
                  <a:spLocks/>
                </p:cNvSpPr>
                <p:nvPr/>
              </p:nvSpPr>
              <p:spPr bwMode="blackWhite">
                <a:xfrm>
                  <a:off x="3921" y="715"/>
                  <a:ext cx="108" cy="52"/>
                </a:xfrm>
                <a:custGeom>
                  <a:avLst/>
                  <a:gdLst>
                    <a:gd name="T0" fmla="*/ 87 w 108"/>
                    <a:gd name="T1" fmla="*/ 0 h 52"/>
                    <a:gd name="T2" fmla="*/ 95 w 108"/>
                    <a:gd name="T3" fmla="*/ 7 h 52"/>
                    <a:gd name="T4" fmla="*/ 99 w 108"/>
                    <a:gd name="T5" fmla="*/ 11 h 52"/>
                    <a:gd name="T6" fmla="*/ 107 w 108"/>
                    <a:gd name="T7" fmla="*/ 14 h 52"/>
                    <a:gd name="T8" fmla="*/ 62 w 108"/>
                    <a:gd name="T9" fmla="*/ 35 h 52"/>
                    <a:gd name="T10" fmla="*/ 44 w 108"/>
                    <a:gd name="T11" fmla="*/ 40 h 52"/>
                    <a:gd name="T12" fmla="*/ 29 w 108"/>
                    <a:gd name="T13" fmla="*/ 46 h 52"/>
                    <a:gd name="T14" fmla="*/ 18 w 108"/>
                    <a:gd name="T15" fmla="*/ 51 h 52"/>
                    <a:gd name="T16" fmla="*/ 16 w 108"/>
                    <a:gd name="T17" fmla="*/ 51 h 52"/>
                    <a:gd name="T18" fmla="*/ 12 w 108"/>
                    <a:gd name="T19" fmla="*/ 41 h 52"/>
                    <a:gd name="T20" fmla="*/ 3 w 108"/>
                    <a:gd name="T21" fmla="*/ 34 h 52"/>
                    <a:gd name="T22" fmla="*/ 0 w 108"/>
                    <a:gd name="T23" fmla="*/ 31 h 52"/>
                    <a:gd name="T24" fmla="*/ 0 w 108"/>
                    <a:gd name="T25" fmla="*/ 26 h 52"/>
                    <a:gd name="T26" fmla="*/ 22 w 108"/>
                    <a:gd name="T27" fmla="*/ 21 h 52"/>
                    <a:gd name="T28" fmla="*/ 41 w 108"/>
                    <a:gd name="T29" fmla="*/ 15 h 52"/>
                    <a:gd name="T30" fmla="*/ 64 w 108"/>
                    <a:gd name="T31" fmla="*/ 13 h 52"/>
                    <a:gd name="T32" fmla="*/ 73 w 108"/>
                    <a:gd name="T33" fmla="*/ 10 h 52"/>
                    <a:gd name="T34" fmla="*/ 77 w 108"/>
                    <a:gd name="T35" fmla="*/ 9 h 52"/>
                    <a:gd name="T36" fmla="*/ 85 w 108"/>
                    <a:gd name="T37" fmla="*/ 5 h 52"/>
                    <a:gd name="T38" fmla="*/ 90 w 108"/>
                    <a:gd name="T39" fmla="*/ 2 h 52"/>
                    <a:gd name="T40" fmla="*/ 87 w 108"/>
                    <a:gd name="T41" fmla="*/ 0 h 52"/>
                    <a:gd name="T42" fmla="*/ 87 w 108"/>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52">
                      <a:moveTo>
                        <a:pt x="87" y="0"/>
                      </a:moveTo>
                      <a:lnTo>
                        <a:pt x="95" y="7"/>
                      </a:lnTo>
                      <a:lnTo>
                        <a:pt x="99" y="11"/>
                      </a:lnTo>
                      <a:lnTo>
                        <a:pt x="107" y="14"/>
                      </a:lnTo>
                      <a:lnTo>
                        <a:pt x="62" y="35"/>
                      </a:lnTo>
                      <a:lnTo>
                        <a:pt x="44" y="40"/>
                      </a:lnTo>
                      <a:lnTo>
                        <a:pt x="29" y="46"/>
                      </a:lnTo>
                      <a:lnTo>
                        <a:pt x="18" y="51"/>
                      </a:lnTo>
                      <a:lnTo>
                        <a:pt x="16" y="51"/>
                      </a:lnTo>
                      <a:lnTo>
                        <a:pt x="12" y="41"/>
                      </a:lnTo>
                      <a:lnTo>
                        <a:pt x="3" y="34"/>
                      </a:lnTo>
                      <a:lnTo>
                        <a:pt x="0" y="31"/>
                      </a:lnTo>
                      <a:lnTo>
                        <a:pt x="0" y="26"/>
                      </a:lnTo>
                      <a:lnTo>
                        <a:pt x="22" y="21"/>
                      </a:lnTo>
                      <a:lnTo>
                        <a:pt x="41" y="15"/>
                      </a:lnTo>
                      <a:lnTo>
                        <a:pt x="64" y="13"/>
                      </a:lnTo>
                      <a:lnTo>
                        <a:pt x="73" y="10"/>
                      </a:lnTo>
                      <a:lnTo>
                        <a:pt x="77" y="9"/>
                      </a:lnTo>
                      <a:lnTo>
                        <a:pt x="85" y="5"/>
                      </a:lnTo>
                      <a:lnTo>
                        <a:pt x="90" y="2"/>
                      </a:lnTo>
                      <a:lnTo>
                        <a:pt x="87" y="0"/>
                      </a:lnTo>
                      <a:lnTo>
                        <a:pt x="87"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3" name="Freeform 93"/>
                <p:cNvSpPr>
                  <a:spLocks/>
                </p:cNvSpPr>
                <p:nvPr/>
              </p:nvSpPr>
              <p:spPr bwMode="blackWhite">
                <a:xfrm>
                  <a:off x="3799" y="685"/>
                  <a:ext cx="19" cy="3"/>
                </a:xfrm>
                <a:custGeom>
                  <a:avLst/>
                  <a:gdLst>
                    <a:gd name="T0" fmla="*/ 18 w 19"/>
                    <a:gd name="T1" fmla="*/ 0 h 3"/>
                    <a:gd name="T2" fmla="*/ 12 w 19"/>
                    <a:gd name="T3" fmla="*/ 0 h 3"/>
                    <a:gd name="T4" fmla="*/ 4 w 19"/>
                    <a:gd name="T5" fmla="*/ 2 h 3"/>
                    <a:gd name="T6" fmla="*/ 0 w 19"/>
                    <a:gd name="T7" fmla="*/ 1 h 3"/>
                  </a:gdLst>
                  <a:ahLst/>
                  <a:cxnLst>
                    <a:cxn ang="0">
                      <a:pos x="T0" y="T1"/>
                    </a:cxn>
                    <a:cxn ang="0">
                      <a:pos x="T2" y="T3"/>
                    </a:cxn>
                    <a:cxn ang="0">
                      <a:pos x="T4" y="T5"/>
                    </a:cxn>
                    <a:cxn ang="0">
                      <a:pos x="T6" y="T7"/>
                    </a:cxn>
                  </a:cxnLst>
                  <a:rect l="0" t="0" r="r" b="b"/>
                  <a:pathLst>
                    <a:path w="19" h="3">
                      <a:moveTo>
                        <a:pt x="18" y="0"/>
                      </a:moveTo>
                      <a:lnTo>
                        <a:pt x="12" y="0"/>
                      </a:lnTo>
                      <a:lnTo>
                        <a:pt x="4" y="2"/>
                      </a:lnTo>
                      <a:lnTo>
                        <a:pt x="0" y="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4" name="Freeform 94"/>
                <p:cNvSpPr>
                  <a:spLocks/>
                </p:cNvSpPr>
                <p:nvPr/>
              </p:nvSpPr>
              <p:spPr bwMode="blackWhite">
                <a:xfrm>
                  <a:off x="4020" y="665"/>
                  <a:ext cx="34" cy="23"/>
                </a:xfrm>
                <a:custGeom>
                  <a:avLst/>
                  <a:gdLst>
                    <a:gd name="T0" fmla="*/ 8 w 34"/>
                    <a:gd name="T1" fmla="*/ 0 h 23"/>
                    <a:gd name="T2" fmla="*/ 7 w 34"/>
                    <a:gd name="T3" fmla="*/ 0 h 23"/>
                    <a:gd name="T4" fmla="*/ 2 w 34"/>
                    <a:gd name="T5" fmla="*/ 1 h 23"/>
                    <a:gd name="T6" fmla="*/ 0 w 34"/>
                    <a:gd name="T7" fmla="*/ 3 h 23"/>
                    <a:gd name="T8" fmla="*/ 1 w 34"/>
                    <a:gd name="T9" fmla="*/ 7 h 23"/>
                    <a:gd name="T10" fmla="*/ 7 w 34"/>
                    <a:gd name="T11" fmla="*/ 16 h 23"/>
                    <a:gd name="T12" fmla="*/ 29 w 34"/>
                    <a:gd name="T13" fmla="*/ 22 h 23"/>
                    <a:gd name="T14" fmla="*/ 33 w 34"/>
                    <a:gd name="T15" fmla="*/ 17 h 23"/>
                    <a:gd name="T16" fmla="*/ 8 w 34"/>
                    <a:gd name="T17" fmla="*/ 0 h 23"/>
                    <a:gd name="T18" fmla="*/ 8 w 3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3">
                      <a:moveTo>
                        <a:pt x="8" y="0"/>
                      </a:moveTo>
                      <a:lnTo>
                        <a:pt x="7" y="0"/>
                      </a:lnTo>
                      <a:lnTo>
                        <a:pt x="2" y="1"/>
                      </a:lnTo>
                      <a:lnTo>
                        <a:pt x="0" y="3"/>
                      </a:lnTo>
                      <a:lnTo>
                        <a:pt x="1" y="7"/>
                      </a:lnTo>
                      <a:lnTo>
                        <a:pt x="7" y="16"/>
                      </a:lnTo>
                      <a:lnTo>
                        <a:pt x="29" y="22"/>
                      </a:lnTo>
                      <a:lnTo>
                        <a:pt x="33" y="17"/>
                      </a:lnTo>
                      <a:lnTo>
                        <a:pt x="8" y="0"/>
                      </a:lnTo>
                      <a:lnTo>
                        <a:pt x="8"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5" name="Freeform 95"/>
                <p:cNvSpPr>
                  <a:spLocks/>
                </p:cNvSpPr>
                <p:nvPr/>
              </p:nvSpPr>
              <p:spPr bwMode="blackWhite">
                <a:xfrm>
                  <a:off x="4019" y="670"/>
                  <a:ext cx="31" cy="23"/>
                </a:xfrm>
                <a:custGeom>
                  <a:avLst/>
                  <a:gdLst>
                    <a:gd name="T0" fmla="*/ 5 w 31"/>
                    <a:gd name="T1" fmla="*/ 2 h 23"/>
                    <a:gd name="T2" fmla="*/ 0 w 31"/>
                    <a:gd name="T3" fmla="*/ 0 h 23"/>
                    <a:gd name="T4" fmla="*/ 0 w 31"/>
                    <a:gd name="T5" fmla="*/ 8 h 23"/>
                    <a:gd name="T6" fmla="*/ 4 w 31"/>
                    <a:gd name="T7" fmla="*/ 12 h 23"/>
                    <a:gd name="T8" fmla="*/ 24 w 31"/>
                    <a:gd name="T9" fmla="*/ 22 h 23"/>
                    <a:gd name="T10" fmla="*/ 30 w 31"/>
                    <a:gd name="T11" fmla="*/ 17 h 23"/>
                    <a:gd name="T12" fmla="*/ 15 w 31"/>
                    <a:gd name="T13" fmla="*/ 13 h 23"/>
                    <a:gd name="T14" fmla="*/ 5 w 31"/>
                    <a:gd name="T15" fmla="*/ 2 h 23"/>
                    <a:gd name="T16" fmla="*/ 5 w 31"/>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3">
                      <a:moveTo>
                        <a:pt x="5" y="2"/>
                      </a:moveTo>
                      <a:lnTo>
                        <a:pt x="0" y="0"/>
                      </a:lnTo>
                      <a:lnTo>
                        <a:pt x="0" y="8"/>
                      </a:lnTo>
                      <a:lnTo>
                        <a:pt x="4" y="12"/>
                      </a:lnTo>
                      <a:lnTo>
                        <a:pt x="24" y="22"/>
                      </a:lnTo>
                      <a:lnTo>
                        <a:pt x="30" y="17"/>
                      </a:lnTo>
                      <a:lnTo>
                        <a:pt x="15" y="13"/>
                      </a:lnTo>
                      <a:lnTo>
                        <a:pt x="5" y="2"/>
                      </a:lnTo>
                      <a:lnTo>
                        <a:pt x="5"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6" name="Freeform 96"/>
                <p:cNvSpPr>
                  <a:spLocks/>
                </p:cNvSpPr>
                <p:nvPr/>
              </p:nvSpPr>
              <p:spPr bwMode="blackWhite">
                <a:xfrm>
                  <a:off x="4005" y="659"/>
                  <a:ext cx="18" cy="7"/>
                </a:xfrm>
                <a:custGeom>
                  <a:avLst/>
                  <a:gdLst>
                    <a:gd name="T0" fmla="*/ 16 w 18"/>
                    <a:gd name="T1" fmla="*/ 6 h 7"/>
                    <a:gd name="T2" fmla="*/ 16 w 18"/>
                    <a:gd name="T3" fmla="*/ 6 h 7"/>
                    <a:gd name="T4" fmla="*/ 15 w 18"/>
                    <a:gd name="T5" fmla="*/ 6 h 7"/>
                    <a:gd name="T6" fmla="*/ 15 w 18"/>
                    <a:gd name="T7" fmla="*/ 6 h 7"/>
                    <a:gd name="T8" fmla="*/ 14 w 18"/>
                    <a:gd name="T9" fmla="*/ 5 h 7"/>
                    <a:gd name="T10" fmla="*/ 14 w 18"/>
                    <a:gd name="T11" fmla="*/ 5 h 7"/>
                    <a:gd name="T12" fmla="*/ 14 w 18"/>
                    <a:gd name="T13" fmla="*/ 4 h 7"/>
                    <a:gd name="T14" fmla="*/ 14 w 18"/>
                    <a:gd name="T15" fmla="*/ 4 h 7"/>
                    <a:gd name="T16" fmla="*/ 13 w 18"/>
                    <a:gd name="T17" fmla="*/ 3 h 7"/>
                    <a:gd name="T18" fmla="*/ 13 w 18"/>
                    <a:gd name="T19" fmla="*/ 3 h 7"/>
                    <a:gd name="T20" fmla="*/ 12 w 18"/>
                    <a:gd name="T21" fmla="*/ 3 h 7"/>
                    <a:gd name="T22" fmla="*/ 12 w 18"/>
                    <a:gd name="T23" fmla="*/ 3 h 7"/>
                    <a:gd name="T24" fmla="*/ 11 w 18"/>
                    <a:gd name="T25" fmla="*/ 3 h 7"/>
                    <a:gd name="T26" fmla="*/ 11 w 18"/>
                    <a:gd name="T27" fmla="*/ 3 h 7"/>
                    <a:gd name="T28" fmla="*/ 11 w 18"/>
                    <a:gd name="T29" fmla="*/ 3 h 7"/>
                    <a:gd name="T30" fmla="*/ 11 w 18"/>
                    <a:gd name="T31" fmla="*/ 3 h 7"/>
                    <a:gd name="T32" fmla="*/ 10 w 18"/>
                    <a:gd name="T33" fmla="*/ 2 h 7"/>
                    <a:gd name="T34" fmla="*/ 10 w 18"/>
                    <a:gd name="T35" fmla="*/ 2 h 7"/>
                    <a:gd name="T36" fmla="*/ 9 w 18"/>
                    <a:gd name="T37" fmla="*/ 2 h 7"/>
                    <a:gd name="T38" fmla="*/ 9 w 18"/>
                    <a:gd name="T39" fmla="*/ 2 h 7"/>
                    <a:gd name="T40" fmla="*/ 8 w 18"/>
                    <a:gd name="T41" fmla="*/ 2 h 7"/>
                    <a:gd name="T42" fmla="*/ 8 w 18"/>
                    <a:gd name="T43" fmla="*/ 2 h 7"/>
                    <a:gd name="T44" fmla="*/ 8 w 18"/>
                    <a:gd name="T45" fmla="*/ 2 h 7"/>
                    <a:gd name="T46" fmla="*/ 8 w 18"/>
                    <a:gd name="T47" fmla="*/ 2 h 7"/>
                    <a:gd name="T48" fmla="*/ 6 w 18"/>
                    <a:gd name="T49" fmla="*/ 1 h 7"/>
                    <a:gd name="T50" fmla="*/ 6 w 18"/>
                    <a:gd name="T51" fmla="*/ 1 h 7"/>
                    <a:gd name="T52" fmla="*/ 5 w 18"/>
                    <a:gd name="T53" fmla="*/ 1 h 7"/>
                    <a:gd name="T54" fmla="*/ 5 w 18"/>
                    <a:gd name="T55" fmla="*/ 1 h 7"/>
                    <a:gd name="T56" fmla="*/ 3 w 18"/>
                    <a:gd name="T57" fmla="*/ 1 h 7"/>
                    <a:gd name="T58" fmla="*/ 3 w 18"/>
                    <a:gd name="T59" fmla="*/ 1 h 7"/>
                    <a:gd name="T60" fmla="*/ 3 w 18"/>
                    <a:gd name="T61" fmla="*/ 1 h 7"/>
                    <a:gd name="T62" fmla="*/ 3 w 18"/>
                    <a:gd name="T63" fmla="*/ 1 h 7"/>
                    <a:gd name="T64" fmla="*/ 2 w 18"/>
                    <a:gd name="T65" fmla="*/ 0 h 7"/>
                    <a:gd name="T66" fmla="*/ 2 w 18"/>
                    <a:gd name="T67" fmla="*/ 0 h 7"/>
                    <a:gd name="T68" fmla="*/ 2 w 18"/>
                    <a:gd name="T69" fmla="*/ 0 h 7"/>
                    <a:gd name="T70" fmla="*/ 2 w 18"/>
                    <a:gd name="T71" fmla="*/ 0 h 7"/>
                    <a:gd name="T72" fmla="*/ 1 w 18"/>
                    <a:gd name="T73" fmla="*/ 0 h 7"/>
                    <a:gd name="T74" fmla="*/ 1 w 18"/>
                    <a:gd name="T75" fmla="*/ 0 h 7"/>
                    <a:gd name="T76" fmla="*/ 1 w 18"/>
                    <a:gd name="T77" fmla="*/ 0 h 7"/>
                    <a:gd name="T78" fmla="*/ 1 w 18"/>
                    <a:gd name="T79" fmla="*/ 0 h 7"/>
                    <a:gd name="T80" fmla="*/ 0 w 18"/>
                    <a:gd name="T81" fmla="*/ 0 h 7"/>
                    <a:gd name="T82" fmla="*/ 0 w 18"/>
                    <a:gd name="T83" fmla="*/ 0 h 7"/>
                    <a:gd name="T84" fmla="*/ 0 w 18"/>
                    <a:gd name="T85" fmla="*/ 0 h 7"/>
                    <a:gd name="T86" fmla="*/ 0 w 18"/>
                    <a:gd name="T87" fmla="*/ 0 h 7"/>
                    <a:gd name="T88" fmla="*/ 0 w 18"/>
                    <a:gd name="T89" fmla="*/ 0 h 7"/>
                    <a:gd name="T90" fmla="*/ 0 w 18"/>
                    <a:gd name="T91" fmla="*/ 0 h 7"/>
                    <a:gd name="T92" fmla="*/ 0 w 18"/>
                    <a:gd name="T93" fmla="*/ 0 h 7"/>
                    <a:gd name="T94" fmla="*/ 0 w 18"/>
                    <a:gd name="T9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7">
                      <a:moveTo>
                        <a:pt x="17" y="6"/>
                      </a:moveTo>
                      <a:lnTo>
                        <a:pt x="16" y="6"/>
                      </a:lnTo>
                      <a:lnTo>
                        <a:pt x="16" y="6"/>
                      </a:lnTo>
                      <a:lnTo>
                        <a:pt x="16" y="6"/>
                      </a:lnTo>
                      <a:lnTo>
                        <a:pt x="16" y="6"/>
                      </a:lnTo>
                      <a:lnTo>
                        <a:pt x="15" y="6"/>
                      </a:lnTo>
                      <a:lnTo>
                        <a:pt x="15" y="6"/>
                      </a:lnTo>
                      <a:lnTo>
                        <a:pt x="15" y="6"/>
                      </a:lnTo>
                      <a:lnTo>
                        <a:pt x="15" y="5"/>
                      </a:lnTo>
                      <a:lnTo>
                        <a:pt x="14" y="5"/>
                      </a:lnTo>
                      <a:lnTo>
                        <a:pt x="14" y="5"/>
                      </a:lnTo>
                      <a:lnTo>
                        <a:pt x="14" y="5"/>
                      </a:lnTo>
                      <a:lnTo>
                        <a:pt x="14" y="4"/>
                      </a:lnTo>
                      <a:lnTo>
                        <a:pt x="14" y="4"/>
                      </a:lnTo>
                      <a:lnTo>
                        <a:pt x="14" y="4"/>
                      </a:lnTo>
                      <a:lnTo>
                        <a:pt x="14" y="4"/>
                      </a:lnTo>
                      <a:lnTo>
                        <a:pt x="14" y="2"/>
                      </a:lnTo>
                      <a:lnTo>
                        <a:pt x="13" y="3"/>
                      </a:lnTo>
                      <a:lnTo>
                        <a:pt x="13" y="3"/>
                      </a:lnTo>
                      <a:lnTo>
                        <a:pt x="13" y="3"/>
                      </a:lnTo>
                      <a:lnTo>
                        <a:pt x="13" y="3"/>
                      </a:lnTo>
                      <a:lnTo>
                        <a:pt x="12" y="3"/>
                      </a:lnTo>
                      <a:lnTo>
                        <a:pt x="12" y="3"/>
                      </a:lnTo>
                      <a:lnTo>
                        <a:pt x="12" y="3"/>
                      </a:lnTo>
                      <a:lnTo>
                        <a:pt x="12" y="3"/>
                      </a:lnTo>
                      <a:lnTo>
                        <a:pt x="11" y="3"/>
                      </a:lnTo>
                      <a:lnTo>
                        <a:pt x="11" y="3"/>
                      </a:lnTo>
                      <a:lnTo>
                        <a:pt x="11" y="3"/>
                      </a:lnTo>
                      <a:lnTo>
                        <a:pt x="11" y="3"/>
                      </a:lnTo>
                      <a:lnTo>
                        <a:pt x="11" y="3"/>
                      </a:lnTo>
                      <a:lnTo>
                        <a:pt x="11" y="3"/>
                      </a:lnTo>
                      <a:lnTo>
                        <a:pt x="11" y="3"/>
                      </a:lnTo>
                      <a:lnTo>
                        <a:pt x="11" y="2"/>
                      </a:lnTo>
                      <a:lnTo>
                        <a:pt x="10" y="2"/>
                      </a:lnTo>
                      <a:lnTo>
                        <a:pt x="10" y="2"/>
                      </a:lnTo>
                      <a:lnTo>
                        <a:pt x="10" y="2"/>
                      </a:lnTo>
                      <a:lnTo>
                        <a:pt x="10" y="2"/>
                      </a:lnTo>
                      <a:lnTo>
                        <a:pt x="9" y="2"/>
                      </a:lnTo>
                      <a:lnTo>
                        <a:pt x="9" y="2"/>
                      </a:lnTo>
                      <a:lnTo>
                        <a:pt x="9" y="2"/>
                      </a:lnTo>
                      <a:lnTo>
                        <a:pt x="9" y="2"/>
                      </a:lnTo>
                      <a:lnTo>
                        <a:pt x="8" y="2"/>
                      </a:lnTo>
                      <a:lnTo>
                        <a:pt x="8" y="2"/>
                      </a:lnTo>
                      <a:lnTo>
                        <a:pt x="8" y="2"/>
                      </a:lnTo>
                      <a:lnTo>
                        <a:pt x="8" y="2"/>
                      </a:lnTo>
                      <a:lnTo>
                        <a:pt x="8" y="2"/>
                      </a:lnTo>
                      <a:lnTo>
                        <a:pt x="8" y="2"/>
                      </a:lnTo>
                      <a:lnTo>
                        <a:pt x="8" y="2"/>
                      </a:lnTo>
                      <a:lnTo>
                        <a:pt x="8" y="0"/>
                      </a:lnTo>
                      <a:lnTo>
                        <a:pt x="6" y="1"/>
                      </a:lnTo>
                      <a:lnTo>
                        <a:pt x="6" y="1"/>
                      </a:lnTo>
                      <a:lnTo>
                        <a:pt x="6" y="1"/>
                      </a:lnTo>
                      <a:lnTo>
                        <a:pt x="6" y="1"/>
                      </a:lnTo>
                      <a:lnTo>
                        <a:pt x="5" y="1"/>
                      </a:lnTo>
                      <a:lnTo>
                        <a:pt x="5" y="1"/>
                      </a:lnTo>
                      <a:lnTo>
                        <a:pt x="5" y="1"/>
                      </a:lnTo>
                      <a:lnTo>
                        <a:pt x="5" y="1"/>
                      </a:lnTo>
                      <a:lnTo>
                        <a:pt x="3" y="1"/>
                      </a:lnTo>
                      <a:lnTo>
                        <a:pt x="3" y="1"/>
                      </a:lnTo>
                      <a:lnTo>
                        <a:pt x="3" y="1"/>
                      </a:lnTo>
                      <a:lnTo>
                        <a:pt x="3" y="1"/>
                      </a:lnTo>
                      <a:lnTo>
                        <a:pt x="3" y="1"/>
                      </a:lnTo>
                      <a:lnTo>
                        <a:pt x="3" y="1"/>
                      </a:lnTo>
                      <a:lnTo>
                        <a:pt x="3" y="1"/>
                      </a:lnTo>
                      <a:lnTo>
                        <a:pt x="3" y="0"/>
                      </a:lnTo>
                      <a:lnTo>
                        <a:pt x="2" y="0"/>
                      </a:lnTo>
                      <a:lnTo>
                        <a:pt x="2" y="0"/>
                      </a:lnTo>
                      <a:lnTo>
                        <a:pt x="2" y="0"/>
                      </a:lnTo>
                      <a:lnTo>
                        <a:pt x="2" y="0"/>
                      </a:ln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7" name="Freeform 97"/>
                <p:cNvSpPr>
                  <a:spLocks/>
                </p:cNvSpPr>
                <p:nvPr/>
              </p:nvSpPr>
              <p:spPr bwMode="blackWhite">
                <a:xfrm>
                  <a:off x="4043" y="543"/>
                  <a:ext cx="66" cy="129"/>
                </a:xfrm>
                <a:custGeom>
                  <a:avLst/>
                  <a:gdLst>
                    <a:gd name="T0" fmla="*/ 34 w 66"/>
                    <a:gd name="T1" fmla="*/ 0 h 129"/>
                    <a:gd name="T2" fmla="*/ 26 w 66"/>
                    <a:gd name="T3" fmla="*/ 0 h 129"/>
                    <a:gd name="T4" fmla="*/ 19 w 66"/>
                    <a:gd name="T5" fmla="*/ 7 h 129"/>
                    <a:gd name="T6" fmla="*/ 13 w 66"/>
                    <a:gd name="T7" fmla="*/ 13 h 129"/>
                    <a:gd name="T8" fmla="*/ 8 w 66"/>
                    <a:gd name="T9" fmla="*/ 18 h 129"/>
                    <a:gd name="T10" fmla="*/ 4 w 66"/>
                    <a:gd name="T11" fmla="*/ 23 h 129"/>
                    <a:gd name="T12" fmla="*/ 2 w 66"/>
                    <a:gd name="T13" fmla="*/ 30 h 129"/>
                    <a:gd name="T14" fmla="*/ 0 w 66"/>
                    <a:gd name="T15" fmla="*/ 36 h 129"/>
                    <a:gd name="T16" fmla="*/ 0 w 66"/>
                    <a:gd name="T17" fmla="*/ 40 h 129"/>
                    <a:gd name="T18" fmla="*/ 2 w 66"/>
                    <a:gd name="T19" fmla="*/ 45 h 129"/>
                    <a:gd name="T20" fmla="*/ 3 w 66"/>
                    <a:gd name="T21" fmla="*/ 52 h 129"/>
                    <a:gd name="T22" fmla="*/ 3 w 66"/>
                    <a:gd name="T23" fmla="*/ 59 h 129"/>
                    <a:gd name="T24" fmla="*/ 6 w 66"/>
                    <a:gd name="T25" fmla="*/ 60 h 129"/>
                    <a:gd name="T26" fmla="*/ 10 w 66"/>
                    <a:gd name="T27" fmla="*/ 60 h 129"/>
                    <a:gd name="T28" fmla="*/ 11 w 66"/>
                    <a:gd name="T29" fmla="*/ 63 h 129"/>
                    <a:gd name="T30" fmla="*/ 11 w 66"/>
                    <a:gd name="T31" fmla="*/ 65 h 129"/>
                    <a:gd name="T32" fmla="*/ 11 w 66"/>
                    <a:gd name="T33" fmla="*/ 71 h 129"/>
                    <a:gd name="T34" fmla="*/ 13 w 66"/>
                    <a:gd name="T35" fmla="*/ 75 h 129"/>
                    <a:gd name="T36" fmla="*/ 14 w 66"/>
                    <a:gd name="T37" fmla="*/ 77 h 129"/>
                    <a:gd name="T38" fmla="*/ 14 w 66"/>
                    <a:gd name="T39" fmla="*/ 78 h 129"/>
                    <a:gd name="T40" fmla="*/ 16 w 66"/>
                    <a:gd name="T41" fmla="*/ 82 h 129"/>
                    <a:gd name="T42" fmla="*/ 19 w 66"/>
                    <a:gd name="T43" fmla="*/ 83 h 129"/>
                    <a:gd name="T44" fmla="*/ 21 w 66"/>
                    <a:gd name="T45" fmla="*/ 84 h 129"/>
                    <a:gd name="T46" fmla="*/ 24 w 66"/>
                    <a:gd name="T47" fmla="*/ 84 h 129"/>
                    <a:gd name="T48" fmla="*/ 26 w 66"/>
                    <a:gd name="T49" fmla="*/ 87 h 129"/>
                    <a:gd name="T50" fmla="*/ 26 w 66"/>
                    <a:gd name="T51" fmla="*/ 89 h 129"/>
                    <a:gd name="T52" fmla="*/ 26 w 66"/>
                    <a:gd name="T53" fmla="*/ 93 h 129"/>
                    <a:gd name="T54" fmla="*/ 26 w 66"/>
                    <a:gd name="T55" fmla="*/ 96 h 129"/>
                    <a:gd name="T56" fmla="*/ 28 w 66"/>
                    <a:gd name="T57" fmla="*/ 100 h 129"/>
                    <a:gd name="T58" fmla="*/ 27 w 66"/>
                    <a:gd name="T59" fmla="*/ 103 h 129"/>
                    <a:gd name="T60" fmla="*/ 26 w 66"/>
                    <a:gd name="T61" fmla="*/ 114 h 129"/>
                    <a:gd name="T62" fmla="*/ 26 w 66"/>
                    <a:gd name="T63" fmla="*/ 127 h 129"/>
                    <a:gd name="T64" fmla="*/ 33 w 66"/>
                    <a:gd name="T65" fmla="*/ 122 h 129"/>
                    <a:gd name="T66" fmla="*/ 39 w 66"/>
                    <a:gd name="T67" fmla="*/ 111 h 129"/>
                    <a:gd name="T68" fmla="*/ 42 w 66"/>
                    <a:gd name="T69" fmla="*/ 108 h 129"/>
                    <a:gd name="T70" fmla="*/ 45 w 66"/>
                    <a:gd name="T71" fmla="*/ 103 h 129"/>
                    <a:gd name="T72" fmla="*/ 46 w 66"/>
                    <a:gd name="T73" fmla="*/ 95 h 129"/>
                    <a:gd name="T74" fmla="*/ 46 w 66"/>
                    <a:gd name="T75" fmla="*/ 85 h 129"/>
                    <a:gd name="T76" fmla="*/ 48 w 66"/>
                    <a:gd name="T77" fmla="*/ 83 h 129"/>
                    <a:gd name="T78" fmla="*/ 54 w 66"/>
                    <a:gd name="T79" fmla="*/ 82 h 129"/>
                    <a:gd name="T80" fmla="*/ 55 w 66"/>
                    <a:gd name="T81" fmla="*/ 80 h 129"/>
                    <a:gd name="T82" fmla="*/ 58 w 66"/>
                    <a:gd name="T83" fmla="*/ 77 h 129"/>
                    <a:gd name="T84" fmla="*/ 61 w 66"/>
                    <a:gd name="T85" fmla="*/ 67 h 129"/>
                    <a:gd name="T86" fmla="*/ 64 w 66"/>
                    <a:gd name="T87" fmla="*/ 56 h 129"/>
                    <a:gd name="T88" fmla="*/ 64 w 66"/>
                    <a:gd name="T89" fmla="*/ 53 h 129"/>
                    <a:gd name="T90" fmla="*/ 62 w 66"/>
                    <a:gd name="T91" fmla="*/ 48 h 129"/>
                    <a:gd name="T92" fmla="*/ 59 w 66"/>
                    <a:gd name="T93" fmla="*/ 45 h 129"/>
                    <a:gd name="T94" fmla="*/ 57 w 66"/>
                    <a:gd name="T95" fmla="*/ 42 h 129"/>
                    <a:gd name="T96" fmla="*/ 56 w 66"/>
                    <a:gd name="T97" fmla="*/ 37 h 129"/>
                    <a:gd name="T98" fmla="*/ 57 w 66"/>
                    <a:gd name="T99" fmla="*/ 28 h 129"/>
                    <a:gd name="T100" fmla="*/ 57 w 66"/>
                    <a:gd name="T101" fmla="*/ 23 h 129"/>
                    <a:gd name="T102" fmla="*/ 57 w 66"/>
                    <a:gd name="T103" fmla="*/ 19 h 129"/>
                    <a:gd name="T104" fmla="*/ 55 w 66"/>
                    <a:gd name="T105" fmla="*/ 17 h 129"/>
                    <a:gd name="T106" fmla="*/ 54 w 66"/>
                    <a:gd name="T107" fmla="*/ 14 h 129"/>
                    <a:gd name="T108" fmla="*/ 50 w 66"/>
                    <a:gd name="T109" fmla="*/ 11 h 129"/>
                    <a:gd name="T110" fmla="*/ 46 w 66"/>
                    <a:gd name="T111" fmla="*/ 6 h 129"/>
                    <a:gd name="T112" fmla="*/ 43 w 66"/>
                    <a:gd name="T113" fmla="*/ 4 h 129"/>
                    <a:gd name="T114" fmla="*/ 41 w 66"/>
                    <a:gd name="T115" fmla="*/ 1 h 129"/>
                    <a:gd name="T116" fmla="*/ 39 w 66"/>
                    <a:gd name="T117" fmla="*/ 0 h 129"/>
                    <a:gd name="T118" fmla="*/ 39 w 66"/>
                    <a:gd name="T1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129">
                      <a:moveTo>
                        <a:pt x="39" y="0"/>
                      </a:moveTo>
                      <a:lnTo>
                        <a:pt x="38" y="0"/>
                      </a:lnTo>
                      <a:lnTo>
                        <a:pt x="38" y="0"/>
                      </a:lnTo>
                      <a:lnTo>
                        <a:pt x="38" y="0"/>
                      </a:lnTo>
                      <a:lnTo>
                        <a:pt x="38" y="0"/>
                      </a:lnTo>
                      <a:lnTo>
                        <a:pt x="36" y="0"/>
                      </a:lnTo>
                      <a:lnTo>
                        <a:pt x="36" y="0"/>
                      </a:lnTo>
                      <a:lnTo>
                        <a:pt x="34" y="0"/>
                      </a:lnTo>
                      <a:lnTo>
                        <a:pt x="34" y="0"/>
                      </a:lnTo>
                      <a:lnTo>
                        <a:pt x="32" y="0"/>
                      </a:lnTo>
                      <a:lnTo>
                        <a:pt x="31" y="0"/>
                      </a:lnTo>
                      <a:lnTo>
                        <a:pt x="29" y="0"/>
                      </a:lnTo>
                      <a:lnTo>
                        <a:pt x="29" y="0"/>
                      </a:lnTo>
                      <a:lnTo>
                        <a:pt x="28" y="0"/>
                      </a:lnTo>
                      <a:lnTo>
                        <a:pt x="28" y="0"/>
                      </a:lnTo>
                      <a:lnTo>
                        <a:pt x="26" y="0"/>
                      </a:lnTo>
                      <a:lnTo>
                        <a:pt x="26" y="0"/>
                      </a:lnTo>
                      <a:lnTo>
                        <a:pt x="25" y="2"/>
                      </a:lnTo>
                      <a:lnTo>
                        <a:pt x="24" y="2"/>
                      </a:lnTo>
                      <a:lnTo>
                        <a:pt x="22" y="3"/>
                      </a:lnTo>
                      <a:lnTo>
                        <a:pt x="22" y="3"/>
                      </a:lnTo>
                      <a:lnTo>
                        <a:pt x="20" y="5"/>
                      </a:lnTo>
                      <a:lnTo>
                        <a:pt x="20" y="5"/>
                      </a:lnTo>
                      <a:lnTo>
                        <a:pt x="19" y="7"/>
                      </a:lnTo>
                      <a:lnTo>
                        <a:pt x="19" y="7"/>
                      </a:lnTo>
                      <a:lnTo>
                        <a:pt x="17" y="9"/>
                      </a:lnTo>
                      <a:lnTo>
                        <a:pt x="17" y="9"/>
                      </a:lnTo>
                      <a:lnTo>
                        <a:pt x="15" y="11"/>
                      </a:lnTo>
                      <a:lnTo>
                        <a:pt x="15" y="11"/>
                      </a:lnTo>
                      <a:lnTo>
                        <a:pt x="13" y="12"/>
                      </a:lnTo>
                      <a:lnTo>
                        <a:pt x="13" y="12"/>
                      </a:lnTo>
                      <a:lnTo>
                        <a:pt x="13" y="13"/>
                      </a:lnTo>
                      <a:lnTo>
                        <a:pt x="13" y="13"/>
                      </a:lnTo>
                      <a:lnTo>
                        <a:pt x="11" y="15"/>
                      </a:lnTo>
                      <a:lnTo>
                        <a:pt x="11" y="15"/>
                      </a:lnTo>
                      <a:lnTo>
                        <a:pt x="10" y="16"/>
                      </a:lnTo>
                      <a:lnTo>
                        <a:pt x="10" y="16"/>
                      </a:lnTo>
                      <a:lnTo>
                        <a:pt x="8" y="18"/>
                      </a:lnTo>
                      <a:lnTo>
                        <a:pt x="8" y="18"/>
                      </a:lnTo>
                      <a:lnTo>
                        <a:pt x="8" y="18"/>
                      </a:lnTo>
                      <a:lnTo>
                        <a:pt x="8" y="18"/>
                      </a:lnTo>
                      <a:lnTo>
                        <a:pt x="6" y="20"/>
                      </a:lnTo>
                      <a:lnTo>
                        <a:pt x="6" y="20"/>
                      </a:lnTo>
                      <a:lnTo>
                        <a:pt x="5" y="22"/>
                      </a:lnTo>
                      <a:lnTo>
                        <a:pt x="5" y="22"/>
                      </a:lnTo>
                      <a:lnTo>
                        <a:pt x="4" y="23"/>
                      </a:lnTo>
                      <a:lnTo>
                        <a:pt x="4" y="23"/>
                      </a:lnTo>
                      <a:lnTo>
                        <a:pt x="4" y="23"/>
                      </a:lnTo>
                      <a:lnTo>
                        <a:pt x="4" y="23"/>
                      </a:lnTo>
                      <a:lnTo>
                        <a:pt x="2" y="25"/>
                      </a:lnTo>
                      <a:lnTo>
                        <a:pt x="2" y="25"/>
                      </a:lnTo>
                      <a:lnTo>
                        <a:pt x="2" y="27"/>
                      </a:lnTo>
                      <a:lnTo>
                        <a:pt x="2" y="27"/>
                      </a:lnTo>
                      <a:lnTo>
                        <a:pt x="2" y="29"/>
                      </a:lnTo>
                      <a:lnTo>
                        <a:pt x="2" y="29"/>
                      </a:lnTo>
                      <a:lnTo>
                        <a:pt x="2" y="30"/>
                      </a:lnTo>
                      <a:lnTo>
                        <a:pt x="2" y="30"/>
                      </a:lnTo>
                      <a:lnTo>
                        <a:pt x="0" y="32"/>
                      </a:lnTo>
                      <a:lnTo>
                        <a:pt x="0" y="32"/>
                      </a:lnTo>
                      <a:lnTo>
                        <a:pt x="0" y="34"/>
                      </a:lnTo>
                      <a:lnTo>
                        <a:pt x="0" y="34"/>
                      </a:lnTo>
                      <a:lnTo>
                        <a:pt x="0" y="36"/>
                      </a:lnTo>
                      <a:lnTo>
                        <a:pt x="0" y="36"/>
                      </a:lnTo>
                      <a:lnTo>
                        <a:pt x="0" y="36"/>
                      </a:lnTo>
                      <a:lnTo>
                        <a:pt x="0" y="36"/>
                      </a:lnTo>
                      <a:lnTo>
                        <a:pt x="0" y="37"/>
                      </a:lnTo>
                      <a:lnTo>
                        <a:pt x="0" y="37"/>
                      </a:lnTo>
                      <a:lnTo>
                        <a:pt x="0" y="38"/>
                      </a:lnTo>
                      <a:lnTo>
                        <a:pt x="0" y="38"/>
                      </a:lnTo>
                      <a:lnTo>
                        <a:pt x="0" y="40"/>
                      </a:lnTo>
                      <a:lnTo>
                        <a:pt x="0" y="40"/>
                      </a:lnTo>
                      <a:lnTo>
                        <a:pt x="0" y="40"/>
                      </a:lnTo>
                      <a:lnTo>
                        <a:pt x="1" y="40"/>
                      </a:lnTo>
                      <a:lnTo>
                        <a:pt x="1" y="42"/>
                      </a:lnTo>
                      <a:lnTo>
                        <a:pt x="1" y="42"/>
                      </a:lnTo>
                      <a:lnTo>
                        <a:pt x="1" y="43"/>
                      </a:lnTo>
                      <a:lnTo>
                        <a:pt x="2" y="43"/>
                      </a:lnTo>
                      <a:lnTo>
                        <a:pt x="2" y="45"/>
                      </a:lnTo>
                      <a:lnTo>
                        <a:pt x="2" y="45"/>
                      </a:lnTo>
                      <a:lnTo>
                        <a:pt x="2" y="45"/>
                      </a:lnTo>
                      <a:lnTo>
                        <a:pt x="4" y="45"/>
                      </a:lnTo>
                      <a:lnTo>
                        <a:pt x="3" y="47"/>
                      </a:lnTo>
                      <a:lnTo>
                        <a:pt x="3" y="47"/>
                      </a:lnTo>
                      <a:lnTo>
                        <a:pt x="3" y="48"/>
                      </a:lnTo>
                      <a:lnTo>
                        <a:pt x="3" y="48"/>
                      </a:lnTo>
                      <a:lnTo>
                        <a:pt x="3" y="50"/>
                      </a:lnTo>
                      <a:lnTo>
                        <a:pt x="3" y="50"/>
                      </a:lnTo>
                      <a:lnTo>
                        <a:pt x="3" y="52"/>
                      </a:lnTo>
                      <a:lnTo>
                        <a:pt x="3" y="52"/>
                      </a:lnTo>
                      <a:lnTo>
                        <a:pt x="3" y="54"/>
                      </a:lnTo>
                      <a:lnTo>
                        <a:pt x="3" y="55"/>
                      </a:lnTo>
                      <a:lnTo>
                        <a:pt x="3" y="57"/>
                      </a:lnTo>
                      <a:lnTo>
                        <a:pt x="3" y="57"/>
                      </a:lnTo>
                      <a:lnTo>
                        <a:pt x="3" y="59"/>
                      </a:lnTo>
                      <a:lnTo>
                        <a:pt x="3" y="59"/>
                      </a:lnTo>
                      <a:lnTo>
                        <a:pt x="3" y="59"/>
                      </a:lnTo>
                      <a:lnTo>
                        <a:pt x="4" y="59"/>
                      </a:lnTo>
                      <a:lnTo>
                        <a:pt x="4" y="60"/>
                      </a:lnTo>
                      <a:lnTo>
                        <a:pt x="4" y="60"/>
                      </a:lnTo>
                      <a:lnTo>
                        <a:pt x="4" y="60"/>
                      </a:lnTo>
                      <a:lnTo>
                        <a:pt x="5" y="60"/>
                      </a:lnTo>
                      <a:lnTo>
                        <a:pt x="5" y="60"/>
                      </a:lnTo>
                      <a:lnTo>
                        <a:pt x="6" y="60"/>
                      </a:lnTo>
                      <a:lnTo>
                        <a:pt x="6" y="60"/>
                      </a:lnTo>
                      <a:lnTo>
                        <a:pt x="8" y="60"/>
                      </a:lnTo>
                      <a:lnTo>
                        <a:pt x="8" y="60"/>
                      </a:lnTo>
                      <a:lnTo>
                        <a:pt x="8" y="60"/>
                      </a:lnTo>
                      <a:lnTo>
                        <a:pt x="8" y="60"/>
                      </a:lnTo>
                      <a:lnTo>
                        <a:pt x="10" y="60"/>
                      </a:lnTo>
                      <a:lnTo>
                        <a:pt x="10" y="60"/>
                      </a:lnTo>
                      <a:lnTo>
                        <a:pt x="10" y="60"/>
                      </a:lnTo>
                      <a:lnTo>
                        <a:pt x="10" y="60"/>
                      </a:lnTo>
                      <a:lnTo>
                        <a:pt x="12" y="60"/>
                      </a:lnTo>
                      <a:lnTo>
                        <a:pt x="11" y="62"/>
                      </a:lnTo>
                      <a:lnTo>
                        <a:pt x="11" y="62"/>
                      </a:lnTo>
                      <a:lnTo>
                        <a:pt x="11" y="62"/>
                      </a:lnTo>
                      <a:lnTo>
                        <a:pt x="11" y="62"/>
                      </a:lnTo>
                      <a:lnTo>
                        <a:pt x="11" y="63"/>
                      </a:lnTo>
                      <a:lnTo>
                        <a:pt x="11" y="63"/>
                      </a:lnTo>
                      <a:lnTo>
                        <a:pt x="11" y="63"/>
                      </a:lnTo>
                      <a:lnTo>
                        <a:pt x="11" y="63"/>
                      </a:lnTo>
                      <a:lnTo>
                        <a:pt x="11" y="64"/>
                      </a:lnTo>
                      <a:lnTo>
                        <a:pt x="11" y="64"/>
                      </a:lnTo>
                      <a:lnTo>
                        <a:pt x="11" y="64"/>
                      </a:lnTo>
                      <a:lnTo>
                        <a:pt x="11" y="64"/>
                      </a:lnTo>
                      <a:lnTo>
                        <a:pt x="11" y="65"/>
                      </a:lnTo>
                      <a:lnTo>
                        <a:pt x="11" y="65"/>
                      </a:lnTo>
                      <a:lnTo>
                        <a:pt x="11" y="65"/>
                      </a:lnTo>
                      <a:lnTo>
                        <a:pt x="11" y="65"/>
                      </a:lnTo>
                      <a:lnTo>
                        <a:pt x="11" y="67"/>
                      </a:lnTo>
                      <a:lnTo>
                        <a:pt x="11" y="67"/>
                      </a:lnTo>
                      <a:lnTo>
                        <a:pt x="11" y="68"/>
                      </a:lnTo>
                      <a:lnTo>
                        <a:pt x="11" y="68"/>
                      </a:lnTo>
                      <a:lnTo>
                        <a:pt x="11" y="70"/>
                      </a:lnTo>
                      <a:lnTo>
                        <a:pt x="11" y="70"/>
                      </a:lnTo>
                      <a:lnTo>
                        <a:pt x="11" y="71"/>
                      </a:lnTo>
                      <a:lnTo>
                        <a:pt x="13" y="71"/>
                      </a:lnTo>
                      <a:lnTo>
                        <a:pt x="13" y="73"/>
                      </a:lnTo>
                      <a:lnTo>
                        <a:pt x="13" y="73"/>
                      </a:lnTo>
                      <a:lnTo>
                        <a:pt x="13" y="74"/>
                      </a:lnTo>
                      <a:lnTo>
                        <a:pt x="13" y="74"/>
                      </a:lnTo>
                      <a:lnTo>
                        <a:pt x="13" y="75"/>
                      </a:lnTo>
                      <a:lnTo>
                        <a:pt x="13" y="75"/>
                      </a:lnTo>
                      <a:lnTo>
                        <a:pt x="13" y="75"/>
                      </a:lnTo>
                      <a:lnTo>
                        <a:pt x="14" y="75"/>
                      </a:lnTo>
                      <a:lnTo>
                        <a:pt x="14" y="77"/>
                      </a:lnTo>
                      <a:lnTo>
                        <a:pt x="14" y="77"/>
                      </a:lnTo>
                      <a:lnTo>
                        <a:pt x="14" y="77"/>
                      </a:lnTo>
                      <a:lnTo>
                        <a:pt x="14" y="77"/>
                      </a:lnTo>
                      <a:lnTo>
                        <a:pt x="14" y="77"/>
                      </a:lnTo>
                      <a:lnTo>
                        <a:pt x="14" y="77"/>
                      </a:lnTo>
                      <a:lnTo>
                        <a:pt x="14" y="77"/>
                      </a:lnTo>
                      <a:lnTo>
                        <a:pt x="14" y="77"/>
                      </a:lnTo>
                      <a:lnTo>
                        <a:pt x="14" y="78"/>
                      </a:lnTo>
                      <a:lnTo>
                        <a:pt x="14" y="78"/>
                      </a:lnTo>
                      <a:lnTo>
                        <a:pt x="14" y="78"/>
                      </a:lnTo>
                      <a:lnTo>
                        <a:pt x="14" y="78"/>
                      </a:lnTo>
                      <a:lnTo>
                        <a:pt x="14" y="78"/>
                      </a:lnTo>
                      <a:lnTo>
                        <a:pt x="14" y="78"/>
                      </a:lnTo>
                      <a:lnTo>
                        <a:pt x="14" y="78"/>
                      </a:lnTo>
                      <a:lnTo>
                        <a:pt x="15" y="78"/>
                      </a:lnTo>
                      <a:lnTo>
                        <a:pt x="15" y="80"/>
                      </a:lnTo>
                      <a:lnTo>
                        <a:pt x="15" y="80"/>
                      </a:lnTo>
                      <a:lnTo>
                        <a:pt x="15" y="80"/>
                      </a:lnTo>
                      <a:lnTo>
                        <a:pt x="16" y="80"/>
                      </a:lnTo>
                      <a:lnTo>
                        <a:pt x="16" y="82"/>
                      </a:lnTo>
                      <a:lnTo>
                        <a:pt x="16" y="82"/>
                      </a:lnTo>
                      <a:lnTo>
                        <a:pt x="16" y="82"/>
                      </a:lnTo>
                      <a:lnTo>
                        <a:pt x="18" y="82"/>
                      </a:lnTo>
                      <a:lnTo>
                        <a:pt x="18" y="83"/>
                      </a:lnTo>
                      <a:lnTo>
                        <a:pt x="18" y="83"/>
                      </a:lnTo>
                      <a:lnTo>
                        <a:pt x="18" y="83"/>
                      </a:lnTo>
                      <a:lnTo>
                        <a:pt x="19" y="83"/>
                      </a:lnTo>
                      <a:lnTo>
                        <a:pt x="19" y="83"/>
                      </a:lnTo>
                      <a:lnTo>
                        <a:pt x="19" y="83"/>
                      </a:lnTo>
                      <a:lnTo>
                        <a:pt x="19" y="83"/>
                      </a:lnTo>
                      <a:lnTo>
                        <a:pt x="21" y="83"/>
                      </a:lnTo>
                      <a:lnTo>
                        <a:pt x="21" y="84"/>
                      </a:lnTo>
                      <a:lnTo>
                        <a:pt x="21" y="84"/>
                      </a:lnTo>
                      <a:lnTo>
                        <a:pt x="21" y="84"/>
                      </a:lnTo>
                      <a:lnTo>
                        <a:pt x="21" y="84"/>
                      </a:lnTo>
                      <a:lnTo>
                        <a:pt x="21" y="84"/>
                      </a:lnTo>
                      <a:lnTo>
                        <a:pt x="21" y="84"/>
                      </a:lnTo>
                      <a:lnTo>
                        <a:pt x="21" y="84"/>
                      </a:lnTo>
                      <a:lnTo>
                        <a:pt x="23" y="84"/>
                      </a:lnTo>
                      <a:lnTo>
                        <a:pt x="23" y="84"/>
                      </a:lnTo>
                      <a:lnTo>
                        <a:pt x="23" y="84"/>
                      </a:lnTo>
                      <a:lnTo>
                        <a:pt x="23" y="84"/>
                      </a:lnTo>
                      <a:lnTo>
                        <a:pt x="24" y="84"/>
                      </a:lnTo>
                      <a:lnTo>
                        <a:pt x="24" y="84"/>
                      </a:lnTo>
                      <a:lnTo>
                        <a:pt x="24" y="84"/>
                      </a:lnTo>
                      <a:lnTo>
                        <a:pt x="24" y="84"/>
                      </a:lnTo>
                      <a:lnTo>
                        <a:pt x="26" y="84"/>
                      </a:lnTo>
                      <a:lnTo>
                        <a:pt x="26" y="85"/>
                      </a:lnTo>
                      <a:lnTo>
                        <a:pt x="26" y="85"/>
                      </a:lnTo>
                      <a:lnTo>
                        <a:pt x="26" y="85"/>
                      </a:lnTo>
                      <a:lnTo>
                        <a:pt x="26" y="85"/>
                      </a:lnTo>
                      <a:lnTo>
                        <a:pt x="26" y="87"/>
                      </a:lnTo>
                      <a:lnTo>
                        <a:pt x="26" y="87"/>
                      </a:lnTo>
                      <a:lnTo>
                        <a:pt x="26" y="87"/>
                      </a:lnTo>
                      <a:lnTo>
                        <a:pt x="26" y="87"/>
                      </a:lnTo>
                      <a:lnTo>
                        <a:pt x="26" y="88"/>
                      </a:lnTo>
                      <a:lnTo>
                        <a:pt x="26" y="88"/>
                      </a:lnTo>
                      <a:lnTo>
                        <a:pt x="26" y="88"/>
                      </a:lnTo>
                      <a:lnTo>
                        <a:pt x="26" y="88"/>
                      </a:lnTo>
                      <a:lnTo>
                        <a:pt x="26" y="89"/>
                      </a:lnTo>
                      <a:lnTo>
                        <a:pt x="26" y="89"/>
                      </a:lnTo>
                      <a:lnTo>
                        <a:pt x="26" y="89"/>
                      </a:lnTo>
                      <a:lnTo>
                        <a:pt x="26" y="89"/>
                      </a:lnTo>
                      <a:lnTo>
                        <a:pt x="26" y="90"/>
                      </a:lnTo>
                      <a:lnTo>
                        <a:pt x="26" y="90"/>
                      </a:lnTo>
                      <a:lnTo>
                        <a:pt x="26" y="91"/>
                      </a:lnTo>
                      <a:lnTo>
                        <a:pt x="26" y="91"/>
                      </a:lnTo>
                      <a:lnTo>
                        <a:pt x="26" y="93"/>
                      </a:lnTo>
                      <a:lnTo>
                        <a:pt x="26" y="93"/>
                      </a:lnTo>
                      <a:lnTo>
                        <a:pt x="26" y="93"/>
                      </a:lnTo>
                      <a:lnTo>
                        <a:pt x="26" y="93"/>
                      </a:lnTo>
                      <a:lnTo>
                        <a:pt x="26" y="95"/>
                      </a:lnTo>
                      <a:lnTo>
                        <a:pt x="26" y="95"/>
                      </a:lnTo>
                      <a:lnTo>
                        <a:pt x="26" y="95"/>
                      </a:lnTo>
                      <a:lnTo>
                        <a:pt x="26" y="95"/>
                      </a:lnTo>
                      <a:lnTo>
                        <a:pt x="26" y="96"/>
                      </a:lnTo>
                      <a:lnTo>
                        <a:pt x="26" y="96"/>
                      </a:lnTo>
                      <a:lnTo>
                        <a:pt x="26" y="96"/>
                      </a:lnTo>
                      <a:lnTo>
                        <a:pt x="26" y="96"/>
                      </a:lnTo>
                      <a:lnTo>
                        <a:pt x="26" y="97"/>
                      </a:lnTo>
                      <a:lnTo>
                        <a:pt x="26" y="97"/>
                      </a:lnTo>
                      <a:lnTo>
                        <a:pt x="26" y="98"/>
                      </a:lnTo>
                      <a:lnTo>
                        <a:pt x="28" y="98"/>
                      </a:lnTo>
                      <a:lnTo>
                        <a:pt x="28" y="100"/>
                      </a:lnTo>
                      <a:lnTo>
                        <a:pt x="28" y="100"/>
                      </a:lnTo>
                      <a:lnTo>
                        <a:pt x="28" y="100"/>
                      </a:lnTo>
                      <a:lnTo>
                        <a:pt x="28" y="100"/>
                      </a:lnTo>
                      <a:lnTo>
                        <a:pt x="27" y="102"/>
                      </a:lnTo>
                      <a:lnTo>
                        <a:pt x="27" y="102"/>
                      </a:lnTo>
                      <a:lnTo>
                        <a:pt x="27" y="102"/>
                      </a:lnTo>
                      <a:lnTo>
                        <a:pt x="27" y="102"/>
                      </a:lnTo>
                      <a:lnTo>
                        <a:pt x="27" y="103"/>
                      </a:lnTo>
                      <a:lnTo>
                        <a:pt x="27" y="103"/>
                      </a:lnTo>
                      <a:lnTo>
                        <a:pt x="27" y="103"/>
                      </a:lnTo>
                      <a:lnTo>
                        <a:pt x="27" y="103"/>
                      </a:lnTo>
                      <a:lnTo>
                        <a:pt x="26" y="104"/>
                      </a:lnTo>
                      <a:lnTo>
                        <a:pt x="26" y="105"/>
                      </a:lnTo>
                      <a:lnTo>
                        <a:pt x="26" y="107"/>
                      </a:lnTo>
                      <a:lnTo>
                        <a:pt x="26" y="108"/>
                      </a:lnTo>
                      <a:lnTo>
                        <a:pt x="26" y="110"/>
                      </a:lnTo>
                      <a:lnTo>
                        <a:pt x="26" y="112"/>
                      </a:lnTo>
                      <a:lnTo>
                        <a:pt x="26" y="114"/>
                      </a:lnTo>
                      <a:lnTo>
                        <a:pt x="26" y="115"/>
                      </a:lnTo>
                      <a:lnTo>
                        <a:pt x="26" y="118"/>
                      </a:lnTo>
                      <a:lnTo>
                        <a:pt x="26" y="120"/>
                      </a:lnTo>
                      <a:lnTo>
                        <a:pt x="26" y="122"/>
                      </a:lnTo>
                      <a:lnTo>
                        <a:pt x="26" y="124"/>
                      </a:lnTo>
                      <a:lnTo>
                        <a:pt x="26" y="126"/>
                      </a:lnTo>
                      <a:lnTo>
                        <a:pt x="26" y="127"/>
                      </a:lnTo>
                      <a:lnTo>
                        <a:pt x="26" y="127"/>
                      </a:lnTo>
                      <a:lnTo>
                        <a:pt x="28" y="127"/>
                      </a:lnTo>
                      <a:lnTo>
                        <a:pt x="28" y="128"/>
                      </a:lnTo>
                      <a:lnTo>
                        <a:pt x="29" y="128"/>
                      </a:lnTo>
                      <a:lnTo>
                        <a:pt x="29" y="128"/>
                      </a:lnTo>
                      <a:lnTo>
                        <a:pt x="31" y="126"/>
                      </a:lnTo>
                      <a:lnTo>
                        <a:pt x="31" y="125"/>
                      </a:lnTo>
                      <a:lnTo>
                        <a:pt x="33" y="123"/>
                      </a:lnTo>
                      <a:lnTo>
                        <a:pt x="33" y="122"/>
                      </a:lnTo>
                      <a:lnTo>
                        <a:pt x="35" y="120"/>
                      </a:lnTo>
                      <a:lnTo>
                        <a:pt x="35" y="119"/>
                      </a:lnTo>
                      <a:lnTo>
                        <a:pt x="36" y="117"/>
                      </a:lnTo>
                      <a:lnTo>
                        <a:pt x="36" y="115"/>
                      </a:lnTo>
                      <a:lnTo>
                        <a:pt x="38" y="114"/>
                      </a:lnTo>
                      <a:lnTo>
                        <a:pt x="38" y="114"/>
                      </a:lnTo>
                      <a:lnTo>
                        <a:pt x="39" y="112"/>
                      </a:lnTo>
                      <a:lnTo>
                        <a:pt x="39" y="111"/>
                      </a:lnTo>
                      <a:lnTo>
                        <a:pt x="41" y="109"/>
                      </a:lnTo>
                      <a:lnTo>
                        <a:pt x="41" y="109"/>
                      </a:lnTo>
                      <a:lnTo>
                        <a:pt x="41" y="109"/>
                      </a:lnTo>
                      <a:lnTo>
                        <a:pt x="41" y="109"/>
                      </a:lnTo>
                      <a:lnTo>
                        <a:pt x="42" y="108"/>
                      </a:lnTo>
                      <a:lnTo>
                        <a:pt x="42" y="108"/>
                      </a:lnTo>
                      <a:lnTo>
                        <a:pt x="42" y="108"/>
                      </a:lnTo>
                      <a:lnTo>
                        <a:pt x="42" y="108"/>
                      </a:lnTo>
                      <a:lnTo>
                        <a:pt x="44" y="106"/>
                      </a:lnTo>
                      <a:lnTo>
                        <a:pt x="44" y="106"/>
                      </a:lnTo>
                      <a:lnTo>
                        <a:pt x="44" y="106"/>
                      </a:lnTo>
                      <a:lnTo>
                        <a:pt x="44" y="106"/>
                      </a:lnTo>
                      <a:lnTo>
                        <a:pt x="45" y="104"/>
                      </a:lnTo>
                      <a:lnTo>
                        <a:pt x="45" y="104"/>
                      </a:lnTo>
                      <a:lnTo>
                        <a:pt x="45" y="103"/>
                      </a:lnTo>
                      <a:lnTo>
                        <a:pt x="45" y="103"/>
                      </a:lnTo>
                      <a:lnTo>
                        <a:pt x="46" y="102"/>
                      </a:lnTo>
                      <a:lnTo>
                        <a:pt x="46" y="102"/>
                      </a:lnTo>
                      <a:lnTo>
                        <a:pt x="46" y="100"/>
                      </a:lnTo>
                      <a:lnTo>
                        <a:pt x="46" y="100"/>
                      </a:lnTo>
                      <a:lnTo>
                        <a:pt x="46" y="99"/>
                      </a:lnTo>
                      <a:lnTo>
                        <a:pt x="46" y="99"/>
                      </a:lnTo>
                      <a:lnTo>
                        <a:pt x="46" y="97"/>
                      </a:lnTo>
                      <a:lnTo>
                        <a:pt x="46" y="95"/>
                      </a:lnTo>
                      <a:lnTo>
                        <a:pt x="46" y="93"/>
                      </a:lnTo>
                      <a:lnTo>
                        <a:pt x="46" y="93"/>
                      </a:lnTo>
                      <a:lnTo>
                        <a:pt x="46" y="91"/>
                      </a:lnTo>
                      <a:lnTo>
                        <a:pt x="46" y="90"/>
                      </a:lnTo>
                      <a:lnTo>
                        <a:pt x="46" y="88"/>
                      </a:lnTo>
                      <a:lnTo>
                        <a:pt x="46" y="88"/>
                      </a:lnTo>
                      <a:lnTo>
                        <a:pt x="46" y="87"/>
                      </a:lnTo>
                      <a:lnTo>
                        <a:pt x="46" y="85"/>
                      </a:lnTo>
                      <a:lnTo>
                        <a:pt x="46" y="83"/>
                      </a:lnTo>
                      <a:lnTo>
                        <a:pt x="46" y="83"/>
                      </a:lnTo>
                      <a:lnTo>
                        <a:pt x="46" y="83"/>
                      </a:lnTo>
                      <a:lnTo>
                        <a:pt x="46" y="83"/>
                      </a:lnTo>
                      <a:lnTo>
                        <a:pt x="47" y="83"/>
                      </a:lnTo>
                      <a:lnTo>
                        <a:pt x="47" y="83"/>
                      </a:lnTo>
                      <a:lnTo>
                        <a:pt x="48" y="83"/>
                      </a:lnTo>
                      <a:lnTo>
                        <a:pt x="48" y="83"/>
                      </a:lnTo>
                      <a:lnTo>
                        <a:pt x="50" y="82"/>
                      </a:lnTo>
                      <a:lnTo>
                        <a:pt x="50" y="82"/>
                      </a:lnTo>
                      <a:lnTo>
                        <a:pt x="51" y="82"/>
                      </a:lnTo>
                      <a:lnTo>
                        <a:pt x="51" y="82"/>
                      </a:lnTo>
                      <a:lnTo>
                        <a:pt x="53" y="82"/>
                      </a:lnTo>
                      <a:lnTo>
                        <a:pt x="53" y="82"/>
                      </a:lnTo>
                      <a:lnTo>
                        <a:pt x="54" y="82"/>
                      </a:lnTo>
                      <a:lnTo>
                        <a:pt x="54" y="82"/>
                      </a:lnTo>
                      <a:lnTo>
                        <a:pt x="55" y="80"/>
                      </a:lnTo>
                      <a:lnTo>
                        <a:pt x="55" y="80"/>
                      </a:lnTo>
                      <a:lnTo>
                        <a:pt x="55" y="80"/>
                      </a:lnTo>
                      <a:lnTo>
                        <a:pt x="55" y="80"/>
                      </a:lnTo>
                      <a:lnTo>
                        <a:pt x="55" y="80"/>
                      </a:lnTo>
                      <a:lnTo>
                        <a:pt x="55" y="80"/>
                      </a:lnTo>
                      <a:lnTo>
                        <a:pt x="55" y="80"/>
                      </a:lnTo>
                      <a:lnTo>
                        <a:pt x="55" y="80"/>
                      </a:lnTo>
                      <a:lnTo>
                        <a:pt x="57" y="78"/>
                      </a:lnTo>
                      <a:lnTo>
                        <a:pt x="57" y="78"/>
                      </a:lnTo>
                      <a:lnTo>
                        <a:pt x="57" y="78"/>
                      </a:lnTo>
                      <a:lnTo>
                        <a:pt x="57" y="78"/>
                      </a:lnTo>
                      <a:lnTo>
                        <a:pt x="58" y="77"/>
                      </a:lnTo>
                      <a:lnTo>
                        <a:pt x="58" y="77"/>
                      </a:lnTo>
                      <a:lnTo>
                        <a:pt x="58" y="77"/>
                      </a:lnTo>
                      <a:lnTo>
                        <a:pt x="58" y="77"/>
                      </a:lnTo>
                      <a:lnTo>
                        <a:pt x="60" y="75"/>
                      </a:lnTo>
                      <a:lnTo>
                        <a:pt x="60" y="75"/>
                      </a:lnTo>
                      <a:lnTo>
                        <a:pt x="60" y="74"/>
                      </a:lnTo>
                      <a:lnTo>
                        <a:pt x="60" y="73"/>
                      </a:lnTo>
                      <a:lnTo>
                        <a:pt x="61" y="71"/>
                      </a:lnTo>
                      <a:lnTo>
                        <a:pt x="61" y="71"/>
                      </a:lnTo>
                      <a:lnTo>
                        <a:pt x="61" y="69"/>
                      </a:lnTo>
                      <a:lnTo>
                        <a:pt x="61" y="67"/>
                      </a:lnTo>
                      <a:lnTo>
                        <a:pt x="63" y="65"/>
                      </a:lnTo>
                      <a:lnTo>
                        <a:pt x="63" y="65"/>
                      </a:lnTo>
                      <a:lnTo>
                        <a:pt x="63" y="63"/>
                      </a:lnTo>
                      <a:lnTo>
                        <a:pt x="63" y="62"/>
                      </a:lnTo>
                      <a:lnTo>
                        <a:pt x="64" y="60"/>
                      </a:lnTo>
                      <a:lnTo>
                        <a:pt x="64" y="59"/>
                      </a:lnTo>
                      <a:lnTo>
                        <a:pt x="64" y="57"/>
                      </a:lnTo>
                      <a:lnTo>
                        <a:pt x="64" y="56"/>
                      </a:lnTo>
                      <a:lnTo>
                        <a:pt x="65" y="54"/>
                      </a:lnTo>
                      <a:lnTo>
                        <a:pt x="64" y="54"/>
                      </a:lnTo>
                      <a:lnTo>
                        <a:pt x="64" y="54"/>
                      </a:lnTo>
                      <a:lnTo>
                        <a:pt x="64" y="54"/>
                      </a:lnTo>
                      <a:lnTo>
                        <a:pt x="64" y="53"/>
                      </a:lnTo>
                      <a:lnTo>
                        <a:pt x="64" y="53"/>
                      </a:lnTo>
                      <a:lnTo>
                        <a:pt x="64" y="53"/>
                      </a:lnTo>
                      <a:lnTo>
                        <a:pt x="64" y="53"/>
                      </a:lnTo>
                      <a:lnTo>
                        <a:pt x="64" y="51"/>
                      </a:lnTo>
                      <a:lnTo>
                        <a:pt x="62" y="51"/>
                      </a:lnTo>
                      <a:lnTo>
                        <a:pt x="62" y="51"/>
                      </a:lnTo>
                      <a:lnTo>
                        <a:pt x="62" y="51"/>
                      </a:lnTo>
                      <a:lnTo>
                        <a:pt x="62" y="49"/>
                      </a:lnTo>
                      <a:lnTo>
                        <a:pt x="62" y="49"/>
                      </a:lnTo>
                      <a:lnTo>
                        <a:pt x="62" y="48"/>
                      </a:lnTo>
                      <a:lnTo>
                        <a:pt x="62" y="48"/>
                      </a:lnTo>
                      <a:lnTo>
                        <a:pt x="62" y="46"/>
                      </a:lnTo>
                      <a:lnTo>
                        <a:pt x="60" y="46"/>
                      </a:lnTo>
                      <a:lnTo>
                        <a:pt x="60" y="46"/>
                      </a:lnTo>
                      <a:lnTo>
                        <a:pt x="60" y="46"/>
                      </a:lnTo>
                      <a:lnTo>
                        <a:pt x="60" y="45"/>
                      </a:lnTo>
                      <a:lnTo>
                        <a:pt x="59" y="45"/>
                      </a:lnTo>
                      <a:lnTo>
                        <a:pt x="59" y="45"/>
                      </a:lnTo>
                      <a:lnTo>
                        <a:pt x="59" y="45"/>
                      </a:lnTo>
                      <a:lnTo>
                        <a:pt x="59" y="43"/>
                      </a:lnTo>
                      <a:lnTo>
                        <a:pt x="57" y="43"/>
                      </a:lnTo>
                      <a:lnTo>
                        <a:pt x="57" y="43"/>
                      </a:lnTo>
                      <a:lnTo>
                        <a:pt x="57" y="43"/>
                      </a:lnTo>
                      <a:lnTo>
                        <a:pt x="57" y="42"/>
                      </a:lnTo>
                      <a:lnTo>
                        <a:pt x="57" y="42"/>
                      </a:lnTo>
                      <a:lnTo>
                        <a:pt x="57" y="42"/>
                      </a:lnTo>
                      <a:lnTo>
                        <a:pt x="57" y="42"/>
                      </a:lnTo>
                      <a:lnTo>
                        <a:pt x="57" y="40"/>
                      </a:lnTo>
                      <a:lnTo>
                        <a:pt x="56" y="40"/>
                      </a:lnTo>
                      <a:lnTo>
                        <a:pt x="56" y="40"/>
                      </a:lnTo>
                      <a:lnTo>
                        <a:pt x="56" y="40"/>
                      </a:lnTo>
                      <a:lnTo>
                        <a:pt x="56" y="38"/>
                      </a:lnTo>
                      <a:lnTo>
                        <a:pt x="56" y="38"/>
                      </a:lnTo>
                      <a:lnTo>
                        <a:pt x="56" y="37"/>
                      </a:lnTo>
                      <a:lnTo>
                        <a:pt x="56" y="37"/>
                      </a:lnTo>
                      <a:lnTo>
                        <a:pt x="57" y="35"/>
                      </a:lnTo>
                      <a:lnTo>
                        <a:pt x="57" y="35"/>
                      </a:lnTo>
                      <a:lnTo>
                        <a:pt x="57" y="33"/>
                      </a:lnTo>
                      <a:lnTo>
                        <a:pt x="57" y="33"/>
                      </a:lnTo>
                      <a:lnTo>
                        <a:pt x="57" y="31"/>
                      </a:lnTo>
                      <a:lnTo>
                        <a:pt x="57" y="31"/>
                      </a:lnTo>
                      <a:lnTo>
                        <a:pt x="57" y="30"/>
                      </a:lnTo>
                      <a:lnTo>
                        <a:pt x="57" y="28"/>
                      </a:lnTo>
                      <a:lnTo>
                        <a:pt x="59" y="26"/>
                      </a:lnTo>
                      <a:lnTo>
                        <a:pt x="57" y="26"/>
                      </a:lnTo>
                      <a:lnTo>
                        <a:pt x="57" y="26"/>
                      </a:lnTo>
                      <a:lnTo>
                        <a:pt x="57" y="26"/>
                      </a:lnTo>
                      <a:lnTo>
                        <a:pt x="57" y="24"/>
                      </a:lnTo>
                      <a:lnTo>
                        <a:pt x="57" y="24"/>
                      </a:lnTo>
                      <a:lnTo>
                        <a:pt x="57" y="23"/>
                      </a:lnTo>
                      <a:lnTo>
                        <a:pt x="57" y="23"/>
                      </a:lnTo>
                      <a:lnTo>
                        <a:pt x="57" y="22"/>
                      </a:lnTo>
                      <a:lnTo>
                        <a:pt x="57" y="22"/>
                      </a:lnTo>
                      <a:lnTo>
                        <a:pt x="57" y="22"/>
                      </a:lnTo>
                      <a:lnTo>
                        <a:pt x="57" y="22"/>
                      </a:lnTo>
                      <a:lnTo>
                        <a:pt x="57" y="20"/>
                      </a:lnTo>
                      <a:lnTo>
                        <a:pt x="57" y="20"/>
                      </a:lnTo>
                      <a:lnTo>
                        <a:pt x="57" y="19"/>
                      </a:lnTo>
                      <a:lnTo>
                        <a:pt x="57" y="19"/>
                      </a:lnTo>
                      <a:lnTo>
                        <a:pt x="57" y="17"/>
                      </a:lnTo>
                      <a:lnTo>
                        <a:pt x="55" y="17"/>
                      </a:lnTo>
                      <a:lnTo>
                        <a:pt x="55" y="17"/>
                      </a:lnTo>
                      <a:lnTo>
                        <a:pt x="55" y="17"/>
                      </a:lnTo>
                      <a:lnTo>
                        <a:pt x="55" y="17"/>
                      </a:lnTo>
                      <a:lnTo>
                        <a:pt x="55" y="17"/>
                      </a:lnTo>
                      <a:lnTo>
                        <a:pt x="55" y="17"/>
                      </a:lnTo>
                      <a:lnTo>
                        <a:pt x="55" y="17"/>
                      </a:lnTo>
                      <a:lnTo>
                        <a:pt x="55" y="15"/>
                      </a:lnTo>
                      <a:lnTo>
                        <a:pt x="54" y="15"/>
                      </a:lnTo>
                      <a:lnTo>
                        <a:pt x="54" y="15"/>
                      </a:lnTo>
                      <a:lnTo>
                        <a:pt x="54" y="15"/>
                      </a:lnTo>
                      <a:lnTo>
                        <a:pt x="54" y="14"/>
                      </a:lnTo>
                      <a:lnTo>
                        <a:pt x="54" y="14"/>
                      </a:lnTo>
                      <a:lnTo>
                        <a:pt x="54" y="14"/>
                      </a:lnTo>
                      <a:lnTo>
                        <a:pt x="54" y="14"/>
                      </a:lnTo>
                      <a:lnTo>
                        <a:pt x="54" y="12"/>
                      </a:lnTo>
                      <a:lnTo>
                        <a:pt x="53" y="12"/>
                      </a:lnTo>
                      <a:lnTo>
                        <a:pt x="53" y="12"/>
                      </a:lnTo>
                      <a:lnTo>
                        <a:pt x="51" y="12"/>
                      </a:lnTo>
                      <a:lnTo>
                        <a:pt x="51" y="11"/>
                      </a:lnTo>
                      <a:lnTo>
                        <a:pt x="50" y="11"/>
                      </a:lnTo>
                      <a:lnTo>
                        <a:pt x="50" y="11"/>
                      </a:lnTo>
                      <a:lnTo>
                        <a:pt x="50" y="11"/>
                      </a:lnTo>
                      <a:lnTo>
                        <a:pt x="50" y="9"/>
                      </a:lnTo>
                      <a:lnTo>
                        <a:pt x="48" y="9"/>
                      </a:lnTo>
                      <a:lnTo>
                        <a:pt x="48" y="9"/>
                      </a:lnTo>
                      <a:lnTo>
                        <a:pt x="47" y="9"/>
                      </a:lnTo>
                      <a:lnTo>
                        <a:pt x="47" y="7"/>
                      </a:lnTo>
                      <a:lnTo>
                        <a:pt x="46" y="7"/>
                      </a:lnTo>
                      <a:lnTo>
                        <a:pt x="46" y="6"/>
                      </a:lnTo>
                      <a:lnTo>
                        <a:pt x="46" y="6"/>
                      </a:lnTo>
                      <a:lnTo>
                        <a:pt x="46" y="4"/>
                      </a:lnTo>
                      <a:lnTo>
                        <a:pt x="44" y="4"/>
                      </a:lnTo>
                      <a:lnTo>
                        <a:pt x="44" y="4"/>
                      </a:lnTo>
                      <a:lnTo>
                        <a:pt x="44" y="4"/>
                      </a:lnTo>
                      <a:lnTo>
                        <a:pt x="44" y="4"/>
                      </a:lnTo>
                      <a:lnTo>
                        <a:pt x="43" y="4"/>
                      </a:lnTo>
                      <a:lnTo>
                        <a:pt x="43" y="4"/>
                      </a:lnTo>
                      <a:lnTo>
                        <a:pt x="43" y="4"/>
                      </a:lnTo>
                      <a:lnTo>
                        <a:pt x="43" y="2"/>
                      </a:lnTo>
                      <a:lnTo>
                        <a:pt x="41" y="2"/>
                      </a:lnTo>
                      <a:lnTo>
                        <a:pt x="41" y="2"/>
                      </a:lnTo>
                      <a:lnTo>
                        <a:pt x="41" y="2"/>
                      </a:lnTo>
                      <a:lnTo>
                        <a:pt x="41" y="1"/>
                      </a:lnTo>
                      <a:lnTo>
                        <a:pt x="41" y="1"/>
                      </a:lnTo>
                      <a:lnTo>
                        <a:pt x="41" y="1"/>
                      </a:lnTo>
                      <a:lnTo>
                        <a:pt x="41" y="1"/>
                      </a:lnTo>
                      <a:lnTo>
                        <a:pt x="41"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lnTo>
                        <a:pt x="39" y="0"/>
                      </a:lnTo>
                    </a:path>
                  </a:pathLst>
                </a:custGeom>
                <a:solidFill>
                  <a:srgbClr val="A1A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8" name="Freeform 98"/>
                <p:cNvSpPr>
                  <a:spLocks/>
                </p:cNvSpPr>
                <p:nvPr/>
              </p:nvSpPr>
              <p:spPr bwMode="blackWhite">
                <a:xfrm>
                  <a:off x="4011" y="643"/>
                  <a:ext cx="144" cy="147"/>
                </a:xfrm>
                <a:custGeom>
                  <a:avLst/>
                  <a:gdLst>
                    <a:gd name="T0" fmla="*/ 40 w 144"/>
                    <a:gd name="T1" fmla="*/ 3 h 147"/>
                    <a:gd name="T2" fmla="*/ 35 w 144"/>
                    <a:gd name="T3" fmla="*/ 3 h 147"/>
                    <a:gd name="T4" fmla="*/ 33 w 144"/>
                    <a:gd name="T5" fmla="*/ 5 h 147"/>
                    <a:gd name="T6" fmla="*/ 30 w 144"/>
                    <a:gd name="T7" fmla="*/ 7 h 147"/>
                    <a:gd name="T8" fmla="*/ 26 w 144"/>
                    <a:gd name="T9" fmla="*/ 8 h 147"/>
                    <a:gd name="T10" fmla="*/ 23 w 144"/>
                    <a:gd name="T11" fmla="*/ 8 h 147"/>
                    <a:gd name="T12" fmla="*/ 22 w 144"/>
                    <a:gd name="T13" fmla="*/ 8 h 147"/>
                    <a:gd name="T14" fmla="*/ 19 w 144"/>
                    <a:gd name="T15" fmla="*/ 9 h 147"/>
                    <a:gd name="T16" fmla="*/ 17 w 144"/>
                    <a:gd name="T17" fmla="*/ 10 h 147"/>
                    <a:gd name="T18" fmla="*/ 12 w 144"/>
                    <a:gd name="T19" fmla="*/ 14 h 147"/>
                    <a:gd name="T20" fmla="*/ 9 w 144"/>
                    <a:gd name="T21" fmla="*/ 18 h 147"/>
                    <a:gd name="T22" fmla="*/ 7 w 144"/>
                    <a:gd name="T23" fmla="*/ 23 h 147"/>
                    <a:gd name="T24" fmla="*/ 6 w 144"/>
                    <a:gd name="T25" fmla="*/ 34 h 147"/>
                    <a:gd name="T26" fmla="*/ 5 w 144"/>
                    <a:gd name="T27" fmla="*/ 42 h 147"/>
                    <a:gd name="T28" fmla="*/ 5 w 144"/>
                    <a:gd name="T29" fmla="*/ 54 h 147"/>
                    <a:gd name="T30" fmla="*/ 5 w 144"/>
                    <a:gd name="T31" fmla="*/ 66 h 147"/>
                    <a:gd name="T32" fmla="*/ 3 w 144"/>
                    <a:gd name="T33" fmla="*/ 77 h 147"/>
                    <a:gd name="T34" fmla="*/ 2 w 144"/>
                    <a:gd name="T35" fmla="*/ 94 h 147"/>
                    <a:gd name="T36" fmla="*/ 2 w 144"/>
                    <a:gd name="T37" fmla="*/ 106 h 147"/>
                    <a:gd name="T38" fmla="*/ 0 w 144"/>
                    <a:gd name="T39" fmla="*/ 130 h 147"/>
                    <a:gd name="T40" fmla="*/ 0 w 144"/>
                    <a:gd name="T41" fmla="*/ 142 h 147"/>
                    <a:gd name="T42" fmla="*/ 7 w 144"/>
                    <a:gd name="T43" fmla="*/ 142 h 147"/>
                    <a:gd name="T44" fmla="*/ 16 w 144"/>
                    <a:gd name="T45" fmla="*/ 143 h 147"/>
                    <a:gd name="T46" fmla="*/ 16 w 144"/>
                    <a:gd name="T47" fmla="*/ 140 h 147"/>
                    <a:gd name="T48" fmla="*/ 19 w 144"/>
                    <a:gd name="T49" fmla="*/ 133 h 147"/>
                    <a:gd name="T50" fmla="*/ 39 w 144"/>
                    <a:gd name="T51" fmla="*/ 140 h 147"/>
                    <a:gd name="T52" fmla="*/ 76 w 144"/>
                    <a:gd name="T53" fmla="*/ 136 h 147"/>
                    <a:gd name="T54" fmla="*/ 99 w 144"/>
                    <a:gd name="T55" fmla="*/ 138 h 147"/>
                    <a:gd name="T56" fmla="*/ 118 w 144"/>
                    <a:gd name="T57" fmla="*/ 142 h 147"/>
                    <a:gd name="T58" fmla="*/ 132 w 144"/>
                    <a:gd name="T59" fmla="*/ 146 h 147"/>
                    <a:gd name="T60" fmla="*/ 131 w 144"/>
                    <a:gd name="T61" fmla="*/ 139 h 147"/>
                    <a:gd name="T62" fmla="*/ 126 w 144"/>
                    <a:gd name="T63" fmla="*/ 135 h 147"/>
                    <a:gd name="T64" fmla="*/ 134 w 144"/>
                    <a:gd name="T65" fmla="*/ 126 h 147"/>
                    <a:gd name="T66" fmla="*/ 140 w 144"/>
                    <a:gd name="T67" fmla="*/ 102 h 147"/>
                    <a:gd name="T68" fmla="*/ 143 w 144"/>
                    <a:gd name="T69" fmla="*/ 86 h 147"/>
                    <a:gd name="T70" fmla="*/ 141 w 144"/>
                    <a:gd name="T71" fmla="*/ 77 h 147"/>
                    <a:gd name="T72" fmla="*/ 141 w 144"/>
                    <a:gd name="T73" fmla="*/ 66 h 147"/>
                    <a:gd name="T74" fmla="*/ 141 w 144"/>
                    <a:gd name="T75" fmla="*/ 54 h 147"/>
                    <a:gd name="T76" fmla="*/ 140 w 144"/>
                    <a:gd name="T77" fmla="*/ 44 h 147"/>
                    <a:gd name="T78" fmla="*/ 139 w 144"/>
                    <a:gd name="T79" fmla="*/ 36 h 147"/>
                    <a:gd name="T80" fmla="*/ 138 w 144"/>
                    <a:gd name="T81" fmla="*/ 25 h 147"/>
                    <a:gd name="T82" fmla="*/ 134 w 144"/>
                    <a:gd name="T83" fmla="*/ 18 h 147"/>
                    <a:gd name="T84" fmla="*/ 131 w 144"/>
                    <a:gd name="T85" fmla="*/ 8 h 147"/>
                    <a:gd name="T86" fmla="*/ 122 w 144"/>
                    <a:gd name="T87" fmla="*/ 3 h 147"/>
                    <a:gd name="T88" fmla="*/ 106 w 144"/>
                    <a:gd name="T89" fmla="*/ 2 h 147"/>
                    <a:gd name="T90" fmla="*/ 98 w 144"/>
                    <a:gd name="T91" fmla="*/ 1 h 147"/>
                    <a:gd name="T92" fmla="*/ 97 w 144"/>
                    <a:gd name="T93" fmla="*/ 1 h 147"/>
                    <a:gd name="T94" fmla="*/ 94 w 144"/>
                    <a:gd name="T95" fmla="*/ 1 h 147"/>
                    <a:gd name="T96" fmla="*/ 92 w 144"/>
                    <a:gd name="T97" fmla="*/ 6 h 147"/>
                    <a:gd name="T98" fmla="*/ 87 w 144"/>
                    <a:gd name="T99" fmla="*/ 15 h 147"/>
                    <a:gd name="T100" fmla="*/ 82 w 144"/>
                    <a:gd name="T101" fmla="*/ 22 h 147"/>
                    <a:gd name="T102" fmla="*/ 71 w 144"/>
                    <a:gd name="T103" fmla="*/ 32 h 147"/>
                    <a:gd name="T104" fmla="*/ 62 w 144"/>
                    <a:gd name="T105" fmla="*/ 34 h 147"/>
                    <a:gd name="T106" fmla="*/ 51 w 144"/>
                    <a:gd name="T107" fmla="*/ 27 h 147"/>
                    <a:gd name="T108" fmla="*/ 47 w 144"/>
                    <a:gd name="T109" fmla="*/ 16 h 147"/>
                    <a:gd name="T110" fmla="*/ 45 w 144"/>
                    <a:gd name="T111" fmla="*/ 10 h 147"/>
                    <a:gd name="T112" fmla="*/ 45 w 144"/>
                    <a:gd name="T113" fmla="*/ 2 h 147"/>
                    <a:gd name="T114" fmla="*/ 45 w 144"/>
                    <a:gd name="T115" fmla="*/ 2 h 147"/>
                    <a:gd name="T116" fmla="*/ 44 w 144"/>
                    <a:gd name="T117" fmla="*/ 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47">
                      <a:moveTo>
                        <a:pt x="44" y="3"/>
                      </a:moveTo>
                      <a:lnTo>
                        <a:pt x="43" y="3"/>
                      </a:lnTo>
                      <a:lnTo>
                        <a:pt x="43" y="3"/>
                      </a:lnTo>
                      <a:lnTo>
                        <a:pt x="42" y="3"/>
                      </a:lnTo>
                      <a:lnTo>
                        <a:pt x="42" y="3"/>
                      </a:lnTo>
                      <a:lnTo>
                        <a:pt x="40" y="3"/>
                      </a:lnTo>
                      <a:lnTo>
                        <a:pt x="40" y="3"/>
                      </a:lnTo>
                      <a:lnTo>
                        <a:pt x="40" y="3"/>
                      </a:lnTo>
                      <a:lnTo>
                        <a:pt x="40" y="3"/>
                      </a:lnTo>
                      <a:lnTo>
                        <a:pt x="38" y="3"/>
                      </a:lnTo>
                      <a:lnTo>
                        <a:pt x="38" y="3"/>
                      </a:lnTo>
                      <a:lnTo>
                        <a:pt x="37" y="3"/>
                      </a:lnTo>
                      <a:lnTo>
                        <a:pt x="37" y="3"/>
                      </a:lnTo>
                      <a:lnTo>
                        <a:pt x="35" y="3"/>
                      </a:lnTo>
                      <a:lnTo>
                        <a:pt x="35" y="3"/>
                      </a:lnTo>
                      <a:lnTo>
                        <a:pt x="35" y="3"/>
                      </a:lnTo>
                      <a:lnTo>
                        <a:pt x="35" y="3"/>
                      </a:lnTo>
                      <a:lnTo>
                        <a:pt x="34" y="5"/>
                      </a:lnTo>
                      <a:lnTo>
                        <a:pt x="34" y="5"/>
                      </a:lnTo>
                      <a:lnTo>
                        <a:pt x="33" y="5"/>
                      </a:lnTo>
                      <a:lnTo>
                        <a:pt x="33" y="5"/>
                      </a:lnTo>
                      <a:lnTo>
                        <a:pt x="31" y="6"/>
                      </a:lnTo>
                      <a:lnTo>
                        <a:pt x="31" y="6"/>
                      </a:lnTo>
                      <a:lnTo>
                        <a:pt x="31" y="6"/>
                      </a:lnTo>
                      <a:lnTo>
                        <a:pt x="31" y="6"/>
                      </a:lnTo>
                      <a:lnTo>
                        <a:pt x="30" y="7"/>
                      </a:lnTo>
                      <a:lnTo>
                        <a:pt x="30" y="7"/>
                      </a:lnTo>
                      <a:lnTo>
                        <a:pt x="30" y="7"/>
                      </a:lnTo>
                      <a:lnTo>
                        <a:pt x="30" y="7"/>
                      </a:lnTo>
                      <a:lnTo>
                        <a:pt x="28" y="7"/>
                      </a:lnTo>
                      <a:lnTo>
                        <a:pt x="28" y="7"/>
                      </a:lnTo>
                      <a:lnTo>
                        <a:pt x="28" y="7"/>
                      </a:lnTo>
                      <a:lnTo>
                        <a:pt x="28" y="7"/>
                      </a:lnTo>
                      <a:lnTo>
                        <a:pt x="26" y="8"/>
                      </a:lnTo>
                      <a:lnTo>
                        <a:pt x="26" y="8"/>
                      </a:lnTo>
                      <a:lnTo>
                        <a:pt x="26" y="8"/>
                      </a:lnTo>
                      <a:lnTo>
                        <a:pt x="26" y="8"/>
                      </a:lnTo>
                      <a:lnTo>
                        <a:pt x="25" y="8"/>
                      </a:lnTo>
                      <a:lnTo>
                        <a:pt x="25" y="8"/>
                      </a:lnTo>
                      <a:lnTo>
                        <a:pt x="25" y="8"/>
                      </a:lnTo>
                      <a:lnTo>
                        <a:pt x="25" y="8"/>
                      </a:lnTo>
                      <a:lnTo>
                        <a:pt x="23" y="8"/>
                      </a:lnTo>
                      <a:lnTo>
                        <a:pt x="23" y="8"/>
                      </a:lnTo>
                      <a:lnTo>
                        <a:pt x="23" y="8"/>
                      </a:lnTo>
                      <a:lnTo>
                        <a:pt x="23" y="8"/>
                      </a:lnTo>
                      <a:lnTo>
                        <a:pt x="22" y="8"/>
                      </a:lnTo>
                      <a:lnTo>
                        <a:pt x="22" y="8"/>
                      </a:lnTo>
                      <a:lnTo>
                        <a:pt x="22" y="8"/>
                      </a:lnTo>
                      <a:lnTo>
                        <a:pt x="22" y="8"/>
                      </a:lnTo>
                      <a:lnTo>
                        <a:pt x="20" y="9"/>
                      </a:lnTo>
                      <a:lnTo>
                        <a:pt x="20" y="9"/>
                      </a:lnTo>
                      <a:lnTo>
                        <a:pt x="20" y="9"/>
                      </a:lnTo>
                      <a:lnTo>
                        <a:pt x="20" y="9"/>
                      </a:lnTo>
                      <a:lnTo>
                        <a:pt x="19" y="9"/>
                      </a:lnTo>
                      <a:lnTo>
                        <a:pt x="19" y="9"/>
                      </a:lnTo>
                      <a:lnTo>
                        <a:pt x="19" y="9"/>
                      </a:lnTo>
                      <a:lnTo>
                        <a:pt x="19" y="9"/>
                      </a:lnTo>
                      <a:lnTo>
                        <a:pt x="17" y="10"/>
                      </a:lnTo>
                      <a:lnTo>
                        <a:pt x="17" y="10"/>
                      </a:lnTo>
                      <a:lnTo>
                        <a:pt x="17" y="10"/>
                      </a:lnTo>
                      <a:lnTo>
                        <a:pt x="17" y="10"/>
                      </a:lnTo>
                      <a:lnTo>
                        <a:pt x="17" y="10"/>
                      </a:lnTo>
                      <a:lnTo>
                        <a:pt x="17" y="10"/>
                      </a:lnTo>
                      <a:lnTo>
                        <a:pt x="17" y="10"/>
                      </a:lnTo>
                      <a:lnTo>
                        <a:pt x="17" y="10"/>
                      </a:lnTo>
                      <a:lnTo>
                        <a:pt x="15" y="11"/>
                      </a:lnTo>
                      <a:lnTo>
                        <a:pt x="15" y="11"/>
                      </a:lnTo>
                      <a:lnTo>
                        <a:pt x="14" y="12"/>
                      </a:lnTo>
                      <a:lnTo>
                        <a:pt x="14" y="12"/>
                      </a:lnTo>
                      <a:lnTo>
                        <a:pt x="12" y="14"/>
                      </a:lnTo>
                      <a:lnTo>
                        <a:pt x="12" y="14"/>
                      </a:lnTo>
                      <a:lnTo>
                        <a:pt x="12" y="15"/>
                      </a:lnTo>
                      <a:lnTo>
                        <a:pt x="12" y="15"/>
                      </a:lnTo>
                      <a:lnTo>
                        <a:pt x="11" y="17"/>
                      </a:lnTo>
                      <a:lnTo>
                        <a:pt x="11" y="17"/>
                      </a:lnTo>
                      <a:lnTo>
                        <a:pt x="9" y="18"/>
                      </a:lnTo>
                      <a:lnTo>
                        <a:pt x="9" y="18"/>
                      </a:lnTo>
                      <a:lnTo>
                        <a:pt x="9" y="19"/>
                      </a:lnTo>
                      <a:lnTo>
                        <a:pt x="9" y="19"/>
                      </a:lnTo>
                      <a:lnTo>
                        <a:pt x="9" y="19"/>
                      </a:lnTo>
                      <a:lnTo>
                        <a:pt x="9" y="19"/>
                      </a:lnTo>
                      <a:lnTo>
                        <a:pt x="7" y="21"/>
                      </a:lnTo>
                      <a:lnTo>
                        <a:pt x="7" y="22"/>
                      </a:lnTo>
                      <a:lnTo>
                        <a:pt x="7" y="23"/>
                      </a:lnTo>
                      <a:lnTo>
                        <a:pt x="7" y="23"/>
                      </a:lnTo>
                      <a:lnTo>
                        <a:pt x="7" y="25"/>
                      </a:lnTo>
                      <a:lnTo>
                        <a:pt x="7" y="27"/>
                      </a:lnTo>
                      <a:lnTo>
                        <a:pt x="7" y="29"/>
                      </a:lnTo>
                      <a:lnTo>
                        <a:pt x="7" y="30"/>
                      </a:lnTo>
                      <a:lnTo>
                        <a:pt x="6" y="32"/>
                      </a:lnTo>
                      <a:lnTo>
                        <a:pt x="6" y="34"/>
                      </a:lnTo>
                      <a:lnTo>
                        <a:pt x="6" y="36"/>
                      </a:lnTo>
                      <a:lnTo>
                        <a:pt x="6" y="37"/>
                      </a:lnTo>
                      <a:lnTo>
                        <a:pt x="6" y="39"/>
                      </a:lnTo>
                      <a:lnTo>
                        <a:pt x="6" y="39"/>
                      </a:lnTo>
                      <a:lnTo>
                        <a:pt x="6" y="40"/>
                      </a:lnTo>
                      <a:lnTo>
                        <a:pt x="6" y="40"/>
                      </a:lnTo>
                      <a:lnTo>
                        <a:pt x="5" y="42"/>
                      </a:lnTo>
                      <a:lnTo>
                        <a:pt x="5" y="43"/>
                      </a:lnTo>
                      <a:lnTo>
                        <a:pt x="5" y="44"/>
                      </a:lnTo>
                      <a:lnTo>
                        <a:pt x="5" y="45"/>
                      </a:lnTo>
                      <a:lnTo>
                        <a:pt x="5" y="48"/>
                      </a:lnTo>
                      <a:lnTo>
                        <a:pt x="5" y="50"/>
                      </a:lnTo>
                      <a:lnTo>
                        <a:pt x="5" y="52"/>
                      </a:lnTo>
                      <a:lnTo>
                        <a:pt x="5" y="54"/>
                      </a:lnTo>
                      <a:lnTo>
                        <a:pt x="5" y="57"/>
                      </a:lnTo>
                      <a:lnTo>
                        <a:pt x="5" y="58"/>
                      </a:lnTo>
                      <a:lnTo>
                        <a:pt x="5" y="60"/>
                      </a:lnTo>
                      <a:lnTo>
                        <a:pt x="5" y="62"/>
                      </a:lnTo>
                      <a:lnTo>
                        <a:pt x="5" y="64"/>
                      </a:lnTo>
                      <a:lnTo>
                        <a:pt x="5" y="65"/>
                      </a:lnTo>
                      <a:lnTo>
                        <a:pt x="5" y="66"/>
                      </a:lnTo>
                      <a:lnTo>
                        <a:pt x="5" y="66"/>
                      </a:lnTo>
                      <a:lnTo>
                        <a:pt x="3" y="68"/>
                      </a:lnTo>
                      <a:lnTo>
                        <a:pt x="3" y="69"/>
                      </a:lnTo>
                      <a:lnTo>
                        <a:pt x="3" y="70"/>
                      </a:lnTo>
                      <a:lnTo>
                        <a:pt x="3" y="72"/>
                      </a:lnTo>
                      <a:lnTo>
                        <a:pt x="3" y="76"/>
                      </a:lnTo>
                      <a:lnTo>
                        <a:pt x="3" y="77"/>
                      </a:lnTo>
                      <a:lnTo>
                        <a:pt x="3" y="80"/>
                      </a:lnTo>
                      <a:lnTo>
                        <a:pt x="3" y="81"/>
                      </a:lnTo>
                      <a:lnTo>
                        <a:pt x="2" y="85"/>
                      </a:lnTo>
                      <a:lnTo>
                        <a:pt x="2" y="87"/>
                      </a:lnTo>
                      <a:lnTo>
                        <a:pt x="2" y="90"/>
                      </a:lnTo>
                      <a:lnTo>
                        <a:pt x="2" y="92"/>
                      </a:lnTo>
                      <a:lnTo>
                        <a:pt x="2" y="94"/>
                      </a:lnTo>
                      <a:lnTo>
                        <a:pt x="2" y="95"/>
                      </a:lnTo>
                      <a:lnTo>
                        <a:pt x="2" y="97"/>
                      </a:lnTo>
                      <a:lnTo>
                        <a:pt x="3" y="98"/>
                      </a:lnTo>
                      <a:lnTo>
                        <a:pt x="2" y="100"/>
                      </a:lnTo>
                      <a:lnTo>
                        <a:pt x="2" y="101"/>
                      </a:lnTo>
                      <a:lnTo>
                        <a:pt x="2" y="104"/>
                      </a:lnTo>
                      <a:lnTo>
                        <a:pt x="2" y="106"/>
                      </a:lnTo>
                      <a:lnTo>
                        <a:pt x="1" y="109"/>
                      </a:lnTo>
                      <a:lnTo>
                        <a:pt x="1" y="112"/>
                      </a:lnTo>
                      <a:lnTo>
                        <a:pt x="1" y="116"/>
                      </a:lnTo>
                      <a:lnTo>
                        <a:pt x="1" y="119"/>
                      </a:lnTo>
                      <a:lnTo>
                        <a:pt x="0" y="123"/>
                      </a:lnTo>
                      <a:lnTo>
                        <a:pt x="0" y="126"/>
                      </a:lnTo>
                      <a:lnTo>
                        <a:pt x="0" y="130"/>
                      </a:lnTo>
                      <a:lnTo>
                        <a:pt x="0" y="133"/>
                      </a:lnTo>
                      <a:lnTo>
                        <a:pt x="0" y="137"/>
                      </a:lnTo>
                      <a:lnTo>
                        <a:pt x="0" y="138"/>
                      </a:lnTo>
                      <a:lnTo>
                        <a:pt x="0" y="140"/>
                      </a:lnTo>
                      <a:lnTo>
                        <a:pt x="0" y="140"/>
                      </a:lnTo>
                      <a:lnTo>
                        <a:pt x="0" y="142"/>
                      </a:lnTo>
                      <a:lnTo>
                        <a:pt x="0" y="142"/>
                      </a:lnTo>
                      <a:lnTo>
                        <a:pt x="0" y="143"/>
                      </a:lnTo>
                      <a:lnTo>
                        <a:pt x="2" y="143"/>
                      </a:lnTo>
                      <a:lnTo>
                        <a:pt x="2" y="143"/>
                      </a:lnTo>
                      <a:lnTo>
                        <a:pt x="4" y="143"/>
                      </a:lnTo>
                      <a:lnTo>
                        <a:pt x="6" y="143"/>
                      </a:lnTo>
                      <a:lnTo>
                        <a:pt x="7" y="142"/>
                      </a:lnTo>
                      <a:lnTo>
                        <a:pt x="7" y="142"/>
                      </a:lnTo>
                      <a:lnTo>
                        <a:pt x="9" y="142"/>
                      </a:lnTo>
                      <a:lnTo>
                        <a:pt x="11" y="142"/>
                      </a:lnTo>
                      <a:lnTo>
                        <a:pt x="13" y="142"/>
                      </a:lnTo>
                      <a:lnTo>
                        <a:pt x="13" y="142"/>
                      </a:lnTo>
                      <a:lnTo>
                        <a:pt x="15" y="142"/>
                      </a:lnTo>
                      <a:lnTo>
                        <a:pt x="15" y="143"/>
                      </a:lnTo>
                      <a:lnTo>
                        <a:pt x="16" y="143"/>
                      </a:lnTo>
                      <a:lnTo>
                        <a:pt x="16" y="144"/>
                      </a:lnTo>
                      <a:lnTo>
                        <a:pt x="16" y="144"/>
                      </a:lnTo>
                      <a:lnTo>
                        <a:pt x="16" y="144"/>
                      </a:lnTo>
                      <a:lnTo>
                        <a:pt x="16" y="143"/>
                      </a:lnTo>
                      <a:lnTo>
                        <a:pt x="16" y="143"/>
                      </a:lnTo>
                      <a:lnTo>
                        <a:pt x="16" y="141"/>
                      </a:lnTo>
                      <a:lnTo>
                        <a:pt x="16" y="140"/>
                      </a:lnTo>
                      <a:lnTo>
                        <a:pt x="16" y="138"/>
                      </a:lnTo>
                      <a:lnTo>
                        <a:pt x="16" y="138"/>
                      </a:lnTo>
                      <a:lnTo>
                        <a:pt x="16" y="136"/>
                      </a:lnTo>
                      <a:lnTo>
                        <a:pt x="16" y="135"/>
                      </a:lnTo>
                      <a:lnTo>
                        <a:pt x="17" y="133"/>
                      </a:lnTo>
                      <a:lnTo>
                        <a:pt x="17" y="133"/>
                      </a:lnTo>
                      <a:lnTo>
                        <a:pt x="19" y="133"/>
                      </a:lnTo>
                      <a:lnTo>
                        <a:pt x="19" y="133"/>
                      </a:lnTo>
                      <a:lnTo>
                        <a:pt x="20" y="133"/>
                      </a:lnTo>
                      <a:lnTo>
                        <a:pt x="23" y="135"/>
                      </a:lnTo>
                      <a:lnTo>
                        <a:pt x="26" y="137"/>
                      </a:lnTo>
                      <a:lnTo>
                        <a:pt x="30" y="139"/>
                      </a:lnTo>
                      <a:lnTo>
                        <a:pt x="35" y="139"/>
                      </a:lnTo>
                      <a:lnTo>
                        <a:pt x="39" y="140"/>
                      </a:lnTo>
                      <a:lnTo>
                        <a:pt x="45" y="140"/>
                      </a:lnTo>
                      <a:lnTo>
                        <a:pt x="50" y="140"/>
                      </a:lnTo>
                      <a:lnTo>
                        <a:pt x="56" y="138"/>
                      </a:lnTo>
                      <a:lnTo>
                        <a:pt x="60" y="138"/>
                      </a:lnTo>
                      <a:lnTo>
                        <a:pt x="65" y="138"/>
                      </a:lnTo>
                      <a:lnTo>
                        <a:pt x="71" y="138"/>
                      </a:lnTo>
                      <a:lnTo>
                        <a:pt x="76" y="136"/>
                      </a:lnTo>
                      <a:lnTo>
                        <a:pt x="80" y="136"/>
                      </a:lnTo>
                      <a:lnTo>
                        <a:pt x="86" y="136"/>
                      </a:lnTo>
                      <a:lnTo>
                        <a:pt x="90" y="136"/>
                      </a:lnTo>
                      <a:lnTo>
                        <a:pt x="96" y="136"/>
                      </a:lnTo>
                      <a:lnTo>
                        <a:pt x="96" y="138"/>
                      </a:lnTo>
                      <a:lnTo>
                        <a:pt x="97" y="138"/>
                      </a:lnTo>
                      <a:lnTo>
                        <a:pt x="99" y="138"/>
                      </a:lnTo>
                      <a:lnTo>
                        <a:pt x="101" y="138"/>
                      </a:lnTo>
                      <a:lnTo>
                        <a:pt x="103" y="140"/>
                      </a:lnTo>
                      <a:lnTo>
                        <a:pt x="106" y="140"/>
                      </a:lnTo>
                      <a:lnTo>
                        <a:pt x="109" y="140"/>
                      </a:lnTo>
                      <a:lnTo>
                        <a:pt x="112" y="140"/>
                      </a:lnTo>
                      <a:lnTo>
                        <a:pt x="114" y="142"/>
                      </a:lnTo>
                      <a:lnTo>
                        <a:pt x="118" y="142"/>
                      </a:lnTo>
                      <a:lnTo>
                        <a:pt x="120" y="144"/>
                      </a:lnTo>
                      <a:lnTo>
                        <a:pt x="123" y="144"/>
                      </a:lnTo>
                      <a:lnTo>
                        <a:pt x="125" y="146"/>
                      </a:lnTo>
                      <a:lnTo>
                        <a:pt x="127" y="146"/>
                      </a:lnTo>
                      <a:lnTo>
                        <a:pt x="129" y="146"/>
                      </a:lnTo>
                      <a:lnTo>
                        <a:pt x="132" y="146"/>
                      </a:lnTo>
                      <a:lnTo>
                        <a:pt x="132" y="146"/>
                      </a:lnTo>
                      <a:lnTo>
                        <a:pt x="132" y="145"/>
                      </a:lnTo>
                      <a:lnTo>
                        <a:pt x="132" y="145"/>
                      </a:lnTo>
                      <a:lnTo>
                        <a:pt x="132" y="144"/>
                      </a:lnTo>
                      <a:lnTo>
                        <a:pt x="131" y="144"/>
                      </a:lnTo>
                      <a:lnTo>
                        <a:pt x="131" y="142"/>
                      </a:lnTo>
                      <a:lnTo>
                        <a:pt x="131" y="141"/>
                      </a:lnTo>
                      <a:lnTo>
                        <a:pt x="131" y="139"/>
                      </a:lnTo>
                      <a:lnTo>
                        <a:pt x="129" y="139"/>
                      </a:lnTo>
                      <a:lnTo>
                        <a:pt x="129" y="138"/>
                      </a:lnTo>
                      <a:lnTo>
                        <a:pt x="127" y="138"/>
                      </a:lnTo>
                      <a:lnTo>
                        <a:pt x="127" y="136"/>
                      </a:lnTo>
                      <a:lnTo>
                        <a:pt x="126" y="136"/>
                      </a:lnTo>
                      <a:lnTo>
                        <a:pt x="126" y="135"/>
                      </a:lnTo>
                      <a:lnTo>
                        <a:pt x="126" y="135"/>
                      </a:lnTo>
                      <a:lnTo>
                        <a:pt x="127" y="134"/>
                      </a:lnTo>
                      <a:lnTo>
                        <a:pt x="127" y="134"/>
                      </a:lnTo>
                      <a:lnTo>
                        <a:pt x="129" y="133"/>
                      </a:lnTo>
                      <a:lnTo>
                        <a:pt x="130" y="132"/>
                      </a:lnTo>
                      <a:lnTo>
                        <a:pt x="132" y="130"/>
                      </a:lnTo>
                      <a:lnTo>
                        <a:pt x="132" y="128"/>
                      </a:lnTo>
                      <a:lnTo>
                        <a:pt x="134" y="126"/>
                      </a:lnTo>
                      <a:lnTo>
                        <a:pt x="135" y="123"/>
                      </a:lnTo>
                      <a:lnTo>
                        <a:pt x="137" y="120"/>
                      </a:lnTo>
                      <a:lnTo>
                        <a:pt x="137" y="117"/>
                      </a:lnTo>
                      <a:lnTo>
                        <a:pt x="138" y="113"/>
                      </a:lnTo>
                      <a:lnTo>
                        <a:pt x="138" y="109"/>
                      </a:lnTo>
                      <a:lnTo>
                        <a:pt x="140" y="106"/>
                      </a:lnTo>
                      <a:lnTo>
                        <a:pt x="140" y="102"/>
                      </a:lnTo>
                      <a:lnTo>
                        <a:pt x="141" y="98"/>
                      </a:lnTo>
                      <a:lnTo>
                        <a:pt x="141" y="95"/>
                      </a:lnTo>
                      <a:lnTo>
                        <a:pt x="143" y="90"/>
                      </a:lnTo>
                      <a:lnTo>
                        <a:pt x="143" y="90"/>
                      </a:lnTo>
                      <a:lnTo>
                        <a:pt x="143" y="88"/>
                      </a:lnTo>
                      <a:lnTo>
                        <a:pt x="143" y="88"/>
                      </a:lnTo>
                      <a:lnTo>
                        <a:pt x="143" y="86"/>
                      </a:lnTo>
                      <a:lnTo>
                        <a:pt x="143" y="86"/>
                      </a:lnTo>
                      <a:lnTo>
                        <a:pt x="143" y="84"/>
                      </a:lnTo>
                      <a:lnTo>
                        <a:pt x="143" y="83"/>
                      </a:lnTo>
                      <a:lnTo>
                        <a:pt x="143" y="81"/>
                      </a:lnTo>
                      <a:lnTo>
                        <a:pt x="141" y="81"/>
                      </a:lnTo>
                      <a:lnTo>
                        <a:pt x="141" y="79"/>
                      </a:lnTo>
                      <a:lnTo>
                        <a:pt x="141" y="77"/>
                      </a:lnTo>
                      <a:lnTo>
                        <a:pt x="141" y="76"/>
                      </a:lnTo>
                      <a:lnTo>
                        <a:pt x="141" y="74"/>
                      </a:lnTo>
                      <a:lnTo>
                        <a:pt x="141" y="72"/>
                      </a:lnTo>
                      <a:lnTo>
                        <a:pt x="141" y="70"/>
                      </a:lnTo>
                      <a:lnTo>
                        <a:pt x="141" y="68"/>
                      </a:lnTo>
                      <a:lnTo>
                        <a:pt x="141" y="68"/>
                      </a:lnTo>
                      <a:lnTo>
                        <a:pt x="141" y="66"/>
                      </a:lnTo>
                      <a:lnTo>
                        <a:pt x="141" y="65"/>
                      </a:lnTo>
                      <a:lnTo>
                        <a:pt x="141" y="64"/>
                      </a:lnTo>
                      <a:lnTo>
                        <a:pt x="141" y="62"/>
                      </a:lnTo>
                      <a:lnTo>
                        <a:pt x="141" y="60"/>
                      </a:lnTo>
                      <a:lnTo>
                        <a:pt x="141" y="58"/>
                      </a:lnTo>
                      <a:lnTo>
                        <a:pt x="141" y="55"/>
                      </a:lnTo>
                      <a:lnTo>
                        <a:pt x="141" y="54"/>
                      </a:lnTo>
                      <a:lnTo>
                        <a:pt x="141" y="53"/>
                      </a:lnTo>
                      <a:lnTo>
                        <a:pt x="141" y="51"/>
                      </a:lnTo>
                      <a:lnTo>
                        <a:pt x="141" y="49"/>
                      </a:lnTo>
                      <a:lnTo>
                        <a:pt x="140" y="48"/>
                      </a:lnTo>
                      <a:lnTo>
                        <a:pt x="140" y="46"/>
                      </a:lnTo>
                      <a:lnTo>
                        <a:pt x="140" y="46"/>
                      </a:lnTo>
                      <a:lnTo>
                        <a:pt x="140" y="44"/>
                      </a:lnTo>
                      <a:lnTo>
                        <a:pt x="139" y="44"/>
                      </a:lnTo>
                      <a:lnTo>
                        <a:pt x="139" y="43"/>
                      </a:lnTo>
                      <a:lnTo>
                        <a:pt x="139" y="43"/>
                      </a:lnTo>
                      <a:lnTo>
                        <a:pt x="139" y="41"/>
                      </a:lnTo>
                      <a:lnTo>
                        <a:pt x="139" y="39"/>
                      </a:lnTo>
                      <a:lnTo>
                        <a:pt x="139" y="37"/>
                      </a:lnTo>
                      <a:lnTo>
                        <a:pt x="139" y="36"/>
                      </a:lnTo>
                      <a:lnTo>
                        <a:pt x="139" y="34"/>
                      </a:lnTo>
                      <a:lnTo>
                        <a:pt x="138" y="32"/>
                      </a:lnTo>
                      <a:lnTo>
                        <a:pt x="138" y="30"/>
                      </a:lnTo>
                      <a:lnTo>
                        <a:pt x="138" y="29"/>
                      </a:lnTo>
                      <a:lnTo>
                        <a:pt x="138" y="27"/>
                      </a:lnTo>
                      <a:lnTo>
                        <a:pt x="138" y="27"/>
                      </a:lnTo>
                      <a:lnTo>
                        <a:pt x="138" y="25"/>
                      </a:lnTo>
                      <a:lnTo>
                        <a:pt x="138" y="25"/>
                      </a:lnTo>
                      <a:lnTo>
                        <a:pt x="138" y="23"/>
                      </a:lnTo>
                      <a:lnTo>
                        <a:pt x="136" y="23"/>
                      </a:lnTo>
                      <a:lnTo>
                        <a:pt x="136" y="21"/>
                      </a:lnTo>
                      <a:lnTo>
                        <a:pt x="136" y="20"/>
                      </a:lnTo>
                      <a:lnTo>
                        <a:pt x="136" y="18"/>
                      </a:lnTo>
                      <a:lnTo>
                        <a:pt x="134" y="18"/>
                      </a:lnTo>
                      <a:lnTo>
                        <a:pt x="134" y="17"/>
                      </a:lnTo>
                      <a:lnTo>
                        <a:pt x="134" y="15"/>
                      </a:lnTo>
                      <a:lnTo>
                        <a:pt x="134" y="13"/>
                      </a:lnTo>
                      <a:lnTo>
                        <a:pt x="132" y="13"/>
                      </a:lnTo>
                      <a:lnTo>
                        <a:pt x="132" y="11"/>
                      </a:lnTo>
                      <a:lnTo>
                        <a:pt x="131" y="10"/>
                      </a:lnTo>
                      <a:lnTo>
                        <a:pt x="131" y="8"/>
                      </a:lnTo>
                      <a:lnTo>
                        <a:pt x="129" y="8"/>
                      </a:lnTo>
                      <a:lnTo>
                        <a:pt x="129" y="6"/>
                      </a:lnTo>
                      <a:lnTo>
                        <a:pt x="127" y="5"/>
                      </a:lnTo>
                      <a:lnTo>
                        <a:pt x="127" y="3"/>
                      </a:lnTo>
                      <a:lnTo>
                        <a:pt x="125" y="3"/>
                      </a:lnTo>
                      <a:lnTo>
                        <a:pt x="123" y="3"/>
                      </a:lnTo>
                      <a:lnTo>
                        <a:pt x="122" y="3"/>
                      </a:lnTo>
                      <a:lnTo>
                        <a:pt x="120" y="3"/>
                      </a:lnTo>
                      <a:lnTo>
                        <a:pt x="116" y="3"/>
                      </a:lnTo>
                      <a:lnTo>
                        <a:pt x="114" y="3"/>
                      </a:lnTo>
                      <a:lnTo>
                        <a:pt x="112" y="3"/>
                      </a:lnTo>
                      <a:lnTo>
                        <a:pt x="111" y="2"/>
                      </a:lnTo>
                      <a:lnTo>
                        <a:pt x="108" y="2"/>
                      </a:lnTo>
                      <a:lnTo>
                        <a:pt x="106" y="2"/>
                      </a:lnTo>
                      <a:lnTo>
                        <a:pt x="104" y="2"/>
                      </a:lnTo>
                      <a:lnTo>
                        <a:pt x="103" y="2"/>
                      </a:lnTo>
                      <a:lnTo>
                        <a:pt x="101" y="2"/>
                      </a:lnTo>
                      <a:lnTo>
                        <a:pt x="100" y="2"/>
                      </a:lnTo>
                      <a:lnTo>
                        <a:pt x="100" y="2"/>
                      </a:lnTo>
                      <a:lnTo>
                        <a:pt x="100" y="1"/>
                      </a:lnTo>
                      <a:lnTo>
                        <a:pt x="98" y="1"/>
                      </a:lnTo>
                      <a:lnTo>
                        <a:pt x="98" y="1"/>
                      </a:lnTo>
                      <a:lnTo>
                        <a:pt x="98" y="1"/>
                      </a:lnTo>
                      <a:lnTo>
                        <a:pt x="98" y="1"/>
                      </a:lnTo>
                      <a:lnTo>
                        <a:pt x="97" y="1"/>
                      </a:lnTo>
                      <a:lnTo>
                        <a:pt x="97" y="1"/>
                      </a:lnTo>
                      <a:lnTo>
                        <a:pt x="97" y="1"/>
                      </a:lnTo>
                      <a:lnTo>
                        <a:pt x="97" y="1"/>
                      </a:lnTo>
                      <a:lnTo>
                        <a:pt x="95" y="1"/>
                      </a:lnTo>
                      <a:lnTo>
                        <a:pt x="95" y="1"/>
                      </a:lnTo>
                      <a:lnTo>
                        <a:pt x="95" y="1"/>
                      </a:lnTo>
                      <a:lnTo>
                        <a:pt x="95" y="1"/>
                      </a:lnTo>
                      <a:lnTo>
                        <a:pt x="94" y="1"/>
                      </a:lnTo>
                      <a:lnTo>
                        <a:pt x="94" y="1"/>
                      </a:lnTo>
                      <a:lnTo>
                        <a:pt x="94" y="1"/>
                      </a:lnTo>
                      <a:lnTo>
                        <a:pt x="94" y="1"/>
                      </a:lnTo>
                      <a:lnTo>
                        <a:pt x="94" y="3"/>
                      </a:lnTo>
                      <a:lnTo>
                        <a:pt x="94" y="3"/>
                      </a:lnTo>
                      <a:lnTo>
                        <a:pt x="94" y="4"/>
                      </a:lnTo>
                      <a:lnTo>
                        <a:pt x="94" y="4"/>
                      </a:lnTo>
                      <a:lnTo>
                        <a:pt x="92" y="6"/>
                      </a:lnTo>
                      <a:lnTo>
                        <a:pt x="92" y="6"/>
                      </a:lnTo>
                      <a:lnTo>
                        <a:pt x="92" y="8"/>
                      </a:lnTo>
                      <a:lnTo>
                        <a:pt x="92" y="8"/>
                      </a:lnTo>
                      <a:lnTo>
                        <a:pt x="90" y="10"/>
                      </a:lnTo>
                      <a:lnTo>
                        <a:pt x="90" y="11"/>
                      </a:lnTo>
                      <a:lnTo>
                        <a:pt x="89" y="13"/>
                      </a:lnTo>
                      <a:lnTo>
                        <a:pt x="89" y="13"/>
                      </a:lnTo>
                      <a:lnTo>
                        <a:pt x="87" y="15"/>
                      </a:lnTo>
                      <a:lnTo>
                        <a:pt x="87" y="15"/>
                      </a:lnTo>
                      <a:lnTo>
                        <a:pt x="87" y="16"/>
                      </a:lnTo>
                      <a:lnTo>
                        <a:pt x="87" y="16"/>
                      </a:lnTo>
                      <a:lnTo>
                        <a:pt x="85" y="18"/>
                      </a:lnTo>
                      <a:lnTo>
                        <a:pt x="83" y="19"/>
                      </a:lnTo>
                      <a:lnTo>
                        <a:pt x="82" y="21"/>
                      </a:lnTo>
                      <a:lnTo>
                        <a:pt x="82" y="22"/>
                      </a:lnTo>
                      <a:lnTo>
                        <a:pt x="80" y="23"/>
                      </a:lnTo>
                      <a:lnTo>
                        <a:pt x="78" y="25"/>
                      </a:lnTo>
                      <a:lnTo>
                        <a:pt x="76" y="27"/>
                      </a:lnTo>
                      <a:lnTo>
                        <a:pt x="76" y="27"/>
                      </a:lnTo>
                      <a:lnTo>
                        <a:pt x="74" y="29"/>
                      </a:lnTo>
                      <a:lnTo>
                        <a:pt x="72" y="30"/>
                      </a:lnTo>
                      <a:lnTo>
                        <a:pt x="71" y="32"/>
                      </a:lnTo>
                      <a:lnTo>
                        <a:pt x="71" y="32"/>
                      </a:lnTo>
                      <a:lnTo>
                        <a:pt x="69" y="34"/>
                      </a:lnTo>
                      <a:lnTo>
                        <a:pt x="68" y="34"/>
                      </a:lnTo>
                      <a:lnTo>
                        <a:pt x="66" y="34"/>
                      </a:lnTo>
                      <a:lnTo>
                        <a:pt x="66" y="34"/>
                      </a:lnTo>
                      <a:lnTo>
                        <a:pt x="64" y="34"/>
                      </a:lnTo>
                      <a:lnTo>
                        <a:pt x="62" y="34"/>
                      </a:lnTo>
                      <a:lnTo>
                        <a:pt x="60" y="34"/>
                      </a:lnTo>
                      <a:lnTo>
                        <a:pt x="58" y="32"/>
                      </a:lnTo>
                      <a:lnTo>
                        <a:pt x="57" y="32"/>
                      </a:lnTo>
                      <a:lnTo>
                        <a:pt x="55" y="30"/>
                      </a:lnTo>
                      <a:lnTo>
                        <a:pt x="53" y="29"/>
                      </a:lnTo>
                      <a:lnTo>
                        <a:pt x="52" y="27"/>
                      </a:lnTo>
                      <a:lnTo>
                        <a:pt x="51" y="27"/>
                      </a:lnTo>
                      <a:lnTo>
                        <a:pt x="49" y="25"/>
                      </a:lnTo>
                      <a:lnTo>
                        <a:pt x="47" y="23"/>
                      </a:lnTo>
                      <a:lnTo>
                        <a:pt x="47" y="21"/>
                      </a:lnTo>
                      <a:lnTo>
                        <a:pt x="46" y="21"/>
                      </a:lnTo>
                      <a:lnTo>
                        <a:pt x="46" y="19"/>
                      </a:lnTo>
                      <a:lnTo>
                        <a:pt x="46" y="18"/>
                      </a:lnTo>
                      <a:lnTo>
                        <a:pt x="47" y="16"/>
                      </a:lnTo>
                      <a:lnTo>
                        <a:pt x="45" y="16"/>
                      </a:lnTo>
                      <a:lnTo>
                        <a:pt x="45" y="15"/>
                      </a:lnTo>
                      <a:lnTo>
                        <a:pt x="45" y="15"/>
                      </a:lnTo>
                      <a:lnTo>
                        <a:pt x="45" y="14"/>
                      </a:lnTo>
                      <a:lnTo>
                        <a:pt x="45" y="14"/>
                      </a:lnTo>
                      <a:lnTo>
                        <a:pt x="45" y="12"/>
                      </a:lnTo>
                      <a:lnTo>
                        <a:pt x="45" y="10"/>
                      </a:lnTo>
                      <a:lnTo>
                        <a:pt x="45" y="8"/>
                      </a:lnTo>
                      <a:lnTo>
                        <a:pt x="45" y="8"/>
                      </a:lnTo>
                      <a:lnTo>
                        <a:pt x="45" y="6"/>
                      </a:lnTo>
                      <a:lnTo>
                        <a:pt x="45" y="5"/>
                      </a:lnTo>
                      <a:lnTo>
                        <a:pt x="45" y="3"/>
                      </a:lnTo>
                      <a:lnTo>
                        <a:pt x="45" y="3"/>
                      </a:lnTo>
                      <a:lnTo>
                        <a:pt x="45" y="2"/>
                      </a:lnTo>
                      <a:lnTo>
                        <a:pt x="45" y="2"/>
                      </a:lnTo>
                      <a:lnTo>
                        <a:pt x="46" y="0"/>
                      </a:lnTo>
                      <a:lnTo>
                        <a:pt x="45" y="2"/>
                      </a:lnTo>
                      <a:lnTo>
                        <a:pt x="45" y="2"/>
                      </a:lnTo>
                      <a:lnTo>
                        <a:pt x="45" y="2"/>
                      </a:lnTo>
                      <a:lnTo>
                        <a:pt x="45" y="2"/>
                      </a:lnTo>
                      <a:lnTo>
                        <a:pt x="45" y="2"/>
                      </a:lnTo>
                      <a:lnTo>
                        <a:pt x="45" y="2"/>
                      </a:lnTo>
                      <a:lnTo>
                        <a:pt x="45" y="2"/>
                      </a:lnTo>
                      <a:lnTo>
                        <a:pt x="45" y="2"/>
                      </a:lnTo>
                      <a:lnTo>
                        <a:pt x="44" y="3"/>
                      </a:lnTo>
                      <a:lnTo>
                        <a:pt x="44" y="3"/>
                      </a:lnTo>
                      <a:lnTo>
                        <a:pt x="44" y="3"/>
                      </a:lnTo>
                      <a:lnTo>
                        <a:pt x="44" y="3"/>
                      </a:lnTo>
                      <a:lnTo>
                        <a:pt x="44" y="3"/>
                      </a:lnTo>
                      <a:lnTo>
                        <a:pt x="44" y="3"/>
                      </a:lnTo>
                      <a:lnTo>
                        <a:pt x="44" y="3"/>
                      </a:lnTo>
                      <a:lnTo>
                        <a:pt x="44" y="3"/>
                      </a:lnTo>
                      <a:lnTo>
                        <a:pt x="44" y="3"/>
                      </a:lnTo>
                    </a:path>
                  </a:pathLst>
                </a:custGeom>
                <a:solidFill>
                  <a:srgbClr val="A1E2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59" name="Freeform 99"/>
                <p:cNvSpPr>
                  <a:spLocks/>
                </p:cNvSpPr>
                <p:nvPr/>
              </p:nvSpPr>
              <p:spPr bwMode="blackWhite">
                <a:xfrm>
                  <a:off x="4018" y="513"/>
                  <a:ext cx="123" cy="117"/>
                </a:xfrm>
                <a:custGeom>
                  <a:avLst/>
                  <a:gdLst>
                    <a:gd name="T0" fmla="*/ 33 w 123"/>
                    <a:gd name="T1" fmla="*/ 115 h 117"/>
                    <a:gd name="T2" fmla="*/ 26 w 123"/>
                    <a:gd name="T3" fmla="*/ 115 h 117"/>
                    <a:gd name="T4" fmla="*/ 19 w 123"/>
                    <a:gd name="T5" fmla="*/ 116 h 117"/>
                    <a:gd name="T6" fmla="*/ 8 w 123"/>
                    <a:gd name="T7" fmla="*/ 112 h 117"/>
                    <a:gd name="T8" fmla="*/ 4 w 123"/>
                    <a:gd name="T9" fmla="*/ 96 h 117"/>
                    <a:gd name="T10" fmla="*/ 0 w 123"/>
                    <a:gd name="T11" fmla="*/ 86 h 117"/>
                    <a:gd name="T12" fmla="*/ 1 w 123"/>
                    <a:gd name="T13" fmla="*/ 77 h 117"/>
                    <a:gd name="T14" fmla="*/ 4 w 123"/>
                    <a:gd name="T15" fmla="*/ 74 h 117"/>
                    <a:gd name="T16" fmla="*/ 9 w 123"/>
                    <a:gd name="T17" fmla="*/ 75 h 117"/>
                    <a:gd name="T18" fmla="*/ 9 w 123"/>
                    <a:gd name="T19" fmla="*/ 72 h 117"/>
                    <a:gd name="T20" fmla="*/ 9 w 123"/>
                    <a:gd name="T21" fmla="*/ 68 h 117"/>
                    <a:gd name="T22" fmla="*/ 9 w 123"/>
                    <a:gd name="T23" fmla="*/ 65 h 117"/>
                    <a:gd name="T24" fmla="*/ 11 w 123"/>
                    <a:gd name="T25" fmla="*/ 57 h 117"/>
                    <a:gd name="T26" fmla="*/ 14 w 123"/>
                    <a:gd name="T27" fmla="*/ 48 h 117"/>
                    <a:gd name="T28" fmla="*/ 17 w 123"/>
                    <a:gd name="T29" fmla="*/ 39 h 117"/>
                    <a:gd name="T30" fmla="*/ 25 w 123"/>
                    <a:gd name="T31" fmla="*/ 28 h 117"/>
                    <a:gd name="T32" fmla="*/ 30 w 123"/>
                    <a:gd name="T33" fmla="*/ 26 h 117"/>
                    <a:gd name="T34" fmla="*/ 38 w 123"/>
                    <a:gd name="T35" fmla="*/ 11 h 117"/>
                    <a:gd name="T36" fmla="*/ 43 w 123"/>
                    <a:gd name="T37" fmla="*/ 8 h 117"/>
                    <a:gd name="T38" fmla="*/ 47 w 123"/>
                    <a:gd name="T39" fmla="*/ 4 h 117"/>
                    <a:gd name="T40" fmla="*/ 54 w 123"/>
                    <a:gd name="T41" fmla="*/ 0 h 117"/>
                    <a:gd name="T42" fmla="*/ 62 w 123"/>
                    <a:gd name="T43" fmla="*/ 2 h 117"/>
                    <a:gd name="T44" fmla="*/ 64 w 123"/>
                    <a:gd name="T45" fmla="*/ 6 h 117"/>
                    <a:gd name="T46" fmla="*/ 66 w 123"/>
                    <a:gd name="T47" fmla="*/ 9 h 117"/>
                    <a:gd name="T48" fmla="*/ 72 w 123"/>
                    <a:gd name="T49" fmla="*/ 14 h 117"/>
                    <a:gd name="T50" fmla="*/ 76 w 123"/>
                    <a:gd name="T51" fmla="*/ 19 h 117"/>
                    <a:gd name="T52" fmla="*/ 79 w 123"/>
                    <a:gd name="T53" fmla="*/ 16 h 117"/>
                    <a:gd name="T54" fmla="*/ 88 w 123"/>
                    <a:gd name="T55" fmla="*/ 12 h 117"/>
                    <a:gd name="T56" fmla="*/ 92 w 123"/>
                    <a:gd name="T57" fmla="*/ 12 h 117"/>
                    <a:gd name="T58" fmla="*/ 94 w 123"/>
                    <a:gd name="T59" fmla="*/ 13 h 117"/>
                    <a:gd name="T60" fmla="*/ 101 w 123"/>
                    <a:gd name="T61" fmla="*/ 12 h 117"/>
                    <a:gd name="T62" fmla="*/ 100 w 123"/>
                    <a:gd name="T63" fmla="*/ 29 h 117"/>
                    <a:gd name="T64" fmla="*/ 97 w 123"/>
                    <a:gd name="T65" fmla="*/ 39 h 117"/>
                    <a:gd name="T66" fmla="*/ 100 w 123"/>
                    <a:gd name="T67" fmla="*/ 41 h 117"/>
                    <a:gd name="T68" fmla="*/ 105 w 123"/>
                    <a:gd name="T69" fmla="*/ 46 h 117"/>
                    <a:gd name="T70" fmla="*/ 111 w 123"/>
                    <a:gd name="T71" fmla="*/ 57 h 117"/>
                    <a:gd name="T72" fmla="*/ 122 w 123"/>
                    <a:gd name="T73" fmla="*/ 71 h 117"/>
                    <a:gd name="T74" fmla="*/ 112 w 123"/>
                    <a:gd name="T75" fmla="*/ 89 h 117"/>
                    <a:gd name="T76" fmla="*/ 100 w 123"/>
                    <a:gd name="T77" fmla="*/ 100 h 117"/>
                    <a:gd name="T78" fmla="*/ 93 w 123"/>
                    <a:gd name="T79" fmla="*/ 106 h 117"/>
                    <a:gd name="T80" fmla="*/ 90 w 123"/>
                    <a:gd name="T81" fmla="*/ 108 h 117"/>
                    <a:gd name="T82" fmla="*/ 82 w 123"/>
                    <a:gd name="T83" fmla="*/ 105 h 117"/>
                    <a:gd name="T84" fmla="*/ 84 w 123"/>
                    <a:gd name="T85" fmla="*/ 97 h 117"/>
                    <a:gd name="T86" fmla="*/ 87 w 123"/>
                    <a:gd name="T87" fmla="*/ 91 h 117"/>
                    <a:gd name="T88" fmla="*/ 87 w 123"/>
                    <a:gd name="T89" fmla="*/ 81 h 117"/>
                    <a:gd name="T90" fmla="*/ 82 w 123"/>
                    <a:gd name="T91" fmla="*/ 75 h 117"/>
                    <a:gd name="T92" fmla="*/ 79 w 123"/>
                    <a:gd name="T93" fmla="*/ 70 h 117"/>
                    <a:gd name="T94" fmla="*/ 81 w 123"/>
                    <a:gd name="T95" fmla="*/ 63 h 117"/>
                    <a:gd name="T96" fmla="*/ 73 w 123"/>
                    <a:gd name="T97" fmla="*/ 42 h 117"/>
                    <a:gd name="T98" fmla="*/ 59 w 123"/>
                    <a:gd name="T99" fmla="*/ 33 h 117"/>
                    <a:gd name="T100" fmla="*/ 45 w 123"/>
                    <a:gd name="T101" fmla="*/ 37 h 117"/>
                    <a:gd name="T102" fmla="*/ 33 w 123"/>
                    <a:gd name="T103" fmla="*/ 49 h 117"/>
                    <a:gd name="T104" fmla="*/ 28 w 123"/>
                    <a:gd name="T105" fmla="*/ 61 h 117"/>
                    <a:gd name="T106" fmla="*/ 25 w 123"/>
                    <a:gd name="T107" fmla="*/ 66 h 117"/>
                    <a:gd name="T108" fmla="*/ 27 w 123"/>
                    <a:gd name="T109" fmla="*/ 72 h 117"/>
                    <a:gd name="T110" fmla="*/ 28 w 123"/>
                    <a:gd name="T111" fmla="*/ 81 h 117"/>
                    <a:gd name="T112" fmla="*/ 30 w 123"/>
                    <a:gd name="T113" fmla="*/ 88 h 117"/>
                    <a:gd name="T114" fmla="*/ 37 w 123"/>
                    <a:gd name="T115" fmla="*/ 94 h 117"/>
                    <a:gd name="T116" fmla="*/ 38 w 123"/>
                    <a:gd name="T117" fmla="*/ 105 h 117"/>
                    <a:gd name="T118" fmla="*/ 39 w 123"/>
                    <a:gd name="T119"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17">
                      <a:moveTo>
                        <a:pt x="39" y="108"/>
                      </a:moveTo>
                      <a:lnTo>
                        <a:pt x="37" y="110"/>
                      </a:lnTo>
                      <a:lnTo>
                        <a:pt x="37" y="110"/>
                      </a:lnTo>
                      <a:lnTo>
                        <a:pt x="37" y="111"/>
                      </a:lnTo>
                      <a:lnTo>
                        <a:pt x="37" y="111"/>
                      </a:lnTo>
                      <a:lnTo>
                        <a:pt x="36" y="113"/>
                      </a:lnTo>
                      <a:lnTo>
                        <a:pt x="36" y="113"/>
                      </a:lnTo>
                      <a:lnTo>
                        <a:pt x="36" y="113"/>
                      </a:lnTo>
                      <a:lnTo>
                        <a:pt x="36" y="113"/>
                      </a:lnTo>
                      <a:lnTo>
                        <a:pt x="34" y="115"/>
                      </a:lnTo>
                      <a:lnTo>
                        <a:pt x="34" y="115"/>
                      </a:lnTo>
                      <a:lnTo>
                        <a:pt x="33" y="115"/>
                      </a:lnTo>
                      <a:lnTo>
                        <a:pt x="33" y="115"/>
                      </a:lnTo>
                      <a:lnTo>
                        <a:pt x="31" y="115"/>
                      </a:lnTo>
                      <a:lnTo>
                        <a:pt x="31" y="115"/>
                      </a:lnTo>
                      <a:lnTo>
                        <a:pt x="31" y="115"/>
                      </a:lnTo>
                      <a:lnTo>
                        <a:pt x="31" y="115"/>
                      </a:lnTo>
                      <a:lnTo>
                        <a:pt x="30" y="115"/>
                      </a:lnTo>
                      <a:lnTo>
                        <a:pt x="30" y="115"/>
                      </a:lnTo>
                      <a:lnTo>
                        <a:pt x="30" y="115"/>
                      </a:lnTo>
                      <a:lnTo>
                        <a:pt x="30" y="115"/>
                      </a:lnTo>
                      <a:lnTo>
                        <a:pt x="28" y="115"/>
                      </a:lnTo>
                      <a:lnTo>
                        <a:pt x="28" y="115"/>
                      </a:lnTo>
                      <a:lnTo>
                        <a:pt x="28" y="115"/>
                      </a:lnTo>
                      <a:lnTo>
                        <a:pt x="28" y="115"/>
                      </a:lnTo>
                      <a:lnTo>
                        <a:pt x="26" y="115"/>
                      </a:lnTo>
                      <a:lnTo>
                        <a:pt x="26" y="115"/>
                      </a:lnTo>
                      <a:lnTo>
                        <a:pt x="26" y="115"/>
                      </a:lnTo>
                      <a:lnTo>
                        <a:pt x="26" y="115"/>
                      </a:lnTo>
                      <a:lnTo>
                        <a:pt x="25" y="115"/>
                      </a:lnTo>
                      <a:lnTo>
                        <a:pt x="25" y="115"/>
                      </a:lnTo>
                      <a:lnTo>
                        <a:pt x="25" y="115"/>
                      </a:lnTo>
                      <a:lnTo>
                        <a:pt x="25" y="115"/>
                      </a:lnTo>
                      <a:lnTo>
                        <a:pt x="23" y="116"/>
                      </a:lnTo>
                      <a:lnTo>
                        <a:pt x="23" y="116"/>
                      </a:lnTo>
                      <a:lnTo>
                        <a:pt x="21" y="116"/>
                      </a:lnTo>
                      <a:lnTo>
                        <a:pt x="21" y="116"/>
                      </a:lnTo>
                      <a:lnTo>
                        <a:pt x="19" y="116"/>
                      </a:lnTo>
                      <a:lnTo>
                        <a:pt x="19" y="116"/>
                      </a:lnTo>
                      <a:lnTo>
                        <a:pt x="17" y="116"/>
                      </a:lnTo>
                      <a:lnTo>
                        <a:pt x="17" y="115"/>
                      </a:lnTo>
                      <a:lnTo>
                        <a:pt x="15" y="115"/>
                      </a:lnTo>
                      <a:lnTo>
                        <a:pt x="14" y="115"/>
                      </a:lnTo>
                      <a:lnTo>
                        <a:pt x="12" y="115"/>
                      </a:lnTo>
                      <a:lnTo>
                        <a:pt x="12" y="114"/>
                      </a:lnTo>
                      <a:lnTo>
                        <a:pt x="10" y="114"/>
                      </a:lnTo>
                      <a:lnTo>
                        <a:pt x="10" y="114"/>
                      </a:lnTo>
                      <a:lnTo>
                        <a:pt x="10" y="114"/>
                      </a:lnTo>
                      <a:lnTo>
                        <a:pt x="10" y="112"/>
                      </a:lnTo>
                      <a:lnTo>
                        <a:pt x="9" y="112"/>
                      </a:lnTo>
                      <a:lnTo>
                        <a:pt x="9" y="112"/>
                      </a:lnTo>
                      <a:lnTo>
                        <a:pt x="8" y="112"/>
                      </a:lnTo>
                      <a:lnTo>
                        <a:pt x="8" y="110"/>
                      </a:lnTo>
                      <a:lnTo>
                        <a:pt x="6" y="110"/>
                      </a:lnTo>
                      <a:lnTo>
                        <a:pt x="6" y="108"/>
                      </a:lnTo>
                      <a:lnTo>
                        <a:pt x="6" y="107"/>
                      </a:lnTo>
                      <a:lnTo>
                        <a:pt x="6" y="105"/>
                      </a:lnTo>
                      <a:lnTo>
                        <a:pt x="4" y="105"/>
                      </a:lnTo>
                      <a:lnTo>
                        <a:pt x="4" y="103"/>
                      </a:lnTo>
                      <a:lnTo>
                        <a:pt x="4" y="102"/>
                      </a:lnTo>
                      <a:lnTo>
                        <a:pt x="4" y="100"/>
                      </a:lnTo>
                      <a:lnTo>
                        <a:pt x="4" y="100"/>
                      </a:lnTo>
                      <a:lnTo>
                        <a:pt x="4" y="98"/>
                      </a:lnTo>
                      <a:lnTo>
                        <a:pt x="4" y="98"/>
                      </a:lnTo>
                      <a:lnTo>
                        <a:pt x="4" y="96"/>
                      </a:lnTo>
                      <a:lnTo>
                        <a:pt x="2" y="96"/>
                      </a:lnTo>
                      <a:lnTo>
                        <a:pt x="2" y="96"/>
                      </a:lnTo>
                      <a:lnTo>
                        <a:pt x="2" y="96"/>
                      </a:lnTo>
                      <a:lnTo>
                        <a:pt x="2" y="94"/>
                      </a:lnTo>
                      <a:lnTo>
                        <a:pt x="1" y="94"/>
                      </a:lnTo>
                      <a:lnTo>
                        <a:pt x="1" y="93"/>
                      </a:lnTo>
                      <a:lnTo>
                        <a:pt x="1" y="92"/>
                      </a:lnTo>
                      <a:lnTo>
                        <a:pt x="1" y="90"/>
                      </a:lnTo>
                      <a:lnTo>
                        <a:pt x="0" y="90"/>
                      </a:lnTo>
                      <a:lnTo>
                        <a:pt x="0" y="88"/>
                      </a:lnTo>
                      <a:lnTo>
                        <a:pt x="0" y="87"/>
                      </a:lnTo>
                      <a:lnTo>
                        <a:pt x="0" y="86"/>
                      </a:lnTo>
                      <a:lnTo>
                        <a:pt x="0" y="86"/>
                      </a:lnTo>
                      <a:lnTo>
                        <a:pt x="0" y="84"/>
                      </a:lnTo>
                      <a:lnTo>
                        <a:pt x="0" y="84"/>
                      </a:lnTo>
                      <a:lnTo>
                        <a:pt x="0" y="82"/>
                      </a:lnTo>
                      <a:lnTo>
                        <a:pt x="0" y="82"/>
                      </a:lnTo>
                      <a:lnTo>
                        <a:pt x="0" y="82"/>
                      </a:lnTo>
                      <a:lnTo>
                        <a:pt x="0" y="82"/>
                      </a:lnTo>
                      <a:lnTo>
                        <a:pt x="0" y="80"/>
                      </a:lnTo>
                      <a:lnTo>
                        <a:pt x="0" y="80"/>
                      </a:lnTo>
                      <a:lnTo>
                        <a:pt x="0" y="78"/>
                      </a:lnTo>
                      <a:lnTo>
                        <a:pt x="0" y="78"/>
                      </a:lnTo>
                      <a:lnTo>
                        <a:pt x="1" y="77"/>
                      </a:lnTo>
                      <a:lnTo>
                        <a:pt x="1" y="77"/>
                      </a:lnTo>
                      <a:lnTo>
                        <a:pt x="1" y="77"/>
                      </a:lnTo>
                      <a:lnTo>
                        <a:pt x="1" y="77"/>
                      </a:lnTo>
                      <a:lnTo>
                        <a:pt x="2" y="75"/>
                      </a:lnTo>
                      <a:lnTo>
                        <a:pt x="2" y="75"/>
                      </a:lnTo>
                      <a:lnTo>
                        <a:pt x="2" y="74"/>
                      </a:lnTo>
                      <a:lnTo>
                        <a:pt x="2" y="74"/>
                      </a:lnTo>
                      <a:lnTo>
                        <a:pt x="4" y="72"/>
                      </a:lnTo>
                      <a:lnTo>
                        <a:pt x="4" y="73"/>
                      </a:lnTo>
                      <a:lnTo>
                        <a:pt x="4" y="73"/>
                      </a:lnTo>
                      <a:lnTo>
                        <a:pt x="4" y="73"/>
                      </a:lnTo>
                      <a:lnTo>
                        <a:pt x="4" y="73"/>
                      </a:lnTo>
                      <a:lnTo>
                        <a:pt x="4" y="74"/>
                      </a:lnTo>
                      <a:lnTo>
                        <a:pt x="4" y="74"/>
                      </a:lnTo>
                      <a:lnTo>
                        <a:pt x="4" y="74"/>
                      </a:lnTo>
                      <a:lnTo>
                        <a:pt x="6" y="74"/>
                      </a:lnTo>
                      <a:lnTo>
                        <a:pt x="6" y="75"/>
                      </a:lnTo>
                      <a:lnTo>
                        <a:pt x="6" y="75"/>
                      </a:lnTo>
                      <a:lnTo>
                        <a:pt x="6" y="75"/>
                      </a:lnTo>
                      <a:lnTo>
                        <a:pt x="8" y="75"/>
                      </a:lnTo>
                      <a:lnTo>
                        <a:pt x="8" y="75"/>
                      </a:lnTo>
                      <a:lnTo>
                        <a:pt x="9" y="75"/>
                      </a:lnTo>
                      <a:lnTo>
                        <a:pt x="9" y="75"/>
                      </a:lnTo>
                      <a:lnTo>
                        <a:pt x="10" y="75"/>
                      </a:lnTo>
                      <a:lnTo>
                        <a:pt x="9" y="75"/>
                      </a:lnTo>
                      <a:lnTo>
                        <a:pt x="9" y="75"/>
                      </a:lnTo>
                      <a:lnTo>
                        <a:pt x="9" y="75"/>
                      </a:lnTo>
                      <a:lnTo>
                        <a:pt x="9" y="75"/>
                      </a:lnTo>
                      <a:lnTo>
                        <a:pt x="9" y="75"/>
                      </a:lnTo>
                      <a:lnTo>
                        <a:pt x="9" y="75"/>
                      </a:lnTo>
                      <a:lnTo>
                        <a:pt x="9" y="75"/>
                      </a:lnTo>
                      <a:lnTo>
                        <a:pt x="9" y="74"/>
                      </a:lnTo>
                      <a:lnTo>
                        <a:pt x="9" y="74"/>
                      </a:lnTo>
                      <a:lnTo>
                        <a:pt x="9" y="74"/>
                      </a:lnTo>
                      <a:lnTo>
                        <a:pt x="9" y="74"/>
                      </a:lnTo>
                      <a:lnTo>
                        <a:pt x="9" y="73"/>
                      </a:lnTo>
                      <a:lnTo>
                        <a:pt x="9" y="73"/>
                      </a:lnTo>
                      <a:lnTo>
                        <a:pt x="9" y="73"/>
                      </a:lnTo>
                      <a:lnTo>
                        <a:pt x="9" y="73"/>
                      </a:lnTo>
                      <a:lnTo>
                        <a:pt x="9" y="72"/>
                      </a:lnTo>
                      <a:lnTo>
                        <a:pt x="9" y="72"/>
                      </a:lnTo>
                      <a:lnTo>
                        <a:pt x="9" y="72"/>
                      </a:lnTo>
                      <a:lnTo>
                        <a:pt x="9" y="72"/>
                      </a:lnTo>
                      <a:lnTo>
                        <a:pt x="9" y="72"/>
                      </a:lnTo>
                      <a:lnTo>
                        <a:pt x="9" y="72"/>
                      </a:lnTo>
                      <a:lnTo>
                        <a:pt x="9" y="72"/>
                      </a:lnTo>
                      <a:lnTo>
                        <a:pt x="9" y="72"/>
                      </a:lnTo>
                      <a:lnTo>
                        <a:pt x="9" y="70"/>
                      </a:lnTo>
                      <a:lnTo>
                        <a:pt x="9" y="70"/>
                      </a:lnTo>
                      <a:lnTo>
                        <a:pt x="9" y="70"/>
                      </a:lnTo>
                      <a:lnTo>
                        <a:pt x="9" y="70"/>
                      </a:lnTo>
                      <a:lnTo>
                        <a:pt x="9" y="68"/>
                      </a:lnTo>
                      <a:lnTo>
                        <a:pt x="9" y="68"/>
                      </a:lnTo>
                      <a:lnTo>
                        <a:pt x="9" y="68"/>
                      </a:lnTo>
                      <a:lnTo>
                        <a:pt x="9" y="68"/>
                      </a:lnTo>
                      <a:lnTo>
                        <a:pt x="9" y="67"/>
                      </a:lnTo>
                      <a:lnTo>
                        <a:pt x="9" y="67"/>
                      </a:lnTo>
                      <a:lnTo>
                        <a:pt x="9" y="67"/>
                      </a:lnTo>
                      <a:lnTo>
                        <a:pt x="9" y="67"/>
                      </a:lnTo>
                      <a:lnTo>
                        <a:pt x="9" y="67"/>
                      </a:lnTo>
                      <a:lnTo>
                        <a:pt x="9" y="67"/>
                      </a:lnTo>
                      <a:lnTo>
                        <a:pt x="9" y="67"/>
                      </a:lnTo>
                      <a:lnTo>
                        <a:pt x="9" y="67"/>
                      </a:lnTo>
                      <a:lnTo>
                        <a:pt x="9" y="65"/>
                      </a:lnTo>
                      <a:lnTo>
                        <a:pt x="9" y="65"/>
                      </a:lnTo>
                      <a:lnTo>
                        <a:pt x="9" y="65"/>
                      </a:lnTo>
                      <a:lnTo>
                        <a:pt x="9" y="65"/>
                      </a:lnTo>
                      <a:lnTo>
                        <a:pt x="9" y="65"/>
                      </a:lnTo>
                      <a:lnTo>
                        <a:pt x="9" y="65"/>
                      </a:lnTo>
                      <a:lnTo>
                        <a:pt x="9" y="65"/>
                      </a:lnTo>
                      <a:lnTo>
                        <a:pt x="9" y="65"/>
                      </a:lnTo>
                      <a:lnTo>
                        <a:pt x="10" y="63"/>
                      </a:lnTo>
                      <a:lnTo>
                        <a:pt x="10" y="63"/>
                      </a:lnTo>
                      <a:lnTo>
                        <a:pt x="10" y="63"/>
                      </a:lnTo>
                      <a:lnTo>
                        <a:pt x="10" y="63"/>
                      </a:lnTo>
                      <a:lnTo>
                        <a:pt x="10" y="62"/>
                      </a:lnTo>
                      <a:lnTo>
                        <a:pt x="10" y="62"/>
                      </a:lnTo>
                      <a:lnTo>
                        <a:pt x="10" y="60"/>
                      </a:lnTo>
                      <a:lnTo>
                        <a:pt x="10" y="59"/>
                      </a:lnTo>
                      <a:lnTo>
                        <a:pt x="11" y="57"/>
                      </a:lnTo>
                      <a:lnTo>
                        <a:pt x="11" y="57"/>
                      </a:lnTo>
                      <a:lnTo>
                        <a:pt x="11" y="55"/>
                      </a:lnTo>
                      <a:lnTo>
                        <a:pt x="11" y="54"/>
                      </a:lnTo>
                      <a:lnTo>
                        <a:pt x="11" y="52"/>
                      </a:lnTo>
                      <a:lnTo>
                        <a:pt x="11" y="52"/>
                      </a:lnTo>
                      <a:lnTo>
                        <a:pt x="11" y="51"/>
                      </a:lnTo>
                      <a:lnTo>
                        <a:pt x="11" y="51"/>
                      </a:lnTo>
                      <a:lnTo>
                        <a:pt x="13" y="49"/>
                      </a:lnTo>
                      <a:lnTo>
                        <a:pt x="13" y="49"/>
                      </a:lnTo>
                      <a:lnTo>
                        <a:pt x="13" y="49"/>
                      </a:lnTo>
                      <a:lnTo>
                        <a:pt x="13" y="49"/>
                      </a:lnTo>
                      <a:lnTo>
                        <a:pt x="14" y="48"/>
                      </a:lnTo>
                      <a:lnTo>
                        <a:pt x="14" y="48"/>
                      </a:lnTo>
                      <a:lnTo>
                        <a:pt x="14" y="46"/>
                      </a:lnTo>
                      <a:lnTo>
                        <a:pt x="14" y="46"/>
                      </a:lnTo>
                      <a:lnTo>
                        <a:pt x="16" y="44"/>
                      </a:lnTo>
                      <a:lnTo>
                        <a:pt x="16" y="44"/>
                      </a:lnTo>
                      <a:lnTo>
                        <a:pt x="16" y="43"/>
                      </a:lnTo>
                      <a:lnTo>
                        <a:pt x="16" y="43"/>
                      </a:lnTo>
                      <a:lnTo>
                        <a:pt x="17" y="41"/>
                      </a:lnTo>
                      <a:lnTo>
                        <a:pt x="17" y="41"/>
                      </a:lnTo>
                      <a:lnTo>
                        <a:pt x="17" y="41"/>
                      </a:lnTo>
                      <a:lnTo>
                        <a:pt x="17" y="41"/>
                      </a:lnTo>
                      <a:lnTo>
                        <a:pt x="17" y="39"/>
                      </a:lnTo>
                      <a:lnTo>
                        <a:pt x="17" y="39"/>
                      </a:lnTo>
                      <a:lnTo>
                        <a:pt x="17" y="39"/>
                      </a:lnTo>
                      <a:lnTo>
                        <a:pt x="17" y="39"/>
                      </a:lnTo>
                      <a:lnTo>
                        <a:pt x="19" y="38"/>
                      </a:lnTo>
                      <a:lnTo>
                        <a:pt x="19" y="38"/>
                      </a:lnTo>
                      <a:lnTo>
                        <a:pt x="20" y="36"/>
                      </a:lnTo>
                      <a:lnTo>
                        <a:pt x="20" y="35"/>
                      </a:lnTo>
                      <a:lnTo>
                        <a:pt x="22" y="33"/>
                      </a:lnTo>
                      <a:lnTo>
                        <a:pt x="22" y="33"/>
                      </a:lnTo>
                      <a:lnTo>
                        <a:pt x="23" y="31"/>
                      </a:lnTo>
                      <a:lnTo>
                        <a:pt x="23" y="31"/>
                      </a:lnTo>
                      <a:lnTo>
                        <a:pt x="25" y="29"/>
                      </a:lnTo>
                      <a:lnTo>
                        <a:pt x="25" y="29"/>
                      </a:lnTo>
                      <a:lnTo>
                        <a:pt x="25" y="28"/>
                      </a:lnTo>
                      <a:lnTo>
                        <a:pt x="25" y="28"/>
                      </a:lnTo>
                      <a:lnTo>
                        <a:pt x="27" y="26"/>
                      </a:lnTo>
                      <a:lnTo>
                        <a:pt x="27" y="26"/>
                      </a:lnTo>
                      <a:lnTo>
                        <a:pt x="27" y="26"/>
                      </a:lnTo>
                      <a:lnTo>
                        <a:pt x="27" y="26"/>
                      </a:lnTo>
                      <a:lnTo>
                        <a:pt x="27" y="26"/>
                      </a:lnTo>
                      <a:lnTo>
                        <a:pt x="27" y="26"/>
                      </a:lnTo>
                      <a:lnTo>
                        <a:pt x="27" y="26"/>
                      </a:lnTo>
                      <a:lnTo>
                        <a:pt x="27" y="26"/>
                      </a:lnTo>
                      <a:lnTo>
                        <a:pt x="29" y="26"/>
                      </a:lnTo>
                      <a:lnTo>
                        <a:pt x="29" y="26"/>
                      </a:lnTo>
                      <a:lnTo>
                        <a:pt x="29" y="26"/>
                      </a:lnTo>
                      <a:lnTo>
                        <a:pt x="29" y="26"/>
                      </a:lnTo>
                      <a:lnTo>
                        <a:pt x="30" y="26"/>
                      </a:lnTo>
                      <a:lnTo>
                        <a:pt x="30" y="26"/>
                      </a:lnTo>
                      <a:lnTo>
                        <a:pt x="30" y="26"/>
                      </a:lnTo>
                      <a:lnTo>
                        <a:pt x="30" y="26"/>
                      </a:lnTo>
                      <a:lnTo>
                        <a:pt x="31" y="26"/>
                      </a:lnTo>
                      <a:lnTo>
                        <a:pt x="31" y="24"/>
                      </a:lnTo>
                      <a:lnTo>
                        <a:pt x="33" y="21"/>
                      </a:lnTo>
                      <a:lnTo>
                        <a:pt x="33" y="19"/>
                      </a:lnTo>
                      <a:lnTo>
                        <a:pt x="35" y="16"/>
                      </a:lnTo>
                      <a:lnTo>
                        <a:pt x="35" y="16"/>
                      </a:lnTo>
                      <a:lnTo>
                        <a:pt x="36" y="14"/>
                      </a:lnTo>
                      <a:lnTo>
                        <a:pt x="36" y="13"/>
                      </a:lnTo>
                      <a:lnTo>
                        <a:pt x="38" y="11"/>
                      </a:lnTo>
                      <a:lnTo>
                        <a:pt x="38" y="11"/>
                      </a:lnTo>
                      <a:lnTo>
                        <a:pt x="39" y="11"/>
                      </a:lnTo>
                      <a:lnTo>
                        <a:pt x="39" y="11"/>
                      </a:lnTo>
                      <a:lnTo>
                        <a:pt x="40" y="9"/>
                      </a:lnTo>
                      <a:lnTo>
                        <a:pt x="40" y="9"/>
                      </a:lnTo>
                      <a:lnTo>
                        <a:pt x="41" y="9"/>
                      </a:lnTo>
                      <a:lnTo>
                        <a:pt x="41" y="9"/>
                      </a:lnTo>
                      <a:lnTo>
                        <a:pt x="43" y="8"/>
                      </a:lnTo>
                      <a:lnTo>
                        <a:pt x="43" y="8"/>
                      </a:lnTo>
                      <a:lnTo>
                        <a:pt x="43" y="8"/>
                      </a:lnTo>
                      <a:lnTo>
                        <a:pt x="43" y="8"/>
                      </a:lnTo>
                      <a:lnTo>
                        <a:pt x="43" y="8"/>
                      </a:lnTo>
                      <a:lnTo>
                        <a:pt x="43" y="8"/>
                      </a:lnTo>
                      <a:lnTo>
                        <a:pt x="43" y="8"/>
                      </a:lnTo>
                      <a:lnTo>
                        <a:pt x="43" y="8"/>
                      </a:lnTo>
                      <a:lnTo>
                        <a:pt x="45" y="7"/>
                      </a:lnTo>
                      <a:lnTo>
                        <a:pt x="45" y="7"/>
                      </a:lnTo>
                      <a:lnTo>
                        <a:pt x="45" y="7"/>
                      </a:lnTo>
                      <a:lnTo>
                        <a:pt x="45" y="7"/>
                      </a:lnTo>
                      <a:lnTo>
                        <a:pt x="45" y="6"/>
                      </a:lnTo>
                      <a:lnTo>
                        <a:pt x="45" y="6"/>
                      </a:lnTo>
                      <a:lnTo>
                        <a:pt x="45" y="6"/>
                      </a:lnTo>
                      <a:lnTo>
                        <a:pt x="45" y="6"/>
                      </a:lnTo>
                      <a:lnTo>
                        <a:pt x="47" y="4"/>
                      </a:lnTo>
                      <a:lnTo>
                        <a:pt x="47" y="4"/>
                      </a:lnTo>
                      <a:lnTo>
                        <a:pt x="47" y="4"/>
                      </a:lnTo>
                      <a:lnTo>
                        <a:pt x="47" y="4"/>
                      </a:lnTo>
                      <a:lnTo>
                        <a:pt x="48" y="4"/>
                      </a:lnTo>
                      <a:lnTo>
                        <a:pt x="48" y="4"/>
                      </a:lnTo>
                      <a:lnTo>
                        <a:pt x="48" y="4"/>
                      </a:lnTo>
                      <a:lnTo>
                        <a:pt x="48" y="4"/>
                      </a:lnTo>
                      <a:lnTo>
                        <a:pt x="50" y="2"/>
                      </a:lnTo>
                      <a:lnTo>
                        <a:pt x="50" y="2"/>
                      </a:lnTo>
                      <a:lnTo>
                        <a:pt x="50" y="2"/>
                      </a:lnTo>
                      <a:lnTo>
                        <a:pt x="50" y="2"/>
                      </a:lnTo>
                      <a:lnTo>
                        <a:pt x="51" y="1"/>
                      </a:lnTo>
                      <a:lnTo>
                        <a:pt x="51" y="1"/>
                      </a:lnTo>
                      <a:lnTo>
                        <a:pt x="53" y="1"/>
                      </a:lnTo>
                      <a:lnTo>
                        <a:pt x="53" y="1"/>
                      </a:lnTo>
                      <a:lnTo>
                        <a:pt x="54" y="0"/>
                      </a:lnTo>
                      <a:lnTo>
                        <a:pt x="54" y="1"/>
                      </a:lnTo>
                      <a:lnTo>
                        <a:pt x="54" y="1"/>
                      </a:lnTo>
                      <a:lnTo>
                        <a:pt x="54" y="1"/>
                      </a:lnTo>
                      <a:lnTo>
                        <a:pt x="56" y="1"/>
                      </a:lnTo>
                      <a:lnTo>
                        <a:pt x="56" y="1"/>
                      </a:lnTo>
                      <a:lnTo>
                        <a:pt x="58" y="1"/>
                      </a:lnTo>
                      <a:lnTo>
                        <a:pt x="58" y="1"/>
                      </a:lnTo>
                      <a:lnTo>
                        <a:pt x="60" y="1"/>
                      </a:lnTo>
                      <a:lnTo>
                        <a:pt x="60" y="2"/>
                      </a:lnTo>
                      <a:lnTo>
                        <a:pt x="60" y="2"/>
                      </a:lnTo>
                      <a:lnTo>
                        <a:pt x="60" y="2"/>
                      </a:lnTo>
                      <a:lnTo>
                        <a:pt x="62" y="2"/>
                      </a:lnTo>
                      <a:lnTo>
                        <a:pt x="62" y="2"/>
                      </a:lnTo>
                      <a:lnTo>
                        <a:pt x="63" y="2"/>
                      </a:lnTo>
                      <a:lnTo>
                        <a:pt x="63" y="2"/>
                      </a:lnTo>
                      <a:lnTo>
                        <a:pt x="64" y="2"/>
                      </a:lnTo>
                      <a:lnTo>
                        <a:pt x="64" y="4"/>
                      </a:lnTo>
                      <a:lnTo>
                        <a:pt x="64" y="4"/>
                      </a:lnTo>
                      <a:lnTo>
                        <a:pt x="64" y="4"/>
                      </a:lnTo>
                      <a:lnTo>
                        <a:pt x="64" y="4"/>
                      </a:lnTo>
                      <a:lnTo>
                        <a:pt x="64" y="4"/>
                      </a:lnTo>
                      <a:lnTo>
                        <a:pt x="64" y="4"/>
                      </a:lnTo>
                      <a:lnTo>
                        <a:pt x="64" y="4"/>
                      </a:lnTo>
                      <a:lnTo>
                        <a:pt x="64" y="4"/>
                      </a:lnTo>
                      <a:lnTo>
                        <a:pt x="64" y="6"/>
                      </a:lnTo>
                      <a:lnTo>
                        <a:pt x="64" y="6"/>
                      </a:lnTo>
                      <a:lnTo>
                        <a:pt x="64" y="6"/>
                      </a:lnTo>
                      <a:lnTo>
                        <a:pt x="64" y="6"/>
                      </a:lnTo>
                      <a:lnTo>
                        <a:pt x="64" y="6"/>
                      </a:lnTo>
                      <a:lnTo>
                        <a:pt x="64" y="6"/>
                      </a:lnTo>
                      <a:lnTo>
                        <a:pt x="64" y="6"/>
                      </a:lnTo>
                      <a:lnTo>
                        <a:pt x="65" y="6"/>
                      </a:lnTo>
                      <a:lnTo>
                        <a:pt x="65" y="8"/>
                      </a:lnTo>
                      <a:lnTo>
                        <a:pt x="65" y="8"/>
                      </a:lnTo>
                      <a:lnTo>
                        <a:pt x="65" y="8"/>
                      </a:lnTo>
                      <a:lnTo>
                        <a:pt x="66" y="8"/>
                      </a:lnTo>
                      <a:lnTo>
                        <a:pt x="66" y="9"/>
                      </a:lnTo>
                      <a:lnTo>
                        <a:pt x="66" y="9"/>
                      </a:lnTo>
                      <a:lnTo>
                        <a:pt x="66" y="9"/>
                      </a:lnTo>
                      <a:lnTo>
                        <a:pt x="68" y="9"/>
                      </a:lnTo>
                      <a:lnTo>
                        <a:pt x="68" y="11"/>
                      </a:lnTo>
                      <a:lnTo>
                        <a:pt x="68" y="11"/>
                      </a:lnTo>
                      <a:lnTo>
                        <a:pt x="68" y="11"/>
                      </a:lnTo>
                      <a:lnTo>
                        <a:pt x="70" y="11"/>
                      </a:lnTo>
                      <a:lnTo>
                        <a:pt x="70" y="12"/>
                      </a:lnTo>
                      <a:lnTo>
                        <a:pt x="70" y="12"/>
                      </a:lnTo>
                      <a:lnTo>
                        <a:pt x="70" y="12"/>
                      </a:lnTo>
                      <a:lnTo>
                        <a:pt x="72" y="12"/>
                      </a:lnTo>
                      <a:lnTo>
                        <a:pt x="72" y="13"/>
                      </a:lnTo>
                      <a:lnTo>
                        <a:pt x="72" y="13"/>
                      </a:lnTo>
                      <a:lnTo>
                        <a:pt x="72" y="14"/>
                      </a:lnTo>
                      <a:lnTo>
                        <a:pt x="72" y="14"/>
                      </a:lnTo>
                      <a:lnTo>
                        <a:pt x="72" y="16"/>
                      </a:lnTo>
                      <a:lnTo>
                        <a:pt x="72" y="16"/>
                      </a:lnTo>
                      <a:lnTo>
                        <a:pt x="72" y="16"/>
                      </a:lnTo>
                      <a:lnTo>
                        <a:pt x="73" y="16"/>
                      </a:lnTo>
                      <a:lnTo>
                        <a:pt x="73" y="18"/>
                      </a:lnTo>
                      <a:lnTo>
                        <a:pt x="73" y="18"/>
                      </a:lnTo>
                      <a:lnTo>
                        <a:pt x="73" y="18"/>
                      </a:lnTo>
                      <a:lnTo>
                        <a:pt x="73" y="18"/>
                      </a:lnTo>
                      <a:lnTo>
                        <a:pt x="73" y="18"/>
                      </a:lnTo>
                      <a:lnTo>
                        <a:pt x="74" y="18"/>
                      </a:lnTo>
                      <a:lnTo>
                        <a:pt x="74" y="18"/>
                      </a:lnTo>
                      <a:lnTo>
                        <a:pt x="76" y="18"/>
                      </a:lnTo>
                      <a:lnTo>
                        <a:pt x="76" y="19"/>
                      </a:lnTo>
                      <a:lnTo>
                        <a:pt x="76" y="19"/>
                      </a:lnTo>
                      <a:lnTo>
                        <a:pt x="76" y="19"/>
                      </a:lnTo>
                      <a:lnTo>
                        <a:pt x="76" y="19"/>
                      </a:lnTo>
                      <a:lnTo>
                        <a:pt x="76" y="19"/>
                      </a:lnTo>
                      <a:lnTo>
                        <a:pt x="76" y="19"/>
                      </a:lnTo>
                      <a:lnTo>
                        <a:pt x="76" y="19"/>
                      </a:lnTo>
                      <a:lnTo>
                        <a:pt x="78" y="18"/>
                      </a:lnTo>
                      <a:lnTo>
                        <a:pt x="78" y="18"/>
                      </a:lnTo>
                      <a:lnTo>
                        <a:pt x="78" y="18"/>
                      </a:lnTo>
                      <a:lnTo>
                        <a:pt x="78" y="18"/>
                      </a:lnTo>
                      <a:lnTo>
                        <a:pt x="79" y="16"/>
                      </a:lnTo>
                      <a:lnTo>
                        <a:pt x="79" y="16"/>
                      </a:lnTo>
                      <a:lnTo>
                        <a:pt x="79" y="16"/>
                      </a:lnTo>
                      <a:lnTo>
                        <a:pt x="79" y="16"/>
                      </a:lnTo>
                      <a:lnTo>
                        <a:pt x="80" y="14"/>
                      </a:lnTo>
                      <a:lnTo>
                        <a:pt x="80" y="14"/>
                      </a:lnTo>
                      <a:lnTo>
                        <a:pt x="80" y="14"/>
                      </a:lnTo>
                      <a:lnTo>
                        <a:pt x="80" y="14"/>
                      </a:lnTo>
                      <a:lnTo>
                        <a:pt x="82" y="13"/>
                      </a:lnTo>
                      <a:lnTo>
                        <a:pt x="82" y="13"/>
                      </a:lnTo>
                      <a:lnTo>
                        <a:pt x="84" y="13"/>
                      </a:lnTo>
                      <a:lnTo>
                        <a:pt x="84" y="13"/>
                      </a:lnTo>
                      <a:lnTo>
                        <a:pt x="86" y="12"/>
                      </a:lnTo>
                      <a:lnTo>
                        <a:pt x="86" y="12"/>
                      </a:lnTo>
                      <a:lnTo>
                        <a:pt x="88" y="12"/>
                      </a:lnTo>
                      <a:lnTo>
                        <a:pt x="88" y="12"/>
                      </a:lnTo>
                      <a:lnTo>
                        <a:pt x="90" y="11"/>
                      </a:lnTo>
                      <a:lnTo>
                        <a:pt x="90" y="11"/>
                      </a:lnTo>
                      <a:lnTo>
                        <a:pt x="90" y="11"/>
                      </a:lnTo>
                      <a:lnTo>
                        <a:pt x="90" y="11"/>
                      </a:lnTo>
                      <a:lnTo>
                        <a:pt x="92" y="9"/>
                      </a:lnTo>
                      <a:lnTo>
                        <a:pt x="92" y="11"/>
                      </a:lnTo>
                      <a:lnTo>
                        <a:pt x="92" y="11"/>
                      </a:lnTo>
                      <a:lnTo>
                        <a:pt x="92" y="11"/>
                      </a:lnTo>
                      <a:lnTo>
                        <a:pt x="92" y="11"/>
                      </a:lnTo>
                      <a:lnTo>
                        <a:pt x="92" y="12"/>
                      </a:lnTo>
                      <a:lnTo>
                        <a:pt x="92" y="12"/>
                      </a:lnTo>
                      <a:lnTo>
                        <a:pt x="92" y="12"/>
                      </a:lnTo>
                      <a:lnTo>
                        <a:pt x="92" y="12"/>
                      </a:lnTo>
                      <a:lnTo>
                        <a:pt x="92" y="13"/>
                      </a:lnTo>
                      <a:lnTo>
                        <a:pt x="92" y="13"/>
                      </a:lnTo>
                      <a:lnTo>
                        <a:pt x="92" y="13"/>
                      </a:lnTo>
                      <a:lnTo>
                        <a:pt x="92" y="13"/>
                      </a:lnTo>
                      <a:lnTo>
                        <a:pt x="92" y="13"/>
                      </a:lnTo>
                      <a:lnTo>
                        <a:pt x="92" y="13"/>
                      </a:lnTo>
                      <a:lnTo>
                        <a:pt x="92" y="13"/>
                      </a:lnTo>
                      <a:lnTo>
                        <a:pt x="93" y="13"/>
                      </a:lnTo>
                      <a:lnTo>
                        <a:pt x="93" y="13"/>
                      </a:lnTo>
                      <a:lnTo>
                        <a:pt x="93" y="13"/>
                      </a:lnTo>
                      <a:lnTo>
                        <a:pt x="93" y="13"/>
                      </a:lnTo>
                      <a:lnTo>
                        <a:pt x="94" y="13"/>
                      </a:lnTo>
                      <a:lnTo>
                        <a:pt x="94" y="13"/>
                      </a:lnTo>
                      <a:lnTo>
                        <a:pt x="95" y="13"/>
                      </a:lnTo>
                      <a:lnTo>
                        <a:pt x="95" y="13"/>
                      </a:lnTo>
                      <a:lnTo>
                        <a:pt x="97" y="12"/>
                      </a:lnTo>
                      <a:lnTo>
                        <a:pt x="97" y="12"/>
                      </a:lnTo>
                      <a:lnTo>
                        <a:pt x="98" y="12"/>
                      </a:lnTo>
                      <a:lnTo>
                        <a:pt x="98" y="12"/>
                      </a:lnTo>
                      <a:lnTo>
                        <a:pt x="100" y="12"/>
                      </a:lnTo>
                      <a:lnTo>
                        <a:pt x="100" y="12"/>
                      </a:lnTo>
                      <a:lnTo>
                        <a:pt x="101" y="12"/>
                      </a:lnTo>
                      <a:lnTo>
                        <a:pt x="101" y="12"/>
                      </a:lnTo>
                      <a:lnTo>
                        <a:pt x="102" y="11"/>
                      </a:lnTo>
                      <a:lnTo>
                        <a:pt x="101" y="12"/>
                      </a:lnTo>
                      <a:lnTo>
                        <a:pt x="101" y="12"/>
                      </a:lnTo>
                      <a:lnTo>
                        <a:pt x="101" y="14"/>
                      </a:lnTo>
                      <a:lnTo>
                        <a:pt x="101" y="14"/>
                      </a:lnTo>
                      <a:lnTo>
                        <a:pt x="101" y="16"/>
                      </a:lnTo>
                      <a:lnTo>
                        <a:pt x="101" y="18"/>
                      </a:lnTo>
                      <a:lnTo>
                        <a:pt x="101" y="19"/>
                      </a:lnTo>
                      <a:lnTo>
                        <a:pt x="101" y="20"/>
                      </a:lnTo>
                      <a:lnTo>
                        <a:pt x="100" y="22"/>
                      </a:lnTo>
                      <a:lnTo>
                        <a:pt x="100" y="24"/>
                      </a:lnTo>
                      <a:lnTo>
                        <a:pt x="100" y="26"/>
                      </a:lnTo>
                      <a:lnTo>
                        <a:pt x="100" y="27"/>
                      </a:lnTo>
                      <a:lnTo>
                        <a:pt x="100" y="28"/>
                      </a:lnTo>
                      <a:lnTo>
                        <a:pt x="100" y="28"/>
                      </a:lnTo>
                      <a:lnTo>
                        <a:pt x="100" y="29"/>
                      </a:lnTo>
                      <a:lnTo>
                        <a:pt x="100" y="29"/>
                      </a:lnTo>
                      <a:lnTo>
                        <a:pt x="99" y="31"/>
                      </a:lnTo>
                      <a:lnTo>
                        <a:pt x="99" y="31"/>
                      </a:lnTo>
                      <a:lnTo>
                        <a:pt x="99" y="32"/>
                      </a:lnTo>
                      <a:lnTo>
                        <a:pt x="99" y="32"/>
                      </a:lnTo>
                      <a:lnTo>
                        <a:pt x="98" y="33"/>
                      </a:lnTo>
                      <a:lnTo>
                        <a:pt x="98" y="33"/>
                      </a:lnTo>
                      <a:lnTo>
                        <a:pt x="98" y="35"/>
                      </a:lnTo>
                      <a:lnTo>
                        <a:pt x="98" y="35"/>
                      </a:lnTo>
                      <a:lnTo>
                        <a:pt x="97" y="37"/>
                      </a:lnTo>
                      <a:lnTo>
                        <a:pt x="97" y="37"/>
                      </a:lnTo>
                      <a:lnTo>
                        <a:pt x="97" y="39"/>
                      </a:lnTo>
                      <a:lnTo>
                        <a:pt x="97" y="39"/>
                      </a:lnTo>
                      <a:lnTo>
                        <a:pt x="97" y="40"/>
                      </a:lnTo>
                      <a:lnTo>
                        <a:pt x="97" y="40"/>
                      </a:lnTo>
                      <a:lnTo>
                        <a:pt x="97" y="40"/>
                      </a:lnTo>
                      <a:lnTo>
                        <a:pt x="98" y="40"/>
                      </a:lnTo>
                      <a:lnTo>
                        <a:pt x="98" y="41"/>
                      </a:lnTo>
                      <a:lnTo>
                        <a:pt x="98" y="41"/>
                      </a:lnTo>
                      <a:lnTo>
                        <a:pt x="98" y="41"/>
                      </a:lnTo>
                      <a:lnTo>
                        <a:pt x="98" y="41"/>
                      </a:lnTo>
                      <a:lnTo>
                        <a:pt x="98" y="41"/>
                      </a:lnTo>
                      <a:lnTo>
                        <a:pt x="98" y="41"/>
                      </a:lnTo>
                      <a:lnTo>
                        <a:pt x="98" y="41"/>
                      </a:lnTo>
                      <a:lnTo>
                        <a:pt x="100" y="41"/>
                      </a:lnTo>
                      <a:lnTo>
                        <a:pt x="100" y="41"/>
                      </a:lnTo>
                      <a:lnTo>
                        <a:pt x="100" y="41"/>
                      </a:lnTo>
                      <a:lnTo>
                        <a:pt x="100" y="41"/>
                      </a:lnTo>
                      <a:lnTo>
                        <a:pt x="102" y="41"/>
                      </a:lnTo>
                      <a:lnTo>
                        <a:pt x="102" y="41"/>
                      </a:lnTo>
                      <a:lnTo>
                        <a:pt x="102" y="41"/>
                      </a:lnTo>
                      <a:lnTo>
                        <a:pt x="102" y="41"/>
                      </a:lnTo>
                      <a:lnTo>
                        <a:pt x="104" y="39"/>
                      </a:lnTo>
                      <a:lnTo>
                        <a:pt x="104" y="41"/>
                      </a:lnTo>
                      <a:lnTo>
                        <a:pt x="104" y="41"/>
                      </a:lnTo>
                      <a:lnTo>
                        <a:pt x="104" y="42"/>
                      </a:lnTo>
                      <a:lnTo>
                        <a:pt x="105" y="42"/>
                      </a:lnTo>
                      <a:lnTo>
                        <a:pt x="105" y="44"/>
                      </a:lnTo>
                      <a:lnTo>
                        <a:pt x="105" y="46"/>
                      </a:lnTo>
                      <a:lnTo>
                        <a:pt x="105" y="47"/>
                      </a:lnTo>
                      <a:lnTo>
                        <a:pt x="107" y="47"/>
                      </a:lnTo>
                      <a:lnTo>
                        <a:pt x="107" y="49"/>
                      </a:lnTo>
                      <a:lnTo>
                        <a:pt x="107" y="51"/>
                      </a:lnTo>
                      <a:lnTo>
                        <a:pt x="107" y="52"/>
                      </a:lnTo>
                      <a:lnTo>
                        <a:pt x="109" y="52"/>
                      </a:lnTo>
                      <a:lnTo>
                        <a:pt x="109" y="53"/>
                      </a:lnTo>
                      <a:lnTo>
                        <a:pt x="110" y="53"/>
                      </a:lnTo>
                      <a:lnTo>
                        <a:pt x="110" y="53"/>
                      </a:lnTo>
                      <a:lnTo>
                        <a:pt x="112" y="53"/>
                      </a:lnTo>
                      <a:lnTo>
                        <a:pt x="111" y="55"/>
                      </a:lnTo>
                      <a:lnTo>
                        <a:pt x="111" y="55"/>
                      </a:lnTo>
                      <a:lnTo>
                        <a:pt x="111" y="57"/>
                      </a:lnTo>
                      <a:lnTo>
                        <a:pt x="113" y="57"/>
                      </a:lnTo>
                      <a:lnTo>
                        <a:pt x="113" y="59"/>
                      </a:lnTo>
                      <a:lnTo>
                        <a:pt x="115" y="60"/>
                      </a:lnTo>
                      <a:lnTo>
                        <a:pt x="115" y="62"/>
                      </a:lnTo>
                      <a:lnTo>
                        <a:pt x="116" y="62"/>
                      </a:lnTo>
                      <a:lnTo>
                        <a:pt x="116" y="64"/>
                      </a:lnTo>
                      <a:lnTo>
                        <a:pt x="118" y="66"/>
                      </a:lnTo>
                      <a:lnTo>
                        <a:pt x="118" y="67"/>
                      </a:lnTo>
                      <a:lnTo>
                        <a:pt x="119" y="67"/>
                      </a:lnTo>
                      <a:lnTo>
                        <a:pt x="119" y="69"/>
                      </a:lnTo>
                      <a:lnTo>
                        <a:pt x="120" y="70"/>
                      </a:lnTo>
                      <a:lnTo>
                        <a:pt x="120" y="71"/>
                      </a:lnTo>
                      <a:lnTo>
                        <a:pt x="122" y="71"/>
                      </a:lnTo>
                      <a:lnTo>
                        <a:pt x="121" y="73"/>
                      </a:lnTo>
                      <a:lnTo>
                        <a:pt x="121" y="73"/>
                      </a:lnTo>
                      <a:lnTo>
                        <a:pt x="120" y="75"/>
                      </a:lnTo>
                      <a:lnTo>
                        <a:pt x="120" y="75"/>
                      </a:lnTo>
                      <a:lnTo>
                        <a:pt x="119" y="77"/>
                      </a:lnTo>
                      <a:lnTo>
                        <a:pt x="119" y="78"/>
                      </a:lnTo>
                      <a:lnTo>
                        <a:pt x="118" y="80"/>
                      </a:lnTo>
                      <a:lnTo>
                        <a:pt x="118" y="81"/>
                      </a:lnTo>
                      <a:lnTo>
                        <a:pt x="116" y="82"/>
                      </a:lnTo>
                      <a:lnTo>
                        <a:pt x="116" y="84"/>
                      </a:lnTo>
                      <a:lnTo>
                        <a:pt x="114" y="86"/>
                      </a:lnTo>
                      <a:lnTo>
                        <a:pt x="114" y="87"/>
                      </a:lnTo>
                      <a:lnTo>
                        <a:pt x="112" y="89"/>
                      </a:lnTo>
                      <a:lnTo>
                        <a:pt x="112" y="89"/>
                      </a:lnTo>
                      <a:lnTo>
                        <a:pt x="112" y="89"/>
                      </a:lnTo>
                      <a:lnTo>
                        <a:pt x="112" y="89"/>
                      </a:lnTo>
                      <a:lnTo>
                        <a:pt x="111" y="90"/>
                      </a:lnTo>
                      <a:lnTo>
                        <a:pt x="111" y="90"/>
                      </a:lnTo>
                      <a:lnTo>
                        <a:pt x="109" y="92"/>
                      </a:lnTo>
                      <a:lnTo>
                        <a:pt x="109" y="92"/>
                      </a:lnTo>
                      <a:lnTo>
                        <a:pt x="107" y="93"/>
                      </a:lnTo>
                      <a:lnTo>
                        <a:pt x="105" y="94"/>
                      </a:lnTo>
                      <a:lnTo>
                        <a:pt x="104" y="96"/>
                      </a:lnTo>
                      <a:lnTo>
                        <a:pt x="104" y="96"/>
                      </a:lnTo>
                      <a:lnTo>
                        <a:pt x="102" y="98"/>
                      </a:lnTo>
                      <a:lnTo>
                        <a:pt x="100" y="100"/>
                      </a:lnTo>
                      <a:lnTo>
                        <a:pt x="98" y="101"/>
                      </a:lnTo>
                      <a:lnTo>
                        <a:pt x="97" y="101"/>
                      </a:lnTo>
                      <a:lnTo>
                        <a:pt x="95" y="103"/>
                      </a:lnTo>
                      <a:lnTo>
                        <a:pt x="94" y="103"/>
                      </a:lnTo>
                      <a:lnTo>
                        <a:pt x="93" y="103"/>
                      </a:lnTo>
                      <a:lnTo>
                        <a:pt x="93" y="103"/>
                      </a:lnTo>
                      <a:lnTo>
                        <a:pt x="93" y="105"/>
                      </a:lnTo>
                      <a:lnTo>
                        <a:pt x="93" y="105"/>
                      </a:lnTo>
                      <a:lnTo>
                        <a:pt x="93" y="105"/>
                      </a:lnTo>
                      <a:lnTo>
                        <a:pt x="93" y="105"/>
                      </a:lnTo>
                      <a:lnTo>
                        <a:pt x="93" y="106"/>
                      </a:lnTo>
                      <a:lnTo>
                        <a:pt x="93" y="106"/>
                      </a:lnTo>
                      <a:lnTo>
                        <a:pt x="93" y="106"/>
                      </a:lnTo>
                      <a:lnTo>
                        <a:pt x="93" y="106"/>
                      </a:lnTo>
                      <a:lnTo>
                        <a:pt x="93" y="108"/>
                      </a:lnTo>
                      <a:lnTo>
                        <a:pt x="93" y="108"/>
                      </a:lnTo>
                      <a:lnTo>
                        <a:pt x="93" y="108"/>
                      </a:lnTo>
                      <a:lnTo>
                        <a:pt x="93" y="108"/>
                      </a:lnTo>
                      <a:lnTo>
                        <a:pt x="93" y="108"/>
                      </a:lnTo>
                      <a:lnTo>
                        <a:pt x="93" y="108"/>
                      </a:lnTo>
                      <a:lnTo>
                        <a:pt x="93" y="108"/>
                      </a:lnTo>
                      <a:lnTo>
                        <a:pt x="93" y="108"/>
                      </a:lnTo>
                      <a:lnTo>
                        <a:pt x="91" y="108"/>
                      </a:lnTo>
                      <a:lnTo>
                        <a:pt x="91" y="108"/>
                      </a:lnTo>
                      <a:lnTo>
                        <a:pt x="90" y="108"/>
                      </a:lnTo>
                      <a:lnTo>
                        <a:pt x="90" y="108"/>
                      </a:lnTo>
                      <a:lnTo>
                        <a:pt x="89" y="108"/>
                      </a:lnTo>
                      <a:lnTo>
                        <a:pt x="89" y="108"/>
                      </a:lnTo>
                      <a:lnTo>
                        <a:pt x="87" y="108"/>
                      </a:lnTo>
                      <a:lnTo>
                        <a:pt x="87" y="107"/>
                      </a:lnTo>
                      <a:lnTo>
                        <a:pt x="85" y="107"/>
                      </a:lnTo>
                      <a:lnTo>
                        <a:pt x="85" y="107"/>
                      </a:lnTo>
                      <a:lnTo>
                        <a:pt x="84" y="107"/>
                      </a:lnTo>
                      <a:lnTo>
                        <a:pt x="84" y="107"/>
                      </a:lnTo>
                      <a:lnTo>
                        <a:pt x="82" y="107"/>
                      </a:lnTo>
                      <a:lnTo>
                        <a:pt x="82" y="107"/>
                      </a:lnTo>
                      <a:lnTo>
                        <a:pt x="82" y="107"/>
                      </a:lnTo>
                      <a:lnTo>
                        <a:pt x="82" y="105"/>
                      </a:lnTo>
                      <a:lnTo>
                        <a:pt x="82" y="105"/>
                      </a:lnTo>
                      <a:lnTo>
                        <a:pt x="82" y="105"/>
                      </a:lnTo>
                      <a:lnTo>
                        <a:pt x="82" y="105"/>
                      </a:lnTo>
                      <a:lnTo>
                        <a:pt x="82" y="104"/>
                      </a:lnTo>
                      <a:lnTo>
                        <a:pt x="82" y="104"/>
                      </a:lnTo>
                      <a:lnTo>
                        <a:pt x="82" y="103"/>
                      </a:lnTo>
                      <a:lnTo>
                        <a:pt x="82" y="103"/>
                      </a:lnTo>
                      <a:lnTo>
                        <a:pt x="84" y="101"/>
                      </a:lnTo>
                      <a:lnTo>
                        <a:pt x="84" y="101"/>
                      </a:lnTo>
                      <a:lnTo>
                        <a:pt x="84" y="100"/>
                      </a:lnTo>
                      <a:lnTo>
                        <a:pt x="84" y="100"/>
                      </a:lnTo>
                      <a:lnTo>
                        <a:pt x="84" y="98"/>
                      </a:lnTo>
                      <a:lnTo>
                        <a:pt x="84" y="98"/>
                      </a:lnTo>
                      <a:lnTo>
                        <a:pt x="84" y="97"/>
                      </a:lnTo>
                      <a:lnTo>
                        <a:pt x="84" y="97"/>
                      </a:lnTo>
                      <a:lnTo>
                        <a:pt x="85" y="95"/>
                      </a:lnTo>
                      <a:lnTo>
                        <a:pt x="85" y="95"/>
                      </a:lnTo>
                      <a:lnTo>
                        <a:pt x="85" y="95"/>
                      </a:lnTo>
                      <a:lnTo>
                        <a:pt x="85" y="95"/>
                      </a:lnTo>
                      <a:lnTo>
                        <a:pt x="85" y="93"/>
                      </a:lnTo>
                      <a:lnTo>
                        <a:pt x="85" y="93"/>
                      </a:lnTo>
                      <a:lnTo>
                        <a:pt x="85" y="93"/>
                      </a:lnTo>
                      <a:lnTo>
                        <a:pt x="85" y="93"/>
                      </a:lnTo>
                      <a:lnTo>
                        <a:pt x="87" y="91"/>
                      </a:lnTo>
                      <a:lnTo>
                        <a:pt x="87" y="91"/>
                      </a:lnTo>
                      <a:lnTo>
                        <a:pt x="87" y="91"/>
                      </a:lnTo>
                      <a:lnTo>
                        <a:pt x="87" y="91"/>
                      </a:lnTo>
                      <a:lnTo>
                        <a:pt x="87" y="89"/>
                      </a:lnTo>
                      <a:lnTo>
                        <a:pt x="87" y="89"/>
                      </a:lnTo>
                      <a:lnTo>
                        <a:pt x="87" y="88"/>
                      </a:lnTo>
                      <a:lnTo>
                        <a:pt x="87" y="88"/>
                      </a:lnTo>
                      <a:lnTo>
                        <a:pt x="89" y="86"/>
                      </a:lnTo>
                      <a:lnTo>
                        <a:pt x="87" y="86"/>
                      </a:lnTo>
                      <a:lnTo>
                        <a:pt x="87" y="86"/>
                      </a:lnTo>
                      <a:lnTo>
                        <a:pt x="87" y="86"/>
                      </a:lnTo>
                      <a:lnTo>
                        <a:pt x="87" y="85"/>
                      </a:lnTo>
                      <a:lnTo>
                        <a:pt x="87" y="85"/>
                      </a:lnTo>
                      <a:lnTo>
                        <a:pt x="87" y="83"/>
                      </a:lnTo>
                      <a:lnTo>
                        <a:pt x="87" y="83"/>
                      </a:lnTo>
                      <a:lnTo>
                        <a:pt x="87" y="81"/>
                      </a:lnTo>
                      <a:lnTo>
                        <a:pt x="86" y="81"/>
                      </a:lnTo>
                      <a:lnTo>
                        <a:pt x="86" y="80"/>
                      </a:lnTo>
                      <a:lnTo>
                        <a:pt x="86" y="80"/>
                      </a:lnTo>
                      <a:lnTo>
                        <a:pt x="86" y="78"/>
                      </a:lnTo>
                      <a:lnTo>
                        <a:pt x="86" y="78"/>
                      </a:lnTo>
                      <a:lnTo>
                        <a:pt x="86" y="78"/>
                      </a:lnTo>
                      <a:lnTo>
                        <a:pt x="86" y="78"/>
                      </a:lnTo>
                      <a:lnTo>
                        <a:pt x="86" y="76"/>
                      </a:lnTo>
                      <a:lnTo>
                        <a:pt x="85" y="76"/>
                      </a:lnTo>
                      <a:lnTo>
                        <a:pt x="85" y="76"/>
                      </a:lnTo>
                      <a:lnTo>
                        <a:pt x="84" y="76"/>
                      </a:lnTo>
                      <a:lnTo>
                        <a:pt x="84" y="75"/>
                      </a:lnTo>
                      <a:lnTo>
                        <a:pt x="82" y="75"/>
                      </a:lnTo>
                      <a:lnTo>
                        <a:pt x="82" y="75"/>
                      </a:lnTo>
                      <a:lnTo>
                        <a:pt x="82" y="75"/>
                      </a:lnTo>
                      <a:lnTo>
                        <a:pt x="82" y="73"/>
                      </a:lnTo>
                      <a:lnTo>
                        <a:pt x="80" y="73"/>
                      </a:lnTo>
                      <a:lnTo>
                        <a:pt x="80" y="73"/>
                      </a:lnTo>
                      <a:lnTo>
                        <a:pt x="80" y="73"/>
                      </a:lnTo>
                      <a:lnTo>
                        <a:pt x="80" y="72"/>
                      </a:lnTo>
                      <a:lnTo>
                        <a:pt x="80" y="72"/>
                      </a:lnTo>
                      <a:lnTo>
                        <a:pt x="80" y="72"/>
                      </a:lnTo>
                      <a:lnTo>
                        <a:pt x="80" y="72"/>
                      </a:lnTo>
                      <a:lnTo>
                        <a:pt x="80" y="70"/>
                      </a:lnTo>
                      <a:lnTo>
                        <a:pt x="79" y="70"/>
                      </a:lnTo>
                      <a:lnTo>
                        <a:pt x="79" y="70"/>
                      </a:lnTo>
                      <a:lnTo>
                        <a:pt x="79" y="70"/>
                      </a:lnTo>
                      <a:lnTo>
                        <a:pt x="79" y="68"/>
                      </a:lnTo>
                      <a:lnTo>
                        <a:pt x="79" y="68"/>
                      </a:lnTo>
                      <a:lnTo>
                        <a:pt x="79" y="67"/>
                      </a:lnTo>
                      <a:lnTo>
                        <a:pt x="79" y="67"/>
                      </a:lnTo>
                      <a:lnTo>
                        <a:pt x="80" y="66"/>
                      </a:lnTo>
                      <a:lnTo>
                        <a:pt x="80" y="66"/>
                      </a:lnTo>
                      <a:lnTo>
                        <a:pt x="80" y="66"/>
                      </a:lnTo>
                      <a:lnTo>
                        <a:pt x="80" y="66"/>
                      </a:lnTo>
                      <a:lnTo>
                        <a:pt x="81" y="64"/>
                      </a:lnTo>
                      <a:lnTo>
                        <a:pt x="81" y="64"/>
                      </a:lnTo>
                      <a:lnTo>
                        <a:pt x="81" y="63"/>
                      </a:lnTo>
                      <a:lnTo>
                        <a:pt x="81" y="63"/>
                      </a:lnTo>
                      <a:lnTo>
                        <a:pt x="82" y="61"/>
                      </a:lnTo>
                      <a:lnTo>
                        <a:pt x="81" y="61"/>
                      </a:lnTo>
                      <a:lnTo>
                        <a:pt x="81" y="60"/>
                      </a:lnTo>
                      <a:lnTo>
                        <a:pt x="80" y="58"/>
                      </a:lnTo>
                      <a:lnTo>
                        <a:pt x="80" y="56"/>
                      </a:lnTo>
                      <a:lnTo>
                        <a:pt x="79" y="54"/>
                      </a:lnTo>
                      <a:lnTo>
                        <a:pt x="79" y="53"/>
                      </a:lnTo>
                      <a:lnTo>
                        <a:pt x="77" y="51"/>
                      </a:lnTo>
                      <a:lnTo>
                        <a:pt x="77" y="49"/>
                      </a:lnTo>
                      <a:lnTo>
                        <a:pt x="75" y="47"/>
                      </a:lnTo>
                      <a:lnTo>
                        <a:pt x="75" y="46"/>
                      </a:lnTo>
                      <a:lnTo>
                        <a:pt x="73" y="44"/>
                      </a:lnTo>
                      <a:lnTo>
                        <a:pt x="73" y="42"/>
                      </a:lnTo>
                      <a:lnTo>
                        <a:pt x="72" y="42"/>
                      </a:lnTo>
                      <a:lnTo>
                        <a:pt x="72" y="40"/>
                      </a:lnTo>
                      <a:lnTo>
                        <a:pt x="72" y="40"/>
                      </a:lnTo>
                      <a:lnTo>
                        <a:pt x="72" y="38"/>
                      </a:lnTo>
                      <a:lnTo>
                        <a:pt x="70" y="38"/>
                      </a:lnTo>
                      <a:lnTo>
                        <a:pt x="70" y="38"/>
                      </a:lnTo>
                      <a:lnTo>
                        <a:pt x="68" y="38"/>
                      </a:lnTo>
                      <a:lnTo>
                        <a:pt x="67" y="37"/>
                      </a:lnTo>
                      <a:lnTo>
                        <a:pt x="65" y="37"/>
                      </a:lnTo>
                      <a:lnTo>
                        <a:pt x="64" y="35"/>
                      </a:lnTo>
                      <a:lnTo>
                        <a:pt x="62" y="35"/>
                      </a:lnTo>
                      <a:lnTo>
                        <a:pt x="61" y="33"/>
                      </a:lnTo>
                      <a:lnTo>
                        <a:pt x="59" y="33"/>
                      </a:lnTo>
                      <a:lnTo>
                        <a:pt x="57" y="33"/>
                      </a:lnTo>
                      <a:lnTo>
                        <a:pt x="55" y="33"/>
                      </a:lnTo>
                      <a:lnTo>
                        <a:pt x="54" y="32"/>
                      </a:lnTo>
                      <a:lnTo>
                        <a:pt x="52" y="32"/>
                      </a:lnTo>
                      <a:lnTo>
                        <a:pt x="51" y="32"/>
                      </a:lnTo>
                      <a:lnTo>
                        <a:pt x="51" y="32"/>
                      </a:lnTo>
                      <a:lnTo>
                        <a:pt x="51" y="30"/>
                      </a:lnTo>
                      <a:lnTo>
                        <a:pt x="49" y="32"/>
                      </a:lnTo>
                      <a:lnTo>
                        <a:pt x="49" y="32"/>
                      </a:lnTo>
                      <a:lnTo>
                        <a:pt x="48" y="33"/>
                      </a:lnTo>
                      <a:lnTo>
                        <a:pt x="48" y="33"/>
                      </a:lnTo>
                      <a:lnTo>
                        <a:pt x="46" y="35"/>
                      </a:lnTo>
                      <a:lnTo>
                        <a:pt x="45" y="37"/>
                      </a:lnTo>
                      <a:lnTo>
                        <a:pt x="43" y="38"/>
                      </a:lnTo>
                      <a:lnTo>
                        <a:pt x="43" y="38"/>
                      </a:lnTo>
                      <a:lnTo>
                        <a:pt x="41" y="40"/>
                      </a:lnTo>
                      <a:lnTo>
                        <a:pt x="40" y="41"/>
                      </a:lnTo>
                      <a:lnTo>
                        <a:pt x="38" y="43"/>
                      </a:lnTo>
                      <a:lnTo>
                        <a:pt x="38" y="43"/>
                      </a:lnTo>
                      <a:lnTo>
                        <a:pt x="36" y="45"/>
                      </a:lnTo>
                      <a:lnTo>
                        <a:pt x="36" y="45"/>
                      </a:lnTo>
                      <a:lnTo>
                        <a:pt x="36" y="46"/>
                      </a:lnTo>
                      <a:lnTo>
                        <a:pt x="36" y="46"/>
                      </a:lnTo>
                      <a:lnTo>
                        <a:pt x="35" y="47"/>
                      </a:lnTo>
                      <a:lnTo>
                        <a:pt x="35" y="47"/>
                      </a:lnTo>
                      <a:lnTo>
                        <a:pt x="33" y="49"/>
                      </a:lnTo>
                      <a:lnTo>
                        <a:pt x="33" y="49"/>
                      </a:lnTo>
                      <a:lnTo>
                        <a:pt x="31" y="51"/>
                      </a:lnTo>
                      <a:lnTo>
                        <a:pt x="31" y="52"/>
                      </a:lnTo>
                      <a:lnTo>
                        <a:pt x="31" y="53"/>
                      </a:lnTo>
                      <a:lnTo>
                        <a:pt x="31" y="53"/>
                      </a:lnTo>
                      <a:lnTo>
                        <a:pt x="30" y="55"/>
                      </a:lnTo>
                      <a:lnTo>
                        <a:pt x="30" y="56"/>
                      </a:lnTo>
                      <a:lnTo>
                        <a:pt x="30" y="58"/>
                      </a:lnTo>
                      <a:lnTo>
                        <a:pt x="30" y="58"/>
                      </a:lnTo>
                      <a:lnTo>
                        <a:pt x="28" y="60"/>
                      </a:lnTo>
                      <a:lnTo>
                        <a:pt x="28" y="60"/>
                      </a:lnTo>
                      <a:lnTo>
                        <a:pt x="28" y="61"/>
                      </a:lnTo>
                      <a:lnTo>
                        <a:pt x="28" y="61"/>
                      </a:lnTo>
                      <a:lnTo>
                        <a:pt x="27" y="63"/>
                      </a:lnTo>
                      <a:lnTo>
                        <a:pt x="27" y="63"/>
                      </a:lnTo>
                      <a:lnTo>
                        <a:pt x="27" y="63"/>
                      </a:lnTo>
                      <a:lnTo>
                        <a:pt x="27" y="63"/>
                      </a:lnTo>
                      <a:lnTo>
                        <a:pt x="27" y="64"/>
                      </a:lnTo>
                      <a:lnTo>
                        <a:pt x="27" y="64"/>
                      </a:lnTo>
                      <a:lnTo>
                        <a:pt x="27" y="64"/>
                      </a:lnTo>
                      <a:lnTo>
                        <a:pt x="27" y="64"/>
                      </a:lnTo>
                      <a:lnTo>
                        <a:pt x="25" y="66"/>
                      </a:lnTo>
                      <a:lnTo>
                        <a:pt x="25" y="66"/>
                      </a:lnTo>
                      <a:lnTo>
                        <a:pt x="25" y="66"/>
                      </a:lnTo>
                      <a:lnTo>
                        <a:pt x="25" y="66"/>
                      </a:lnTo>
                      <a:lnTo>
                        <a:pt x="25" y="66"/>
                      </a:lnTo>
                      <a:lnTo>
                        <a:pt x="25" y="66"/>
                      </a:lnTo>
                      <a:lnTo>
                        <a:pt x="25" y="66"/>
                      </a:lnTo>
                      <a:lnTo>
                        <a:pt x="25" y="66"/>
                      </a:lnTo>
                      <a:lnTo>
                        <a:pt x="25" y="67"/>
                      </a:lnTo>
                      <a:lnTo>
                        <a:pt x="25" y="67"/>
                      </a:lnTo>
                      <a:lnTo>
                        <a:pt x="25" y="68"/>
                      </a:lnTo>
                      <a:lnTo>
                        <a:pt x="25" y="68"/>
                      </a:lnTo>
                      <a:lnTo>
                        <a:pt x="25" y="70"/>
                      </a:lnTo>
                      <a:lnTo>
                        <a:pt x="25" y="70"/>
                      </a:lnTo>
                      <a:lnTo>
                        <a:pt x="25" y="70"/>
                      </a:lnTo>
                      <a:lnTo>
                        <a:pt x="27" y="70"/>
                      </a:lnTo>
                      <a:lnTo>
                        <a:pt x="27" y="72"/>
                      </a:lnTo>
                      <a:lnTo>
                        <a:pt x="27" y="72"/>
                      </a:lnTo>
                      <a:lnTo>
                        <a:pt x="27" y="73"/>
                      </a:lnTo>
                      <a:lnTo>
                        <a:pt x="28" y="73"/>
                      </a:lnTo>
                      <a:lnTo>
                        <a:pt x="28" y="74"/>
                      </a:lnTo>
                      <a:lnTo>
                        <a:pt x="28" y="74"/>
                      </a:lnTo>
                      <a:lnTo>
                        <a:pt x="28" y="74"/>
                      </a:lnTo>
                      <a:lnTo>
                        <a:pt x="30" y="74"/>
                      </a:lnTo>
                      <a:lnTo>
                        <a:pt x="28" y="76"/>
                      </a:lnTo>
                      <a:lnTo>
                        <a:pt x="28" y="76"/>
                      </a:lnTo>
                      <a:lnTo>
                        <a:pt x="28" y="78"/>
                      </a:lnTo>
                      <a:lnTo>
                        <a:pt x="28" y="78"/>
                      </a:lnTo>
                      <a:lnTo>
                        <a:pt x="28" y="79"/>
                      </a:lnTo>
                      <a:lnTo>
                        <a:pt x="28" y="79"/>
                      </a:lnTo>
                      <a:lnTo>
                        <a:pt x="28" y="81"/>
                      </a:lnTo>
                      <a:lnTo>
                        <a:pt x="28" y="81"/>
                      </a:lnTo>
                      <a:lnTo>
                        <a:pt x="28" y="83"/>
                      </a:lnTo>
                      <a:lnTo>
                        <a:pt x="28" y="83"/>
                      </a:lnTo>
                      <a:lnTo>
                        <a:pt x="28" y="85"/>
                      </a:lnTo>
                      <a:lnTo>
                        <a:pt x="28" y="85"/>
                      </a:lnTo>
                      <a:lnTo>
                        <a:pt x="28" y="87"/>
                      </a:lnTo>
                      <a:lnTo>
                        <a:pt x="28" y="87"/>
                      </a:lnTo>
                      <a:lnTo>
                        <a:pt x="28" y="87"/>
                      </a:lnTo>
                      <a:lnTo>
                        <a:pt x="30" y="87"/>
                      </a:lnTo>
                      <a:lnTo>
                        <a:pt x="30" y="88"/>
                      </a:lnTo>
                      <a:lnTo>
                        <a:pt x="30" y="88"/>
                      </a:lnTo>
                      <a:lnTo>
                        <a:pt x="30" y="88"/>
                      </a:lnTo>
                      <a:lnTo>
                        <a:pt x="30" y="88"/>
                      </a:lnTo>
                      <a:lnTo>
                        <a:pt x="30" y="88"/>
                      </a:lnTo>
                      <a:lnTo>
                        <a:pt x="31" y="88"/>
                      </a:lnTo>
                      <a:lnTo>
                        <a:pt x="31" y="88"/>
                      </a:lnTo>
                      <a:lnTo>
                        <a:pt x="33" y="88"/>
                      </a:lnTo>
                      <a:lnTo>
                        <a:pt x="33" y="89"/>
                      </a:lnTo>
                      <a:lnTo>
                        <a:pt x="34" y="89"/>
                      </a:lnTo>
                      <a:lnTo>
                        <a:pt x="34" y="89"/>
                      </a:lnTo>
                      <a:lnTo>
                        <a:pt x="36" y="89"/>
                      </a:lnTo>
                      <a:lnTo>
                        <a:pt x="36" y="91"/>
                      </a:lnTo>
                      <a:lnTo>
                        <a:pt x="36" y="91"/>
                      </a:lnTo>
                      <a:lnTo>
                        <a:pt x="36" y="93"/>
                      </a:lnTo>
                      <a:lnTo>
                        <a:pt x="37" y="93"/>
                      </a:lnTo>
                      <a:lnTo>
                        <a:pt x="37" y="94"/>
                      </a:lnTo>
                      <a:lnTo>
                        <a:pt x="37" y="94"/>
                      </a:lnTo>
                      <a:lnTo>
                        <a:pt x="37" y="96"/>
                      </a:lnTo>
                      <a:lnTo>
                        <a:pt x="37" y="96"/>
                      </a:lnTo>
                      <a:lnTo>
                        <a:pt x="37" y="98"/>
                      </a:lnTo>
                      <a:lnTo>
                        <a:pt x="37" y="98"/>
                      </a:lnTo>
                      <a:lnTo>
                        <a:pt x="37" y="100"/>
                      </a:lnTo>
                      <a:lnTo>
                        <a:pt x="38" y="100"/>
                      </a:lnTo>
                      <a:lnTo>
                        <a:pt x="38" y="102"/>
                      </a:lnTo>
                      <a:lnTo>
                        <a:pt x="38" y="102"/>
                      </a:lnTo>
                      <a:lnTo>
                        <a:pt x="38" y="104"/>
                      </a:lnTo>
                      <a:lnTo>
                        <a:pt x="38" y="104"/>
                      </a:lnTo>
                      <a:lnTo>
                        <a:pt x="38" y="105"/>
                      </a:lnTo>
                      <a:lnTo>
                        <a:pt x="38" y="105"/>
                      </a:lnTo>
                      <a:lnTo>
                        <a:pt x="38" y="105"/>
                      </a:lnTo>
                      <a:lnTo>
                        <a:pt x="39" y="105"/>
                      </a:lnTo>
                      <a:lnTo>
                        <a:pt x="39" y="105"/>
                      </a:lnTo>
                      <a:lnTo>
                        <a:pt x="39" y="105"/>
                      </a:lnTo>
                      <a:lnTo>
                        <a:pt x="39" y="105"/>
                      </a:lnTo>
                      <a:lnTo>
                        <a:pt x="39" y="105"/>
                      </a:lnTo>
                      <a:lnTo>
                        <a:pt x="39" y="105"/>
                      </a:lnTo>
                      <a:lnTo>
                        <a:pt x="39" y="105"/>
                      </a:lnTo>
                      <a:lnTo>
                        <a:pt x="39" y="105"/>
                      </a:lnTo>
                      <a:lnTo>
                        <a:pt x="39" y="105"/>
                      </a:lnTo>
                      <a:lnTo>
                        <a:pt x="39" y="107"/>
                      </a:lnTo>
                      <a:lnTo>
                        <a:pt x="39" y="107"/>
                      </a:lnTo>
                      <a:lnTo>
                        <a:pt x="39" y="107"/>
                      </a:lnTo>
                      <a:lnTo>
                        <a:pt x="39" y="107"/>
                      </a:lnTo>
                      <a:lnTo>
                        <a:pt x="39" y="108"/>
                      </a:lnTo>
                      <a:lnTo>
                        <a:pt x="39" y="108"/>
                      </a:lnTo>
                      <a:lnTo>
                        <a:pt x="39" y="108"/>
                      </a:lnTo>
                      <a:lnTo>
                        <a:pt x="39" y="108"/>
                      </a:lnTo>
                      <a:lnTo>
                        <a:pt x="39" y="108"/>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0" name="Freeform 100"/>
                <p:cNvSpPr>
                  <a:spLocks/>
                </p:cNvSpPr>
                <p:nvPr/>
              </p:nvSpPr>
              <p:spPr bwMode="blackWhite">
                <a:xfrm>
                  <a:off x="4054" y="639"/>
                  <a:ext cx="52" cy="41"/>
                </a:xfrm>
                <a:custGeom>
                  <a:avLst/>
                  <a:gdLst>
                    <a:gd name="T0" fmla="*/ 15 w 52"/>
                    <a:gd name="T1" fmla="*/ 4 h 41"/>
                    <a:gd name="T2" fmla="*/ 13 w 52"/>
                    <a:gd name="T3" fmla="*/ 4 h 41"/>
                    <a:gd name="T4" fmla="*/ 13 w 52"/>
                    <a:gd name="T5" fmla="*/ 4 h 41"/>
                    <a:gd name="T6" fmla="*/ 11 w 52"/>
                    <a:gd name="T7" fmla="*/ 4 h 41"/>
                    <a:gd name="T8" fmla="*/ 10 w 52"/>
                    <a:gd name="T9" fmla="*/ 4 h 41"/>
                    <a:gd name="T10" fmla="*/ 8 w 52"/>
                    <a:gd name="T11" fmla="*/ 4 h 41"/>
                    <a:gd name="T12" fmla="*/ 6 w 52"/>
                    <a:gd name="T13" fmla="*/ 4 h 41"/>
                    <a:gd name="T14" fmla="*/ 4 w 52"/>
                    <a:gd name="T15" fmla="*/ 4 h 41"/>
                    <a:gd name="T16" fmla="*/ 2 w 52"/>
                    <a:gd name="T17" fmla="*/ 5 h 41"/>
                    <a:gd name="T18" fmla="*/ 0 w 52"/>
                    <a:gd name="T19" fmla="*/ 7 h 41"/>
                    <a:gd name="T20" fmla="*/ 0 w 52"/>
                    <a:gd name="T21" fmla="*/ 8 h 41"/>
                    <a:gd name="T22" fmla="*/ 0 w 52"/>
                    <a:gd name="T23" fmla="*/ 10 h 41"/>
                    <a:gd name="T24" fmla="*/ 1 w 52"/>
                    <a:gd name="T25" fmla="*/ 10 h 41"/>
                    <a:gd name="T26" fmla="*/ 1 w 52"/>
                    <a:gd name="T27" fmla="*/ 15 h 41"/>
                    <a:gd name="T28" fmla="*/ 2 w 52"/>
                    <a:gd name="T29" fmla="*/ 18 h 41"/>
                    <a:gd name="T30" fmla="*/ 2 w 52"/>
                    <a:gd name="T31" fmla="*/ 22 h 41"/>
                    <a:gd name="T32" fmla="*/ 4 w 52"/>
                    <a:gd name="T33" fmla="*/ 25 h 41"/>
                    <a:gd name="T34" fmla="*/ 6 w 52"/>
                    <a:gd name="T35" fmla="*/ 29 h 41"/>
                    <a:gd name="T36" fmla="*/ 8 w 52"/>
                    <a:gd name="T37" fmla="*/ 30 h 41"/>
                    <a:gd name="T38" fmla="*/ 9 w 52"/>
                    <a:gd name="T39" fmla="*/ 32 h 41"/>
                    <a:gd name="T40" fmla="*/ 13 w 52"/>
                    <a:gd name="T41" fmla="*/ 35 h 41"/>
                    <a:gd name="T42" fmla="*/ 15 w 52"/>
                    <a:gd name="T43" fmla="*/ 40 h 41"/>
                    <a:gd name="T44" fmla="*/ 20 w 52"/>
                    <a:gd name="T45" fmla="*/ 40 h 41"/>
                    <a:gd name="T46" fmla="*/ 28 w 52"/>
                    <a:gd name="T47" fmla="*/ 36 h 41"/>
                    <a:gd name="T48" fmla="*/ 35 w 52"/>
                    <a:gd name="T49" fmla="*/ 30 h 41"/>
                    <a:gd name="T50" fmla="*/ 40 w 52"/>
                    <a:gd name="T51" fmla="*/ 26 h 41"/>
                    <a:gd name="T52" fmla="*/ 43 w 52"/>
                    <a:gd name="T53" fmla="*/ 21 h 41"/>
                    <a:gd name="T54" fmla="*/ 46 w 52"/>
                    <a:gd name="T55" fmla="*/ 14 h 41"/>
                    <a:gd name="T56" fmla="*/ 51 w 52"/>
                    <a:gd name="T57" fmla="*/ 8 h 41"/>
                    <a:gd name="T58" fmla="*/ 51 w 52"/>
                    <a:gd name="T59" fmla="*/ 8 h 41"/>
                    <a:gd name="T60" fmla="*/ 51 w 52"/>
                    <a:gd name="T61" fmla="*/ 6 h 41"/>
                    <a:gd name="T62" fmla="*/ 51 w 52"/>
                    <a:gd name="T63" fmla="*/ 6 h 41"/>
                    <a:gd name="T64" fmla="*/ 50 w 52"/>
                    <a:gd name="T65" fmla="*/ 4 h 41"/>
                    <a:gd name="T66" fmla="*/ 46 w 52"/>
                    <a:gd name="T67" fmla="*/ 2 h 41"/>
                    <a:gd name="T68" fmla="*/ 45 w 52"/>
                    <a:gd name="T69" fmla="*/ 1 h 41"/>
                    <a:gd name="T70" fmla="*/ 42 w 52"/>
                    <a:gd name="T71" fmla="*/ 0 h 41"/>
                    <a:gd name="T72" fmla="*/ 40 w 52"/>
                    <a:gd name="T73" fmla="*/ 0 h 41"/>
                    <a:gd name="T74" fmla="*/ 35 w 52"/>
                    <a:gd name="T75" fmla="*/ 2 h 41"/>
                    <a:gd name="T76" fmla="*/ 34 w 52"/>
                    <a:gd name="T77" fmla="*/ 4 h 41"/>
                    <a:gd name="T78" fmla="*/ 34 w 52"/>
                    <a:gd name="T79" fmla="*/ 7 h 41"/>
                    <a:gd name="T80" fmla="*/ 32 w 52"/>
                    <a:gd name="T81" fmla="*/ 8 h 41"/>
                    <a:gd name="T82" fmla="*/ 30 w 52"/>
                    <a:gd name="T83" fmla="*/ 12 h 41"/>
                    <a:gd name="T84" fmla="*/ 27 w 52"/>
                    <a:gd name="T85" fmla="*/ 21 h 41"/>
                    <a:gd name="T86" fmla="*/ 22 w 52"/>
                    <a:gd name="T87" fmla="*/ 28 h 41"/>
                    <a:gd name="T88" fmla="*/ 18 w 52"/>
                    <a:gd name="T89" fmla="*/ 29 h 41"/>
                    <a:gd name="T90" fmla="*/ 15 w 52"/>
                    <a:gd name="T91" fmla="*/ 26 h 41"/>
                    <a:gd name="T92" fmla="*/ 15 w 52"/>
                    <a:gd name="T93" fmla="*/ 18 h 41"/>
                    <a:gd name="T94" fmla="*/ 15 w 52"/>
                    <a:gd name="T95" fmla="*/ 11 h 41"/>
                    <a:gd name="T96" fmla="*/ 15 w 52"/>
                    <a:gd name="T97" fmla="*/ 8 h 41"/>
                    <a:gd name="T98" fmla="*/ 15 w 52"/>
                    <a:gd name="T99" fmla="*/ 7 h 41"/>
                    <a:gd name="T100" fmla="*/ 15 w 52"/>
                    <a:gd name="T10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41">
                      <a:moveTo>
                        <a:pt x="16" y="4"/>
                      </a:moveTo>
                      <a:lnTo>
                        <a:pt x="15" y="4"/>
                      </a:lnTo>
                      <a:lnTo>
                        <a:pt x="15" y="4"/>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10" y="4"/>
                      </a:lnTo>
                      <a:lnTo>
                        <a:pt x="10" y="4"/>
                      </a:lnTo>
                      <a:lnTo>
                        <a:pt x="10" y="4"/>
                      </a:lnTo>
                      <a:lnTo>
                        <a:pt x="10" y="4"/>
                      </a:lnTo>
                      <a:lnTo>
                        <a:pt x="8" y="4"/>
                      </a:lnTo>
                      <a:lnTo>
                        <a:pt x="8" y="4"/>
                      </a:lnTo>
                      <a:lnTo>
                        <a:pt x="8" y="4"/>
                      </a:lnTo>
                      <a:lnTo>
                        <a:pt x="8" y="4"/>
                      </a:lnTo>
                      <a:lnTo>
                        <a:pt x="8" y="4"/>
                      </a:lnTo>
                      <a:lnTo>
                        <a:pt x="8" y="4"/>
                      </a:lnTo>
                      <a:lnTo>
                        <a:pt x="8" y="4"/>
                      </a:lnTo>
                      <a:lnTo>
                        <a:pt x="8" y="3"/>
                      </a:lnTo>
                      <a:lnTo>
                        <a:pt x="6" y="4"/>
                      </a:lnTo>
                      <a:lnTo>
                        <a:pt x="6" y="4"/>
                      </a:lnTo>
                      <a:lnTo>
                        <a:pt x="6" y="4"/>
                      </a:lnTo>
                      <a:lnTo>
                        <a:pt x="6" y="4"/>
                      </a:lnTo>
                      <a:lnTo>
                        <a:pt x="4" y="4"/>
                      </a:lnTo>
                      <a:lnTo>
                        <a:pt x="4" y="4"/>
                      </a:lnTo>
                      <a:lnTo>
                        <a:pt x="4" y="4"/>
                      </a:lnTo>
                      <a:lnTo>
                        <a:pt x="4" y="4"/>
                      </a:lnTo>
                      <a:lnTo>
                        <a:pt x="2" y="5"/>
                      </a:lnTo>
                      <a:lnTo>
                        <a:pt x="2" y="5"/>
                      </a:lnTo>
                      <a:lnTo>
                        <a:pt x="2" y="5"/>
                      </a:lnTo>
                      <a:lnTo>
                        <a:pt x="2" y="5"/>
                      </a:lnTo>
                      <a:lnTo>
                        <a:pt x="2" y="5"/>
                      </a:lnTo>
                      <a:lnTo>
                        <a:pt x="2" y="5"/>
                      </a:lnTo>
                      <a:lnTo>
                        <a:pt x="2" y="5"/>
                      </a:lnTo>
                      <a:lnTo>
                        <a:pt x="2" y="5"/>
                      </a:lnTo>
                      <a:lnTo>
                        <a:pt x="0" y="7"/>
                      </a:lnTo>
                      <a:lnTo>
                        <a:pt x="0" y="7"/>
                      </a:lnTo>
                      <a:lnTo>
                        <a:pt x="0" y="7"/>
                      </a:lnTo>
                      <a:lnTo>
                        <a:pt x="0" y="7"/>
                      </a:lnTo>
                      <a:lnTo>
                        <a:pt x="0" y="8"/>
                      </a:lnTo>
                      <a:lnTo>
                        <a:pt x="0" y="8"/>
                      </a:lnTo>
                      <a:lnTo>
                        <a:pt x="0" y="8"/>
                      </a:lnTo>
                      <a:lnTo>
                        <a:pt x="0" y="8"/>
                      </a:lnTo>
                      <a:lnTo>
                        <a:pt x="0" y="10"/>
                      </a:lnTo>
                      <a:lnTo>
                        <a:pt x="0" y="10"/>
                      </a:lnTo>
                      <a:lnTo>
                        <a:pt x="0" y="10"/>
                      </a:lnTo>
                      <a:lnTo>
                        <a:pt x="0" y="10"/>
                      </a:lnTo>
                      <a:lnTo>
                        <a:pt x="0" y="10"/>
                      </a:lnTo>
                      <a:lnTo>
                        <a:pt x="0" y="10"/>
                      </a:lnTo>
                      <a:lnTo>
                        <a:pt x="0" y="10"/>
                      </a:lnTo>
                      <a:lnTo>
                        <a:pt x="1" y="10"/>
                      </a:lnTo>
                      <a:lnTo>
                        <a:pt x="1" y="12"/>
                      </a:lnTo>
                      <a:lnTo>
                        <a:pt x="1" y="12"/>
                      </a:lnTo>
                      <a:lnTo>
                        <a:pt x="1" y="14"/>
                      </a:lnTo>
                      <a:lnTo>
                        <a:pt x="1" y="14"/>
                      </a:lnTo>
                      <a:lnTo>
                        <a:pt x="1" y="15"/>
                      </a:lnTo>
                      <a:lnTo>
                        <a:pt x="1" y="15"/>
                      </a:lnTo>
                      <a:lnTo>
                        <a:pt x="1" y="17"/>
                      </a:lnTo>
                      <a:lnTo>
                        <a:pt x="2" y="17"/>
                      </a:lnTo>
                      <a:lnTo>
                        <a:pt x="2" y="18"/>
                      </a:lnTo>
                      <a:lnTo>
                        <a:pt x="2" y="18"/>
                      </a:lnTo>
                      <a:lnTo>
                        <a:pt x="2" y="20"/>
                      </a:lnTo>
                      <a:lnTo>
                        <a:pt x="2" y="20"/>
                      </a:lnTo>
                      <a:lnTo>
                        <a:pt x="2" y="22"/>
                      </a:lnTo>
                      <a:lnTo>
                        <a:pt x="2" y="22"/>
                      </a:lnTo>
                      <a:lnTo>
                        <a:pt x="2" y="22"/>
                      </a:lnTo>
                      <a:lnTo>
                        <a:pt x="3" y="22"/>
                      </a:lnTo>
                      <a:lnTo>
                        <a:pt x="3" y="24"/>
                      </a:lnTo>
                      <a:lnTo>
                        <a:pt x="3" y="24"/>
                      </a:lnTo>
                      <a:lnTo>
                        <a:pt x="3" y="25"/>
                      </a:lnTo>
                      <a:lnTo>
                        <a:pt x="4" y="25"/>
                      </a:lnTo>
                      <a:lnTo>
                        <a:pt x="4" y="27"/>
                      </a:lnTo>
                      <a:lnTo>
                        <a:pt x="4" y="27"/>
                      </a:lnTo>
                      <a:lnTo>
                        <a:pt x="4" y="27"/>
                      </a:lnTo>
                      <a:lnTo>
                        <a:pt x="6" y="27"/>
                      </a:lnTo>
                      <a:lnTo>
                        <a:pt x="6" y="29"/>
                      </a:lnTo>
                      <a:lnTo>
                        <a:pt x="6" y="29"/>
                      </a:lnTo>
                      <a:lnTo>
                        <a:pt x="6" y="29"/>
                      </a:lnTo>
                      <a:lnTo>
                        <a:pt x="8" y="29"/>
                      </a:lnTo>
                      <a:lnTo>
                        <a:pt x="8" y="30"/>
                      </a:lnTo>
                      <a:lnTo>
                        <a:pt x="8" y="30"/>
                      </a:lnTo>
                      <a:lnTo>
                        <a:pt x="8" y="30"/>
                      </a:lnTo>
                      <a:lnTo>
                        <a:pt x="9" y="30"/>
                      </a:lnTo>
                      <a:lnTo>
                        <a:pt x="9" y="32"/>
                      </a:lnTo>
                      <a:lnTo>
                        <a:pt x="9" y="32"/>
                      </a:lnTo>
                      <a:lnTo>
                        <a:pt x="9" y="32"/>
                      </a:lnTo>
                      <a:lnTo>
                        <a:pt x="11" y="32"/>
                      </a:lnTo>
                      <a:lnTo>
                        <a:pt x="11" y="34"/>
                      </a:lnTo>
                      <a:lnTo>
                        <a:pt x="11" y="34"/>
                      </a:lnTo>
                      <a:lnTo>
                        <a:pt x="11" y="35"/>
                      </a:lnTo>
                      <a:lnTo>
                        <a:pt x="13" y="35"/>
                      </a:lnTo>
                      <a:lnTo>
                        <a:pt x="13" y="37"/>
                      </a:lnTo>
                      <a:lnTo>
                        <a:pt x="13" y="37"/>
                      </a:lnTo>
                      <a:lnTo>
                        <a:pt x="13" y="39"/>
                      </a:lnTo>
                      <a:lnTo>
                        <a:pt x="15" y="39"/>
                      </a:lnTo>
                      <a:lnTo>
                        <a:pt x="15" y="40"/>
                      </a:lnTo>
                      <a:lnTo>
                        <a:pt x="17" y="40"/>
                      </a:lnTo>
                      <a:lnTo>
                        <a:pt x="17" y="40"/>
                      </a:lnTo>
                      <a:lnTo>
                        <a:pt x="18" y="40"/>
                      </a:lnTo>
                      <a:lnTo>
                        <a:pt x="18" y="40"/>
                      </a:lnTo>
                      <a:lnTo>
                        <a:pt x="20" y="40"/>
                      </a:lnTo>
                      <a:lnTo>
                        <a:pt x="22" y="40"/>
                      </a:lnTo>
                      <a:lnTo>
                        <a:pt x="24" y="39"/>
                      </a:lnTo>
                      <a:lnTo>
                        <a:pt x="25" y="39"/>
                      </a:lnTo>
                      <a:lnTo>
                        <a:pt x="27" y="37"/>
                      </a:lnTo>
                      <a:lnTo>
                        <a:pt x="28" y="36"/>
                      </a:lnTo>
                      <a:lnTo>
                        <a:pt x="30" y="34"/>
                      </a:lnTo>
                      <a:lnTo>
                        <a:pt x="30" y="34"/>
                      </a:lnTo>
                      <a:lnTo>
                        <a:pt x="32" y="33"/>
                      </a:lnTo>
                      <a:lnTo>
                        <a:pt x="33" y="32"/>
                      </a:lnTo>
                      <a:lnTo>
                        <a:pt x="35" y="30"/>
                      </a:lnTo>
                      <a:lnTo>
                        <a:pt x="35" y="30"/>
                      </a:lnTo>
                      <a:lnTo>
                        <a:pt x="37" y="28"/>
                      </a:lnTo>
                      <a:lnTo>
                        <a:pt x="38" y="27"/>
                      </a:lnTo>
                      <a:lnTo>
                        <a:pt x="40" y="26"/>
                      </a:lnTo>
                      <a:lnTo>
                        <a:pt x="40" y="26"/>
                      </a:lnTo>
                      <a:lnTo>
                        <a:pt x="40" y="24"/>
                      </a:lnTo>
                      <a:lnTo>
                        <a:pt x="40" y="24"/>
                      </a:lnTo>
                      <a:lnTo>
                        <a:pt x="42" y="22"/>
                      </a:lnTo>
                      <a:lnTo>
                        <a:pt x="42" y="22"/>
                      </a:lnTo>
                      <a:lnTo>
                        <a:pt x="43" y="21"/>
                      </a:lnTo>
                      <a:lnTo>
                        <a:pt x="43" y="19"/>
                      </a:lnTo>
                      <a:lnTo>
                        <a:pt x="45" y="17"/>
                      </a:lnTo>
                      <a:lnTo>
                        <a:pt x="45" y="17"/>
                      </a:lnTo>
                      <a:lnTo>
                        <a:pt x="46" y="15"/>
                      </a:lnTo>
                      <a:lnTo>
                        <a:pt x="46" y="14"/>
                      </a:lnTo>
                      <a:lnTo>
                        <a:pt x="48" y="12"/>
                      </a:lnTo>
                      <a:lnTo>
                        <a:pt x="48" y="12"/>
                      </a:lnTo>
                      <a:lnTo>
                        <a:pt x="49" y="10"/>
                      </a:lnTo>
                      <a:lnTo>
                        <a:pt x="49" y="10"/>
                      </a:lnTo>
                      <a:lnTo>
                        <a:pt x="51" y="8"/>
                      </a:lnTo>
                      <a:lnTo>
                        <a:pt x="51" y="8"/>
                      </a:lnTo>
                      <a:lnTo>
                        <a:pt x="51" y="8"/>
                      </a:lnTo>
                      <a:lnTo>
                        <a:pt x="51" y="8"/>
                      </a:lnTo>
                      <a:lnTo>
                        <a:pt x="51" y="8"/>
                      </a:lnTo>
                      <a:lnTo>
                        <a:pt x="51" y="8"/>
                      </a:lnTo>
                      <a:lnTo>
                        <a:pt x="51" y="8"/>
                      </a:lnTo>
                      <a:lnTo>
                        <a:pt x="51" y="8"/>
                      </a:lnTo>
                      <a:lnTo>
                        <a:pt x="51" y="6"/>
                      </a:lnTo>
                      <a:lnTo>
                        <a:pt x="51" y="6"/>
                      </a:lnTo>
                      <a:lnTo>
                        <a:pt x="51" y="6"/>
                      </a:lnTo>
                      <a:lnTo>
                        <a:pt x="51" y="6"/>
                      </a:lnTo>
                      <a:lnTo>
                        <a:pt x="51" y="6"/>
                      </a:lnTo>
                      <a:lnTo>
                        <a:pt x="51" y="6"/>
                      </a:lnTo>
                      <a:lnTo>
                        <a:pt x="51" y="6"/>
                      </a:lnTo>
                      <a:lnTo>
                        <a:pt x="51" y="6"/>
                      </a:lnTo>
                      <a:lnTo>
                        <a:pt x="51" y="4"/>
                      </a:lnTo>
                      <a:lnTo>
                        <a:pt x="50" y="4"/>
                      </a:lnTo>
                      <a:lnTo>
                        <a:pt x="50" y="4"/>
                      </a:lnTo>
                      <a:lnTo>
                        <a:pt x="50" y="4"/>
                      </a:lnTo>
                      <a:lnTo>
                        <a:pt x="50" y="4"/>
                      </a:lnTo>
                      <a:lnTo>
                        <a:pt x="48" y="4"/>
                      </a:lnTo>
                      <a:lnTo>
                        <a:pt x="48" y="4"/>
                      </a:lnTo>
                      <a:lnTo>
                        <a:pt x="48" y="4"/>
                      </a:lnTo>
                      <a:lnTo>
                        <a:pt x="48" y="2"/>
                      </a:lnTo>
                      <a:lnTo>
                        <a:pt x="46" y="2"/>
                      </a:lnTo>
                      <a:lnTo>
                        <a:pt x="46" y="2"/>
                      </a:lnTo>
                      <a:lnTo>
                        <a:pt x="46" y="2"/>
                      </a:lnTo>
                      <a:lnTo>
                        <a:pt x="46" y="1"/>
                      </a:lnTo>
                      <a:lnTo>
                        <a:pt x="45" y="1"/>
                      </a:lnTo>
                      <a:lnTo>
                        <a:pt x="45" y="1"/>
                      </a:lnTo>
                      <a:lnTo>
                        <a:pt x="45" y="1"/>
                      </a:lnTo>
                      <a:lnTo>
                        <a:pt x="45" y="0"/>
                      </a:lnTo>
                      <a:lnTo>
                        <a:pt x="43" y="0"/>
                      </a:lnTo>
                      <a:lnTo>
                        <a:pt x="43" y="0"/>
                      </a:lnTo>
                      <a:lnTo>
                        <a:pt x="42" y="0"/>
                      </a:lnTo>
                      <a:lnTo>
                        <a:pt x="42" y="0"/>
                      </a:lnTo>
                      <a:lnTo>
                        <a:pt x="40" y="0"/>
                      </a:lnTo>
                      <a:lnTo>
                        <a:pt x="40" y="0"/>
                      </a:lnTo>
                      <a:lnTo>
                        <a:pt x="40" y="0"/>
                      </a:lnTo>
                      <a:lnTo>
                        <a:pt x="40" y="0"/>
                      </a:lnTo>
                      <a:lnTo>
                        <a:pt x="38" y="2"/>
                      </a:lnTo>
                      <a:lnTo>
                        <a:pt x="38" y="2"/>
                      </a:lnTo>
                      <a:lnTo>
                        <a:pt x="37" y="2"/>
                      </a:lnTo>
                      <a:lnTo>
                        <a:pt x="37" y="2"/>
                      </a:lnTo>
                      <a:lnTo>
                        <a:pt x="35" y="2"/>
                      </a:lnTo>
                      <a:lnTo>
                        <a:pt x="35" y="2"/>
                      </a:lnTo>
                      <a:lnTo>
                        <a:pt x="35" y="2"/>
                      </a:lnTo>
                      <a:lnTo>
                        <a:pt x="35" y="2"/>
                      </a:lnTo>
                      <a:lnTo>
                        <a:pt x="34" y="4"/>
                      </a:lnTo>
                      <a:lnTo>
                        <a:pt x="34" y="4"/>
                      </a:lnTo>
                      <a:lnTo>
                        <a:pt x="34" y="5"/>
                      </a:lnTo>
                      <a:lnTo>
                        <a:pt x="34" y="5"/>
                      </a:lnTo>
                      <a:lnTo>
                        <a:pt x="34" y="7"/>
                      </a:lnTo>
                      <a:lnTo>
                        <a:pt x="34" y="7"/>
                      </a:lnTo>
                      <a:lnTo>
                        <a:pt x="34" y="7"/>
                      </a:lnTo>
                      <a:lnTo>
                        <a:pt x="34" y="7"/>
                      </a:lnTo>
                      <a:lnTo>
                        <a:pt x="32" y="8"/>
                      </a:lnTo>
                      <a:lnTo>
                        <a:pt x="32" y="8"/>
                      </a:lnTo>
                      <a:lnTo>
                        <a:pt x="32" y="8"/>
                      </a:lnTo>
                      <a:lnTo>
                        <a:pt x="32" y="8"/>
                      </a:lnTo>
                      <a:lnTo>
                        <a:pt x="32" y="10"/>
                      </a:lnTo>
                      <a:lnTo>
                        <a:pt x="32" y="10"/>
                      </a:lnTo>
                      <a:lnTo>
                        <a:pt x="32" y="10"/>
                      </a:lnTo>
                      <a:lnTo>
                        <a:pt x="32" y="10"/>
                      </a:lnTo>
                      <a:lnTo>
                        <a:pt x="30" y="12"/>
                      </a:lnTo>
                      <a:lnTo>
                        <a:pt x="30" y="14"/>
                      </a:lnTo>
                      <a:lnTo>
                        <a:pt x="29" y="16"/>
                      </a:lnTo>
                      <a:lnTo>
                        <a:pt x="29" y="17"/>
                      </a:lnTo>
                      <a:lnTo>
                        <a:pt x="27" y="19"/>
                      </a:lnTo>
                      <a:lnTo>
                        <a:pt x="27" y="21"/>
                      </a:lnTo>
                      <a:lnTo>
                        <a:pt x="26" y="22"/>
                      </a:lnTo>
                      <a:lnTo>
                        <a:pt x="26" y="23"/>
                      </a:lnTo>
                      <a:lnTo>
                        <a:pt x="24" y="25"/>
                      </a:lnTo>
                      <a:lnTo>
                        <a:pt x="24" y="26"/>
                      </a:lnTo>
                      <a:lnTo>
                        <a:pt x="22" y="28"/>
                      </a:lnTo>
                      <a:lnTo>
                        <a:pt x="22" y="28"/>
                      </a:lnTo>
                      <a:lnTo>
                        <a:pt x="20" y="29"/>
                      </a:lnTo>
                      <a:lnTo>
                        <a:pt x="20" y="29"/>
                      </a:lnTo>
                      <a:lnTo>
                        <a:pt x="18" y="29"/>
                      </a:lnTo>
                      <a:lnTo>
                        <a:pt x="18" y="29"/>
                      </a:lnTo>
                      <a:lnTo>
                        <a:pt x="17" y="29"/>
                      </a:lnTo>
                      <a:lnTo>
                        <a:pt x="17" y="29"/>
                      </a:lnTo>
                      <a:lnTo>
                        <a:pt x="16" y="29"/>
                      </a:lnTo>
                      <a:lnTo>
                        <a:pt x="16" y="27"/>
                      </a:lnTo>
                      <a:lnTo>
                        <a:pt x="15" y="26"/>
                      </a:lnTo>
                      <a:lnTo>
                        <a:pt x="15" y="24"/>
                      </a:lnTo>
                      <a:lnTo>
                        <a:pt x="15" y="22"/>
                      </a:lnTo>
                      <a:lnTo>
                        <a:pt x="15" y="21"/>
                      </a:lnTo>
                      <a:lnTo>
                        <a:pt x="15" y="20"/>
                      </a:lnTo>
                      <a:lnTo>
                        <a:pt x="15" y="18"/>
                      </a:lnTo>
                      <a:lnTo>
                        <a:pt x="15" y="17"/>
                      </a:lnTo>
                      <a:lnTo>
                        <a:pt x="15" y="15"/>
                      </a:lnTo>
                      <a:lnTo>
                        <a:pt x="15" y="14"/>
                      </a:lnTo>
                      <a:lnTo>
                        <a:pt x="15" y="12"/>
                      </a:lnTo>
                      <a:lnTo>
                        <a:pt x="15" y="11"/>
                      </a:lnTo>
                      <a:lnTo>
                        <a:pt x="15" y="9"/>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5" y="6"/>
                      </a:lnTo>
                      <a:lnTo>
                        <a:pt x="15" y="6"/>
                      </a:lnTo>
                      <a:lnTo>
                        <a:pt x="16" y="4"/>
                      </a:lnTo>
                      <a:lnTo>
                        <a:pt x="16" y="4"/>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1" name="Freeform 101"/>
                <p:cNvSpPr>
                  <a:spLocks/>
                </p:cNvSpPr>
                <p:nvPr/>
              </p:nvSpPr>
              <p:spPr bwMode="blackWhite">
                <a:xfrm>
                  <a:off x="4058" y="566"/>
                  <a:ext cx="24" cy="30"/>
                </a:xfrm>
                <a:custGeom>
                  <a:avLst/>
                  <a:gdLst>
                    <a:gd name="T0" fmla="*/ 10 w 24"/>
                    <a:gd name="T1" fmla="*/ 1 h 30"/>
                    <a:gd name="T2" fmla="*/ 10 w 24"/>
                    <a:gd name="T3" fmla="*/ 3 h 30"/>
                    <a:gd name="T4" fmla="*/ 10 w 24"/>
                    <a:gd name="T5" fmla="*/ 3 h 30"/>
                    <a:gd name="T6" fmla="*/ 10 w 24"/>
                    <a:gd name="T7" fmla="*/ 5 h 30"/>
                    <a:gd name="T8" fmla="*/ 10 w 24"/>
                    <a:gd name="T9" fmla="*/ 7 h 30"/>
                    <a:gd name="T10" fmla="*/ 9 w 24"/>
                    <a:gd name="T11" fmla="*/ 9 h 30"/>
                    <a:gd name="T12" fmla="*/ 9 w 24"/>
                    <a:gd name="T13" fmla="*/ 9 h 30"/>
                    <a:gd name="T14" fmla="*/ 9 w 24"/>
                    <a:gd name="T15" fmla="*/ 11 h 30"/>
                    <a:gd name="T16" fmla="*/ 9 w 24"/>
                    <a:gd name="T17" fmla="*/ 13 h 30"/>
                    <a:gd name="T18" fmla="*/ 9 w 24"/>
                    <a:gd name="T19" fmla="*/ 13 h 30"/>
                    <a:gd name="T20" fmla="*/ 9 w 24"/>
                    <a:gd name="T21" fmla="*/ 13 h 30"/>
                    <a:gd name="T22" fmla="*/ 7 w 24"/>
                    <a:gd name="T23" fmla="*/ 15 h 30"/>
                    <a:gd name="T24" fmla="*/ 6 w 24"/>
                    <a:gd name="T25" fmla="*/ 16 h 30"/>
                    <a:gd name="T26" fmla="*/ 4 w 24"/>
                    <a:gd name="T27" fmla="*/ 17 h 30"/>
                    <a:gd name="T28" fmla="*/ 4 w 24"/>
                    <a:gd name="T29" fmla="*/ 17 h 30"/>
                    <a:gd name="T30" fmla="*/ 4 w 24"/>
                    <a:gd name="T31" fmla="*/ 17 h 30"/>
                    <a:gd name="T32" fmla="*/ 2 w 24"/>
                    <a:gd name="T33" fmla="*/ 19 h 30"/>
                    <a:gd name="T34" fmla="*/ 2 w 24"/>
                    <a:gd name="T35" fmla="*/ 19 h 30"/>
                    <a:gd name="T36" fmla="*/ 2 w 24"/>
                    <a:gd name="T37" fmla="*/ 19 h 30"/>
                    <a:gd name="T38" fmla="*/ 1 w 24"/>
                    <a:gd name="T39" fmla="*/ 21 h 30"/>
                    <a:gd name="T40" fmla="*/ 1 w 24"/>
                    <a:gd name="T41" fmla="*/ 21 h 30"/>
                    <a:gd name="T42" fmla="*/ 0 w 24"/>
                    <a:gd name="T43" fmla="*/ 23 h 30"/>
                    <a:gd name="T44" fmla="*/ 0 w 24"/>
                    <a:gd name="T45" fmla="*/ 23 h 30"/>
                    <a:gd name="T46" fmla="*/ 0 w 24"/>
                    <a:gd name="T47" fmla="*/ 24 h 30"/>
                    <a:gd name="T48" fmla="*/ 0 w 24"/>
                    <a:gd name="T49" fmla="*/ 26 h 30"/>
                    <a:gd name="T50" fmla="*/ 0 w 24"/>
                    <a:gd name="T51" fmla="*/ 28 h 30"/>
                    <a:gd name="T52" fmla="*/ 2 w 24"/>
                    <a:gd name="T53" fmla="*/ 28 h 30"/>
                    <a:gd name="T54" fmla="*/ 2 w 24"/>
                    <a:gd name="T55" fmla="*/ 29 h 30"/>
                    <a:gd name="T56" fmla="*/ 2 w 24"/>
                    <a:gd name="T57" fmla="*/ 29 h 30"/>
                    <a:gd name="T58" fmla="*/ 4 w 24"/>
                    <a:gd name="T59" fmla="*/ 29 h 30"/>
                    <a:gd name="T60" fmla="*/ 5 w 24"/>
                    <a:gd name="T61" fmla="*/ 29 h 30"/>
                    <a:gd name="T62" fmla="*/ 5 w 24"/>
                    <a:gd name="T63" fmla="*/ 29 h 30"/>
                    <a:gd name="T64" fmla="*/ 7 w 24"/>
                    <a:gd name="T65" fmla="*/ 29 h 30"/>
                    <a:gd name="T66" fmla="*/ 8 w 24"/>
                    <a:gd name="T67" fmla="*/ 28 h 30"/>
                    <a:gd name="T68" fmla="*/ 10 w 24"/>
                    <a:gd name="T69" fmla="*/ 26 h 30"/>
                    <a:gd name="T70" fmla="*/ 10 w 24"/>
                    <a:gd name="T71" fmla="*/ 26 h 30"/>
                    <a:gd name="T72" fmla="*/ 10 w 24"/>
                    <a:gd name="T73" fmla="*/ 24 h 30"/>
                    <a:gd name="T74" fmla="*/ 12 w 24"/>
                    <a:gd name="T75" fmla="*/ 22 h 30"/>
                    <a:gd name="T76" fmla="*/ 12 w 24"/>
                    <a:gd name="T77" fmla="*/ 22 h 30"/>
                    <a:gd name="T78" fmla="*/ 12 w 24"/>
                    <a:gd name="T79" fmla="*/ 22 h 30"/>
                    <a:gd name="T80" fmla="*/ 14 w 24"/>
                    <a:gd name="T81" fmla="*/ 22 h 30"/>
                    <a:gd name="T82" fmla="*/ 15 w 24"/>
                    <a:gd name="T83" fmla="*/ 22 h 30"/>
                    <a:gd name="T84" fmla="*/ 17 w 24"/>
                    <a:gd name="T85" fmla="*/ 22 h 30"/>
                    <a:gd name="T86" fmla="*/ 17 w 24"/>
                    <a:gd name="T87" fmla="*/ 22 h 30"/>
                    <a:gd name="T88" fmla="*/ 18 w 24"/>
                    <a:gd name="T89" fmla="*/ 22 h 30"/>
                    <a:gd name="T90" fmla="*/ 19 w 24"/>
                    <a:gd name="T91" fmla="*/ 20 h 30"/>
                    <a:gd name="T92" fmla="*/ 21 w 24"/>
                    <a:gd name="T93" fmla="*/ 19 h 30"/>
                    <a:gd name="T94" fmla="*/ 21 w 24"/>
                    <a:gd name="T95" fmla="*/ 19 h 30"/>
                    <a:gd name="T96" fmla="*/ 23 w 24"/>
                    <a:gd name="T97" fmla="*/ 17 h 30"/>
                    <a:gd name="T98" fmla="*/ 23 w 24"/>
                    <a:gd name="T99" fmla="*/ 17 h 30"/>
                    <a:gd name="T100" fmla="*/ 23 w 24"/>
                    <a:gd name="T101" fmla="*/ 17 h 30"/>
                    <a:gd name="T102" fmla="*/ 23 w 24"/>
                    <a:gd name="T103" fmla="*/ 17 h 30"/>
                    <a:gd name="T104" fmla="*/ 23 w 24"/>
                    <a:gd name="T10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30">
                      <a:moveTo>
                        <a:pt x="11" y="0"/>
                      </a:moveTo>
                      <a:lnTo>
                        <a:pt x="10" y="1"/>
                      </a:lnTo>
                      <a:lnTo>
                        <a:pt x="10" y="1"/>
                      </a:lnTo>
                      <a:lnTo>
                        <a:pt x="10" y="1"/>
                      </a:lnTo>
                      <a:lnTo>
                        <a:pt x="10" y="1"/>
                      </a:lnTo>
                      <a:lnTo>
                        <a:pt x="10" y="3"/>
                      </a:lnTo>
                      <a:lnTo>
                        <a:pt x="10" y="3"/>
                      </a:lnTo>
                      <a:lnTo>
                        <a:pt x="10" y="3"/>
                      </a:lnTo>
                      <a:lnTo>
                        <a:pt x="10" y="3"/>
                      </a:lnTo>
                      <a:lnTo>
                        <a:pt x="10" y="5"/>
                      </a:lnTo>
                      <a:lnTo>
                        <a:pt x="10" y="5"/>
                      </a:lnTo>
                      <a:lnTo>
                        <a:pt x="10" y="5"/>
                      </a:lnTo>
                      <a:lnTo>
                        <a:pt x="10" y="5"/>
                      </a:lnTo>
                      <a:lnTo>
                        <a:pt x="10" y="7"/>
                      </a:lnTo>
                      <a:lnTo>
                        <a:pt x="10" y="7"/>
                      </a:lnTo>
                      <a:lnTo>
                        <a:pt x="10" y="7"/>
                      </a:lnTo>
                      <a:lnTo>
                        <a:pt x="10" y="7"/>
                      </a:lnTo>
                      <a:lnTo>
                        <a:pt x="9" y="9"/>
                      </a:lnTo>
                      <a:lnTo>
                        <a:pt x="9" y="9"/>
                      </a:lnTo>
                      <a:lnTo>
                        <a:pt x="9" y="9"/>
                      </a:lnTo>
                      <a:lnTo>
                        <a:pt x="9" y="9"/>
                      </a:lnTo>
                      <a:lnTo>
                        <a:pt x="9" y="11"/>
                      </a:lnTo>
                      <a:lnTo>
                        <a:pt x="9" y="11"/>
                      </a:lnTo>
                      <a:lnTo>
                        <a:pt x="9" y="11"/>
                      </a:lnTo>
                      <a:lnTo>
                        <a:pt x="9" y="11"/>
                      </a:lnTo>
                      <a:lnTo>
                        <a:pt x="9" y="13"/>
                      </a:lnTo>
                      <a:lnTo>
                        <a:pt x="9" y="13"/>
                      </a:lnTo>
                      <a:lnTo>
                        <a:pt x="9" y="13"/>
                      </a:lnTo>
                      <a:lnTo>
                        <a:pt x="9" y="13"/>
                      </a:lnTo>
                      <a:lnTo>
                        <a:pt x="9" y="13"/>
                      </a:lnTo>
                      <a:lnTo>
                        <a:pt x="9" y="13"/>
                      </a:lnTo>
                      <a:lnTo>
                        <a:pt x="9" y="13"/>
                      </a:lnTo>
                      <a:lnTo>
                        <a:pt x="9" y="13"/>
                      </a:lnTo>
                      <a:lnTo>
                        <a:pt x="7" y="15"/>
                      </a:lnTo>
                      <a:lnTo>
                        <a:pt x="7" y="15"/>
                      </a:lnTo>
                      <a:lnTo>
                        <a:pt x="7" y="15"/>
                      </a:lnTo>
                      <a:lnTo>
                        <a:pt x="7" y="15"/>
                      </a:lnTo>
                      <a:lnTo>
                        <a:pt x="6" y="16"/>
                      </a:lnTo>
                      <a:lnTo>
                        <a:pt x="6" y="16"/>
                      </a:lnTo>
                      <a:lnTo>
                        <a:pt x="6" y="16"/>
                      </a:lnTo>
                      <a:lnTo>
                        <a:pt x="6" y="16"/>
                      </a:lnTo>
                      <a:lnTo>
                        <a:pt x="4" y="17"/>
                      </a:lnTo>
                      <a:lnTo>
                        <a:pt x="4" y="17"/>
                      </a:lnTo>
                      <a:lnTo>
                        <a:pt x="4" y="17"/>
                      </a:lnTo>
                      <a:lnTo>
                        <a:pt x="4" y="17"/>
                      </a:lnTo>
                      <a:lnTo>
                        <a:pt x="4" y="17"/>
                      </a:lnTo>
                      <a:lnTo>
                        <a:pt x="4" y="17"/>
                      </a:lnTo>
                      <a:lnTo>
                        <a:pt x="4" y="17"/>
                      </a:lnTo>
                      <a:lnTo>
                        <a:pt x="4" y="17"/>
                      </a:lnTo>
                      <a:lnTo>
                        <a:pt x="2" y="19"/>
                      </a:lnTo>
                      <a:lnTo>
                        <a:pt x="2" y="19"/>
                      </a:lnTo>
                      <a:lnTo>
                        <a:pt x="2" y="19"/>
                      </a:lnTo>
                      <a:lnTo>
                        <a:pt x="2" y="19"/>
                      </a:lnTo>
                      <a:lnTo>
                        <a:pt x="2" y="19"/>
                      </a:lnTo>
                      <a:lnTo>
                        <a:pt x="2" y="19"/>
                      </a:lnTo>
                      <a:lnTo>
                        <a:pt x="2" y="19"/>
                      </a:lnTo>
                      <a:lnTo>
                        <a:pt x="2" y="19"/>
                      </a:lnTo>
                      <a:lnTo>
                        <a:pt x="1" y="21"/>
                      </a:lnTo>
                      <a:lnTo>
                        <a:pt x="1" y="21"/>
                      </a:lnTo>
                      <a:lnTo>
                        <a:pt x="1" y="21"/>
                      </a:lnTo>
                      <a:lnTo>
                        <a:pt x="1" y="21"/>
                      </a:lnTo>
                      <a:lnTo>
                        <a:pt x="1" y="21"/>
                      </a:lnTo>
                      <a:lnTo>
                        <a:pt x="1" y="21"/>
                      </a:lnTo>
                      <a:lnTo>
                        <a:pt x="1" y="21"/>
                      </a:lnTo>
                      <a:lnTo>
                        <a:pt x="1" y="21"/>
                      </a:lnTo>
                      <a:lnTo>
                        <a:pt x="0" y="23"/>
                      </a:lnTo>
                      <a:lnTo>
                        <a:pt x="0" y="23"/>
                      </a:lnTo>
                      <a:lnTo>
                        <a:pt x="0" y="23"/>
                      </a:lnTo>
                      <a:lnTo>
                        <a:pt x="0" y="23"/>
                      </a:lnTo>
                      <a:lnTo>
                        <a:pt x="0" y="24"/>
                      </a:lnTo>
                      <a:lnTo>
                        <a:pt x="0" y="24"/>
                      </a:lnTo>
                      <a:lnTo>
                        <a:pt x="0" y="24"/>
                      </a:lnTo>
                      <a:lnTo>
                        <a:pt x="0" y="24"/>
                      </a:lnTo>
                      <a:lnTo>
                        <a:pt x="0" y="26"/>
                      </a:lnTo>
                      <a:lnTo>
                        <a:pt x="0" y="26"/>
                      </a:lnTo>
                      <a:lnTo>
                        <a:pt x="0" y="26"/>
                      </a:lnTo>
                      <a:lnTo>
                        <a:pt x="0" y="26"/>
                      </a:lnTo>
                      <a:lnTo>
                        <a:pt x="0" y="28"/>
                      </a:lnTo>
                      <a:lnTo>
                        <a:pt x="0" y="28"/>
                      </a:lnTo>
                      <a:lnTo>
                        <a:pt x="0" y="28"/>
                      </a:lnTo>
                      <a:lnTo>
                        <a:pt x="2" y="28"/>
                      </a:lnTo>
                      <a:lnTo>
                        <a:pt x="2" y="29"/>
                      </a:lnTo>
                      <a:lnTo>
                        <a:pt x="2" y="29"/>
                      </a:lnTo>
                      <a:lnTo>
                        <a:pt x="2" y="29"/>
                      </a:lnTo>
                      <a:lnTo>
                        <a:pt x="2" y="29"/>
                      </a:lnTo>
                      <a:lnTo>
                        <a:pt x="2" y="29"/>
                      </a:lnTo>
                      <a:lnTo>
                        <a:pt x="2" y="29"/>
                      </a:lnTo>
                      <a:lnTo>
                        <a:pt x="2" y="29"/>
                      </a:lnTo>
                      <a:lnTo>
                        <a:pt x="4" y="29"/>
                      </a:lnTo>
                      <a:lnTo>
                        <a:pt x="4" y="29"/>
                      </a:lnTo>
                      <a:lnTo>
                        <a:pt x="4" y="29"/>
                      </a:lnTo>
                      <a:lnTo>
                        <a:pt x="4" y="29"/>
                      </a:lnTo>
                      <a:lnTo>
                        <a:pt x="5" y="29"/>
                      </a:lnTo>
                      <a:lnTo>
                        <a:pt x="5" y="29"/>
                      </a:lnTo>
                      <a:lnTo>
                        <a:pt x="5" y="29"/>
                      </a:lnTo>
                      <a:lnTo>
                        <a:pt x="5" y="29"/>
                      </a:lnTo>
                      <a:lnTo>
                        <a:pt x="7" y="29"/>
                      </a:lnTo>
                      <a:lnTo>
                        <a:pt x="7" y="29"/>
                      </a:lnTo>
                      <a:lnTo>
                        <a:pt x="7" y="29"/>
                      </a:lnTo>
                      <a:lnTo>
                        <a:pt x="7" y="29"/>
                      </a:lnTo>
                      <a:lnTo>
                        <a:pt x="8" y="28"/>
                      </a:lnTo>
                      <a:lnTo>
                        <a:pt x="8" y="28"/>
                      </a:lnTo>
                      <a:lnTo>
                        <a:pt x="8" y="28"/>
                      </a:lnTo>
                      <a:lnTo>
                        <a:pt x="8" y="28"/>
                      </a:lnTo>
                      <a:lnTo>
                        <a:pt x="10" y="26"/>
                      </a:lnTo>
                      <a:lnTo>
                        <a:pt x="10" y="26"/>
                      </a:lnTo>
                      <a:lnTo>
                        <a:pt x="10" y="26"/>
                      </a:lnTo>
                      <a:lnTo>
                        <a:pt x="10" y="26"/>
                      </a:lnTo>
                      <a:lnTo>
                        <a:pt x="10" y="24"/>
                      </a:lnTo>
                      <a:lnTo>
                        <a:pt x="10" y="24"/>
                      </a:lnTo>
                      <a:lnTo>
                        <a:pt x="10" y="24"/>
                      </a:lnTo>
                      <a:lnTo>
                        <a:pt x="10" y="24"/>
                      </a:lnTo>
                      <a:lnTo>
                        <a:pt x="12" y="22"/>
                      </a:lnTo>
                      <a:lnTo>
                        <a:pt x="12" y="22"/>
                      </a:lnTo>
                      <a:lnTo>
                        <a:pt x="12" y="22"/>
                      </a:lnTo>
                      <a:lnTo>
                        <a:pt x="12" y="22"/>
                      </a:lnTo>
                      <a:lnTo>
                        <a:pt x="12" y="22"/>
                      </a:lnTo>
                      <a:lnTo>
                        <a:pt x="12" y="22"/>
                      </a:lnTo>
                      <a:lnTo>
                        <a:pt x="12" y="22"/>
                      </a:lnTo>
                      <a:lnTo>
                        <a:pt x="12" y="22"/>
                      </a:lnTo>
                      <a:lnTo>
                        <a:pt x="14" y="22"/>
                      </a:lnTo>
                      <a:lnTo>
                        <a:pt x="14" y="22"/>
                      </a:lnTo>
                      <a:lnTo>
                        <a:pt x="14" y="22"/>
                      </a:lnTo>
                      <a:lnTo>
                        <a:pt x="14" y="22"/>
                      </a:lnTo>
                      <a:lnTo>
                        <a:pt x="15" y="22"/>
                      </a:lnTo>
                      <a:lnTo>
                        <a:pt x="15" y="22"/>
                      </a:lnTo>
                      <a:lnTo>
                        <a:pt x="15" y="22"/>
                      </a:lnTo>
                      <a:lnTo>
                        <a:pt x="15" y="22"/>
                      </a:lnTo>
                      <a:lnTo>
                        <a:pt x="17" y="22"/>
                      </a:lnTo>
                      <a:lnTo>
                        <a:pt x="17" y="22"/>
                      </a:lnTo>
                      <a:lnTo>
                        <a:pt x="17" y="22"/>
                      </a:lnTo>
                      <a:lnTo>
                        <a:pt x="17" y="22"/>
                      </a:lnTo>
                      <a:lnTo>
                        <a:pt x="18" y="22"/>
                      </a:lnTo>
                      <a:lnTo>
                        <a:pt x="18" y="22"/>
                      </a:lnTo>
                      <a:lnTo>
                        <a:pt x="18" y="22"/>
                      </a:lnTo>
                      <a:lnTo>
                        <a:pt x="18" y="22"/>
                      </a:lnTo>
                      <a:lnTo>
                        <a:pt x="19" y="20"/>
                      </a:lnTo>
                      <a:lnTo>
                        <a:pt x="19" y="20"/>
                      </a:lnTo>
                      <a:lnTo>
                        <a:pt x="19" y="20"/>
                      </a:lnTo>
                      <a:lnTo>
                        <a:pt x="19" y="20"/>
                      </a:lnTo>
                      <a:lnTo>
                        <a:pt x="21" y="19"/>
                      </a:lnTo>
                      <a:lnTo>
                        <a:pt x="21" y="19"/>
                      </a:lnTo>
                      <a:lnTo>
                        <a:pt x="21" y="19"/>
                      </a:lnTo>
                      <a:lnTo>
                        <a:pt x="21" y="19"/>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7"/>
                      </a:lnTo>
                      <a:lnTo>
                        <a:pt x="23" y="15"/>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2" name="Oval 102"/>
                <p:cNvSpPr>
                  <a:spLocks noChangeArrowheads="1"/>
                </p:cNvSpPr>
                <p:nvPr/>
              </p:nvSpPr>
              <p:spPr bwMode="blackWhite">
                <a:xfrm>
                  <a:off x="4059" y="562"/>
                  <a:ext cx="5" cy="7"/>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63" name="Oval 103"/>
                <p:cNvSpPr>
                  <a:spLocks noChangeArrowheads="1"/>
                </p:cNvSpPr>
                <p:nvPr/>
              </p:nvSpPr>
              <p:spPr bwMode="blackWhite">
                <a:xfrm>
                  <a:off x="4077" y="562"/>
                  <a:ext cx="6"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64" name="Freeform 104"/>
                <p:cNvSpPr>
                  <a:spLocks/>
                </p:cNvSpPr>
                <p:nvPr/>
              </p:nvSpPr>
              <p:spPr bwMode="blackWhite">
                <a:xfrm>
                  <a:off x="4079" y="594"/>
                  <a:ext cx="10" cy="9"/>
                </a:xfrm>
                <a:custGeom>
                  <a:avLst/>
                  <a:gdLst>
                    <a:gd name="T0" fmla="*/ 9 w 10"/>
                    <a:gd name="T1" fmla="*/ 0 h 9"/>
                    <a:gd name="T2" fmla="*/ 7 w 10"/>
                    <a:gd name="T3" fmla="*/ 1 h 9"/>
                    <a:gd name="T4" fmla="*/ 7 w 10"/>
                    <a:gd name="T5" fmla="*/ 1 h 9"/>
                    <a:gd name="T6" fmla="*/ 7 w 10"/>
                    <a:gd name="T7" fmla="*/ 2 h 9"/>
                    <a:gd name="T8" fmla="*/ 7 w 10"/>
                    <a:gd name="T9" fmla="*/ 2 h 9"/>
                    <a:gd name="T10" fmla="*/ 6 w 10"/>
                    <a:gd name="T11" fmla="*/ 4 h 9"/>
                    <a:gd name="T12" fmla="*/ 6 w 10"/>
                    <a:gd name="T13" fmla="*/ 4 h 9"/>
                    <a:gd name="T14" fmla="*/ 6 w 10"/>
                    <a:gd name="T15" fmla="*/ 4 h 9"/>
                    <a:gd name="T16" fmla="*/ 6 w 10"/>
                    <a:gd name="T17" fmla="*/ 4 h 9"/>
                    <a:gd name="T18" fmla="*/ 4 w 10"/>
                    <a:gd name="T19" fmla="*/ 6 h 9"/>
                    <a:gd name="T20" fmla="*/ 4 w 10"/>
                    <a:gd name="T21" fmla="*/ 6 h 9"/>
                    <a:gd name="T22" fmla="*/ 4 w 10"/>
                    <a:gd name="T23" fmla="*/ 6 h 9"/>
                    <a:gd name="T24" fmla="*/ 4 w 10"/>
                    <a:gd name="T25" fmla="*/ 6 h 9"/>
                    <a:gd name="T26" fmla="*/ 4 w 10"/>
                    <a:gd name="T27" fmla="*/ 7 h 9"/>
                    <a:gd name="T28" fmla="*/ 4 w 10"/>
                    <a:gd name="T29" fmla="*/ 7 h 9"/>
                    <a:gd name="T30" fmla="*/ 4 w 10"/>
                    <a:gd name="T31" fmla="*/ 7 h 9"/>
                    <a:gd name="T32" fmla="*/ 4 w 10"/>
                    <a:gd name="T33" fmla="*/ 7 h 9"/>
                    <a:gd name="T34" fmla="*/ 3 w 10"/>
                    <a:gd name="T35" fmla="*/ 8 h 9"/>
                    <a:gd name="T36" fmla="*/ 3 w 10"/>
                    <a:gd name="T37" fmla="*/ 8 h 9"/>
                    <a:gd name="T38" fmla="*/ 3 w 10"/>
                    <a:gd name="T39" fmla="*/ 8 h 9"/>
                    <a:gd name="T40" fmla="*/ 3 w 10"/>
                    <a:gd name="T41" fmla="*/ 8 h 9"/>
                    <a:gd name="T42" fmla="*/ 2 w 10"/>
                    <a:gd name="T43" fmla="*/ 8 h 9"/>
                    <a:gd name="T44" fmla="*/ 2 w 10"/>
                    <a:gd name="T45" fmla="*/ 8 h 9"/>
                    <a:gd name="T46" fmla="*/ 2 w 10"/>
                    <a:gd name="T47" fmla="*/ 8 h 9"/>
                    <a:gd name="T48" fmla="*/ 2 w 10"/>
                    <a:gd name="T49" fmla="*/ 8 h 9"/>
                    <a:gd name="T50" fmla="*/ 0 w 10"/>
                    <a:gd name="T51" fmla="*/ 8 h 9"/>
                    <a:gd name="T52" fmla="*/ 0 w 10"/>
                    <a:gd name="T53" fmla="*/ 8 h 9"/>
                    <a:gd name="T54" fmla="*/ 0 w 10"/>
                    <a:gd name="T55" fmla="*/ 8 h 9"/>
                    <a:gd name="T56" fmla="*/ 0 w 10"/>
                    <a:gd name="T57" fmla="*/ 8 h 9"/>
                    <a:gd name="T58" fmla="*/ 0 w 10"/>
                    <a:gd name="T59" fmla="*/ 8 h 9"/>
                    <a:gd name="T60" fmla="*/ 0 w 10"/>
                    <a:gd name="T61" fmla="*/ 8 h 9"/>
                    <a:gd name="T62" fmla="*/ 0 w 10"/>
                    <a:gd name="T63" fmla="*/ 8 h 9"/>
                    <a:gd name="T64" fmla="*/ 0 w 10"/>
                    <a:gd name="T6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9">
                      <a:moveTo>
                        <a:pt x="9" y="0"/>
                      </a:moveTo>
                      <a:lnTo>
                        <a:pt x="7" y="1"/>
                      </a:lnTo>
                      <a:lnTo>
                        <a:pt x="7" y="1"/>
                      </a:lnTo>
                      <a:lnTo>
                        <a:pt x="7" y="2"/>
                      </a:lnTo>
                      <a:lnTo>
                        <a:pt x="7" y="2"/>
                      </a:lnTo>
                      <a:lnTo>
                        <a:pt x="6" y="4"/>
                      </a:lnTo>
                      <a:lnTo>
                        <a:pt x="6" y="4"/>
                      </a:lnTo>
                      <a:lnTo>
                        <a:pt x="6" y="4"/>
                      </a:lnTo>
                      <a:lnTo>
                        <a:pt x="6" y="4"/>
                      </a:lnTo>
                      <a:lnTo>
                        <a:pt x="4" y="6"/>
                      </a:lnTo>
                      <a:lnTo>
                        <a:pt x="4" y="6"/>
                      </a:lnTo>
                      <a:lnTo>
                        <a:pt x="4" y="6"/>
                      </a:lnTo>
                      <a:lnTo>
                        <a:pt x="4" y="6"/>
                      </a:lnTo>
                      <a:lnTo>
                        <a:pt x="4" y="7"/>
                      </a:lnTo>
                      <a:lnTo>
                        <a:pt x="4" y="7"/>
                      </a:lnTo>
                      <a:lnTo>
                        <a:pt x="4" y="7"/>
                      </a:lnTo>
                      <a:lnTo>
                        <a:pt x="4" y="7"/>
                      </a:lnTo>
                      <a:lnTo>
                        <a:pt x="3" y="8"/>
                      </a:lnTo>
                      <a:lnTo>
                        <a:pt x="3" y="8"/>
                      </a:lnTo>
                      <a:lnTo>
                        <a:pt x="3" y="8"/>
                      </a:lnTo>
                      <a:lnTo>
                        <a:pt x="3" y="8"/>
                      </a:lnTo>
                      <a:lnTo>
                        <a:pt x="2" y="8"/>
                      </a:lnTo>
                      <a:lnTo>
                        <a:pt x="2" y="8"/>
                      </a:lnTo>
                      <a:lnTo>
                        <a:pt x="2" y="8"/>
                      </a:lnTo>
                      <a:lnTo>
                        <a:pt x="2" y="8"/>
                      </a:lnTo>
                      <a:lnTo>
                        <a:pt x="0" y="8"/>
                      </a:lnTo>
                      <a:lnTo>
                        <a:pt x="0" y="8"/>
                      </a:lnTo>
                      <a:lnTo>
                        <a:pt x="0" y="8"/>
                      </a:lnTo>
                      <a:lnTo>
                        <a:pt x="0" y="8"/>
                      </a:lnTo>
                      <a:lnTo>
                        <a:pt x="0" y="8"/>
                      </a:lnTo>
                      <a:lnTo>
                        <a:pt x="0" y="8"/>
                      </a:lnTo>
                      <a:lnTo>
                        <a:pt x="0" y="8"/>
                      </a:lnTo>
                      <a:lnTo>
                        <a:pt x="0" y="8"/>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5" name="Freeform 105"/>
                <p:cNvSpPr>
                  <a:spLocks/>
                </p:cNvSpPr>
                <p:nvPr/>
              </p:nvSpPr>
              <p:spPr bwMode="blackWhite">
                <a:xfrm>
                  <a:off x="4086" y="587"/>
                  <a:ext cx="5" cy="13"/>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3 h 13"/>
                    <a:gd name="T12" fmla="*/ 0 w 5"/>
                    <a:gd name="T13" fmla="*/ 3 h 13"/>
                    <a:gd name="T14" fmla="*/ 0 w 5"/>
                    <a:gd name="T15" fmla="*/ 3 h 13"/>
                    <a:gd name="T16" fmla="*/ 0 w 5"/>
                    <a:gd name="T17" fmla="*/ 3 h 13"/>
                    <a:gd name="T18" fmla="*/ 0 w 5"/>
                    <a:gd name="T19" fmla="*/ 5 h 13"/>
                    <a:gd name="T20" fmla="*/ 0 w 5"/>
                    <a:gd name="T21" fmla="*/ 5 h 13"/>
                    <a:gd name="T22" fmla="*/ 0 w 5"/>
                    <a:gd name="T23" fmla="*/ 5 h 13"/>
                    <a:gd name="T24" fmla="*/ 0 w 5"/>
                    <a:gd name="T25" fmla="*/ 5 h 13"/>
                    <a:gd name="T26" fmla="*/ 0 w 5"/>
                    <a:gd name="T27" fmla="*/ 7 h 13"/>
                    <a:gd name="T28" fmla="*/ 0 w 5"/>
                    <a:gd name="T29" fmla="*/ 7 h 13"/>
                    <a:gd name="T30" fmla="*/ 0 w 5"/>
                    <a:gd name="T31" fmla="*/ 7 h 13"/>
                    <a:gd name="T32" fmla="*/ 2 w 5"/>
                    <a:gd name="T33" fmla="*/ 7 h 13"/>
                    <a:gd name="T34" fmla="*/ 2 w 5"/>
                    <a:gd name="T35" fmla="*/ 9 h 13"/>
                    <a:gd name="T36" fmla="*/ 2 w 5"/>
                    <a:gd name="T37" fmla="*/ 9 h 13"/>
                    <a:gd name="T38" fmla="*/ 2 w 5"/>
                    <a:gd name="T39" fmla="*/ 9 h 13"/>
                    <a:gd name="T40" fmla="*/ 2 w 5"/>
                    <a:gd name="T41" fmla="*/ 9 h 13"/>
                    <a:gd name="T42" fmla="*/ 2 w 5"/>
                    <a:gd name="T43" fmla="*/ 10 h 13"/>
                    <a:gd name="T44" fmla="*/ 2 w 5"/>
                    <a:gd name="T45" fmla="*/ 10 h 13"/>
                    <a:gd name="T46" fmla="*/ 2 w 5"/>
                    <a:gd name="T47" fmla="*/ 10 h 13"/>
                    <a:gd name="T48" fmla="*/ 3 w 5"/>
                    <a:gd name="T49" fmla="*/ 10 h 13"/>
                    <a:gd name="T50" fmla="*/ 3 w 5"/>
                    <a:gd name="T51" fmla="*/ 12 h 13"/>
                    <a:gd name="T52" fmla="*/ 3 w 5"/>
                    <a:gd name="T53" fmla="*/ 12 h 13"/>
                    <a:gd name="T54" fmla="*/ 3 w 5"/>
                    <a:gd name="T55" fmla="*/ 12 h 13"/>
                    <a:gd name="T56" fmla="*/ 3 w 5"/>
                    <a:gd name="T57" fmla="*/ 12 h 13"/>
                    <a:gd name="T58" fmla="*/ 3 w 5"/>
                    <a:gd name="T59" fmla="*/ 12 h 13"/>
                    <a:gd name="T60" fmla="*/ 3 w 5"/>
                    <a:gd name="T61" fmla="*/ 12 h 13"/>
                    <a:gd name="T62" fmla="*/ 3 w 5"/>
                    <a:gd name="T63" fmla="*/ 12 h 13"/>
                    <a:gd name="T64" fmla="*/ 4 w 5"/>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13">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7"/>
                      </a:lnTo>
                      <a:lnTo>
                        <a:pt x="0" y="7"/>
                      </a:lnTo>
                      <a:lnTo>
                        <a:pt x="0" y="7"/>
                      </a:lnTo>
                      <a:lnTo>
                        <a:pt x="2" y="7"/>
                      </a:lnTo>
                      <a:lnTo>
                        <a:pt x="2" y="9"/>
                      </a:lnTo>
                      <a:lnTo>
                        <a:pt x="2" y="9"/>
                      </a:lnTo>
                      <a:lnTo>
                        <a:pt x="2" y="9"/>
                      </a:lnTo>
                      <a:lnTo>
                        <a:pt x="2" y="9"/>
                      </a:lnTo>
                      <a:lnTo>
                        <a:pt x="2" y="10"/>
                      </a:lnTo>
                      <a:lnTo>
                        <a:pt x="2" y="10"/>
                      </a:lnTo>
                      <a:lnTo>
                        <a:pt x="2" y="10"/>
                      </a:lnTo>
                      <a:lnTo>
                        <a:pt x="3" y="10"/>
                      </a:lnTo>
                      <a:lnTo>
                        <a:pt x="3" y="12"/>
                      </a:lnTo>
                      <a:lnTo>
                        <a:pt x="3" y="12"/>
                      </a:lnTo>
                      <a:lnTo>
                        <a:pt x="3" y="12"/>
                      </a:lnTo>
                      <a:lnTo>
                        <a:pt x="3" y="12"/>
                      </a:lnTo>
                      <a:lnTo>
                        <a:pt x="3" y="12"/>
                      </a:lnTo>
                      <a:lnTo>
                        <a:pt x="3" y="12"/>
                      </a:lnTo>
                      <a:lnTo>
                        <a:pt x="3" y="12"/>
                      </a:lnTo>
                      <a:lnTo>
                        <a:pt x="4"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6" name="Freeform 106"/>
                <p:cNvSpPr>
                  <a:spLocks/>
                </p:cNvSpPr>
                <p:nvPr/>
              </p:nvSpPr>
              <p:spPr bwMode="blackWhite">
                <a:xfrm>
                  <a:off x="4077" y="540"/>
                  <a:ext cx="48" cy="66"/>
                </a:xfrm>
                <a:custGeom>
                  <a:avLst/>
                  <a:gdLst>
                    <a:gd name="T0" fmla="*/ 0 w 48"/>
                    <a:gd name="T1" fmla="*/ 1 h 66"/>
                    <a:gd name="T2" fmla="*/ 14 w 48"/>
                    <a:gd name="T3" fmla="*/ 0 h 66"/>
                    <a:gd name="T4" fmla="*/ 23 w 48"/>
                    <a:gd name="T5" fmla="*/ 2 h 66"/>
                    <a:gd name="T6" fmla="*/ 34 w 48"/>
                    <a:gd name="T7" fmla="*/ 21 h 66"/>
                    <a:gd name="T8" fmla="*/ 34 w 48"/>
                    <a:gd name="T9" fmla="*/ 23 h 66"/>
                    <a:gd name="T10" fmla="*/ 34 w 48"/>
                    <a:gd name="T11" fmla="*/ 32 h 66"/>
                    <a:gd name="T12" fmla="*/ 40 w 48"/>
                    <a:gd name="T13" fmla="*/ 37 h 66"/>
                    <a:gd name="T14" fmla="*/ 46 w 48"/>
                    <a:gd name="T15" fmla="*/ 42 h 66"/>
                    <a:gd name="T16" fmla="*/ 47 w 48"/>
                    <a:gd name="T17" fmla="*/ 48 h 66"/>
                    <a:gd name="T18" fmla="*/ 46 w 48"/>
                    <a:gd name="T19" fmla="*/ 62 h 66"/>
                    <a:gd name="T20" fmla="*/ 43 w 48"/>
                    <a:gd name="T21" fmla="*/ 65 h 66"/>
                    <a:gd name="T22" fmla="*/ 42 w 48"/>
                    <a:gd name="T23" fmla="*/ 63 h 66"/>
                    <a:gd name="T24" fmla="*/ 44 w 48"/>
                    <a:gd name="T25" fmla="*/ 45 h 66"/>
                    <a:gd name="T26" fmla="*/ 43 w 48"/>
                    <a:gd name="T27" fmla="*/ 43 h 66"/>
                    <a:gd name="T28" fmla="*/ 32 w 48"/>
                    <a:gd name="T29" fmla="*/ 34 h 66"/>
                    <a:gd name="T30" fmla="*/ 31 w 48"/>
                    <a:gd name="T31" fmla="*/ 26 h 66"/>
                    <a:gd name="T32" fmla="*/ 30 w 48"/>
                    <a:gd name="T33" fmla="*/ 20 h 66"/>
                    <a:gd name="T34" fmla="*/ 23 w 48"/>
                    <a:gd name="T35" fmla="*/ 8 h 66"/>
                    <a:gd name="T36" fmla="*/ 14 w 48"/>
                    <a:gd name="T37" fmla="*/ 2 h 66"/>
                    <a:gd name="T38" fmla="*/ 4 w 48"/>
                    <a:gd name="T39" fmla="*/ 1 h 66"/>
                    <a:gd name="T40" fmla="*/ 2 w 48"/>
                    <a:gd name="T41" fmla="*/ 1 h 66"/>
                    <a:gd name="T42" fmla="*/ 0 w 48"/>
                    <a:gd name="T43" fmla="*/ 1 h 66"/>
                    <a:gd name="T44" fmla="*/ 0 w 48"/>
                    <a:gd name="T4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6">
                      <a:moveTo>
                        <a:pt x="0" y="1"/>
                      </a:moveTo>
                      <a:lnTo>
                        <a:pt x="14" y="0"/>
                      </a:lnTo>
                      <a:lnTo>
                        <a:pt x="23" y="2"/>
                      </a:lnTo>
                      <a:lnTo>
                        <a:pt x="34" y="21"/>
                      </a:lnTo>
                      <a:lnTo>
                        <a:pt x="34" y="23"/>
                      </a:lnTo>
                      <a:lnTo>
                        <a:pt x="34" y="32"/>
                      </a:lnTo>
                      <a:lnTo>
                        <a:pt x="40" y="37"/>
                      </a:lnTo>
                      <a:lnTo>
                        <a:pt x="46" y="42"/>
                      </a:lnTo>
                      <a:lnTo>
                        <a:pt x="47" y="48"/>
                      </a:lnTo>
                      <a:lnTo>
                        <a:pt x="46" y="62"/>
                      </a:lnTo>
                      <a:lnTo>
                        <a:pt x="43" y="65"/>
                      </a:lnTo>
                      <a:lnTo>
                        <a:pt x="42" y="63"/>
                      </a:lnTo>
                      <a:lnTo>
                        <a:pt x="44" y="45"/>
                      </a:lnTo>
                      <a:lnTo>
                        <a:pt x="43" y="43"/>
                      </a:lnTo>
                      <a:lnTo>
                        <a:pt x="32" y="34"/>
                      </a:lnTo>
                      <a:lnTo>
                        <a:pt x="31" y="26"/>
                      </a:lnTo>
                      <a:lnTo>
                        <a:pt x="30" y="20"/>
                      </a:lnTo>
                      <a:lnTo>
                        <a:pt x="23" y="8"/>
                      </a:lnTo>
                      <a:lnTo>
                        <a:pt x="14" y="2"/>
                      </a:lnTo>
                      <a:lnTo>
                        <a:pt x="4" y="1"/>
                      </a:lnTo>
                      <a:lnTo>
                        <a:pt x="2" y="1"/>
                      </a:lnTo>
                      <a:lnTo>
                        <a:pt x="0" y="1"/>
                      </a:lnTo>
                      <a:lnTo>
                        <a:pt x="0" y="1"/>
                      </a:lnTo>
                    </a:path>
                  </a:pathLst>
                </a:custGeom>
                <a:solidFill>
                  <a:srgbClr val="A2A2A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7" name="Freeform 107"/>
                <p:cNvSpPr>
                  <a:spLocks/>
                </p:cNvSpPr>
                <p:nvPr/>
              </p:nvSpPr>
              <p:spPr bwMode="blackWhite">
                <a:xfrm>
                  <a:off x="4112" y="689"/>
                  <a:ext cx="17" cy="94"/>
                </a:xfrm>
                <a:custGeom>
                  <a:avLst/>
                  <a:gdLst>
                    <a:gd name="T0" fmla="*/ 0 w 17"/>
                    <a:gd name="T1" fmla="*/ 93 h 94"/>
                    <a:gd name="T2" fmla="*/ 0 w 17"/>
                    <a:gd name="T3" fmla="*/ 91 h 94"/>
                    <a:gd name="T4" fmla="*/ 2 w 17"/>
                    <a:gd name="T5" fmla="*/ 87 h 94"/>
                    <a:gd name="T6" fmla="*/ 2 w 17"/>
                    <a:gd name="T7" fmla="*/ 82 h 94"/>
                    <a:gd name="T8" fmla="*/ 4 w 17"/>
                    <a:gd name="T9" fmla="*/ 78 h 94"/>
                    <a:gd name="T10" fmla="*/ 6 w 17"/>
                    <a:gd name="T11" fmla="*/ 75 h 94"/>
                    <a:gd name="T12" fmla="*/ 6 w 17"/>
                    <a:gd name="T13" fmla="*/ 74 h 94"/>
                    <a:gd name="T14" fmla="*/ 6 w 17"/>
                    <a:gd name="T15" fmla="*/ 74 h 94"/>
                    <a:gd name="T16" fmla="*/ 7 w 17"/>
                    <a:gd name="T17" fmla="*/ 73 h 94"/>
                    <a:gd name="T18" fmla="*/ 7 w 17"/>
                    <a:gd name="T19" fmla="*/ 71 h 94"/>
                    <a:gd name="T20" fmla="*/ 9 w 17"/>
                    <a:gd name="T21" fmla="*/ 68 h 94"/>
                    <a:gd name="T22" fmla="*/ 8 w 17"/>
                    <a:gd name="T23" fmla="*/ 67 h 94"/>
                    <a:gd name="T24" fmla="*/ 8 w 17"/>
                    <a:gd name="T25" fmla="*/ 63 h 94"/>
                    <a:gd name="T26" fmla="*/ 9 w 17"/>
                    <a:gd name="T27" fmla="*/ 62 h 94"/>
                    <a:gd name="T28" fmla="*/ 9 w 17"/>
                    <a:gd name="T29" fmla="*/ 59 h 94"/>
                    <a:gd name="T30" fmla="*/ 9 w 17"/>
                    <a:gd name="T31" fmla="*/ 57 h 94"/>
                    <a:gd name="T32" fmla="*/ 9 w 17"/>
                    <a:gd name="T33" fmla="*/ 55 h 94"/>
                    <a:gd name="T34" fmla="*/ 10 w 17"/>
                    <a:gd name="T35" fmla="*/ 53 h 94"/>
                    <a:gd name="T36" fmla="*/ 12 w 17"/>
                    <a:gd name="T37" fmla="*/ 49 h 94"/>
                    <a:gd name="T38" fmla="*/ 12 w 17"/>
                    <a:gd name="T39" fmla="*/ 47 h 94"/>
                    <a:gd name="T40" fmla="*/ 13 w 17"/>
                    <a:gd name="T41" fmla="*/ 44 h 94"/>
                    <a:gd name="T42" fmla="*/ 13 w 17"/>
                    <a:gd name="T43" fmla="*/ 41 h 94"/>
                    <a:gd name="T44" fmla="*/ 13 w 17"/>
                    <a:gd name="T45" fmla="*/ 41 h 94"/>
                    <a:gd name="T46" fmla="*/ 13 w 17"/>
                    <a:gd name="T47" fmla="*/ 41 h 94"/>
                    <a:gd name="T48" fmla="*/ 13 w 17"/>
                    <a:gd name="T49" fmla="*/ 39 h 94"/>
                    <a:gd name="T50" fmla="*/ 13 w 17"/>
                    <a:gd name="T51" fmla="*/ 38 h 94"/>
                    <a:gd name="T52" fmla="*/ 13 w 17"/>
                    <a:gd name="T53" fmla="*/ 36 h 94"/>
                    <a:gd name="T54" fmla="*/ 13 w 17"/>
                    <a:gd name="T55" fmla="*/ 35 h 94"/>
                    <a:gd name="T56" fmla="*/ 13 w 17"/>
                    <a:gd name="T57" fmla="*/ 32 h 94"/>
                    <a:gd name="T58" fmla="*/ 14 w 17"/>
                    <a:gd name="T59" fmla="*/ 30 h 94"/>
                    <a:gd name="T60" fmla="*/ 14 w 17"/>
                    <a:gd name="T61" fmla="*/ 26 h 94"/>
                    <a:gd name="T62" fmla="*/ 14 w 17"/>
                    <a:gd name="T63" fmla="*/ 25 h 94"/>
                    <a:gd name="T64" fmla="*/ 15 w 17"/>
                    <a:gd name="T65" fmla="*/ 23 h 94"/>
                    <a:gd name="T66" fmla="*/ 15 w 17"/>
                    <a:gd name="T67" fmla="*/ 22 h 94"/>
                    <a:gd name="T68" fmla="*/ 16 w 17"/>
                    <a:gd name="T69" fmla="*/ 20 h 94"/>
                    <a:gd name="T70" fmla="*/ 16 w 17"/>
                    <a:gd name="T71" fmla="*/ 20 h 94"/>
                    <a:gd name="T72" fmla="*/ 16 w 17"/>
                    <a:gd name="T73" fmla="*/ 18 h 94"/>
                    <a:gd name="T74" fmla="*/ 16 w 17"/>
                    <a:gd name="T75" fmla="*/ 16 h 94"/>
                    <a:gd name="T76" fmla="*/ 16 w 17"/>
                    <a:gd name="T77" fmla="*/ 12 h 94"/>
                    <a:gd name="T78" fmla="*/ 16 w 17"/>
                    <a:gd name="T79" fmla="*/ 9 h 94"/>
                    <a:gd name="T80" fmla="*/ 14 w 17"/>
                    <a:gd name="T81" fmla="*/ 5 h 94"/>
                    <a:gd name="T82" fmla="*/ 14 w 17"/>
                    <a:gd name="T83" fmla="*/ 2 h 94"/>
                    <a:gd name="T84" fmla="*/ 14 w 17"/>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94">
                      <a:moveTo>
                        <a:pt x="0" y="93"/>
                      </a:moveTo>
                      <a:lnTo>
                        <a:pt x="0" y="93"/>
                      </a:lnTo>
                      <a:lnTo>
                        <a:pt x="0" y="93"/>
                      </a:lnTo>
                      <a:lnTo>
                        <a:pt x="0" y="93"/>
                      </a:lnTo>
                      <a:lnTo>
                        <a:pt x="0" y="91"/>
                      </a:lnTo>
                      <a:lnTo>
                        <a:pt x="0" y="91"/>
                      </a:lnTo>
                      <a:lnTo>
                        <a:pt x="0" y="89"/>
                      </a:lnTo>
                      <a:lnTo>
                        <a:pt x="0" y="88"/>
                      </a:lnTo>
                      <a:lnTo>
                        <a:pt x="2" y="87"/>
                      </a:lnTo>
                      <a:lnTo>
                        <a:pt x="2" y="86"/>
                      </a:lnTo>
                      <a:lnTo>
                        <a:pt x="2" y="84"/>
                      </a:lnTo>
                      <a:lnTo>
                        <a:pt x="2" y="82"/>
                      </a:lnTo>
                      <a:lnTo>
                        <a:pt x="4" y="80"/>
                      </a:lnTo>
                      <a:lnTo>
                        <a:pt x="4" y="80"/>
                      </a:lnTo>
                      <a:lnTo>
                        <a:pt x="4" y="78"/>
                      </a:lnTo>
                      <a:lnTo>
                        <a:pt x="4" y="77"/>
                      </a:lnTo>
                      <a:lnTo>
                        <a:pt x="6" y="75"/>
                      </a:lnTo>
                      <a:lnTo>
                        <a:pt x="6" y="75"/>
                      </a:lnTo>
                      <a:lnTo>
                        <a:pt x="6" y="75"/>
                      </a:lnTo>
                      <a:lnTo>
                        <a:pt x="6" y="75"/>
                      </a:lnTo>
                      <a:lnTo>
                        <a:pt x="6" y="74"/>
                      </a:lnTo>
                      <a:lnTo>
                        <a:pt x="6" y="74"/>
                      </a:lnTo>
                      <a:lnTo>
                        <a:pt x="6" y="74"/>
                      </a:lnTo>
                      <a:lnTo>
                        <a:pt x="6" y="74"/>
                      </a:lnTo>
                      <a:lnTo>
                        <a:pt x="7" y="73"/>
                      </a:lnTo>
                      <a:lnTo>
                        <a:pt x="7" y="73"/>
                      </a:lnTo>
                      <a:lnTo>
                        <a:pt x="7" y="73"/>
                      </a:lnTo>
                      <a:lnTo>
                        <a:pt x="7" y="73"/>
                      </a:lnTo>
                      <a:lnTo>
                        <a:pt x="7" y="71"/>
                      </a:lnTo>
                      <a:lnTo>
                        <a:pt x="7" y="71"/>
                      </a:lnTo>
                      <a:lnTo>
                        <a:pt x="7" y="70"/>
                      </a:lnTo>
                      <a:lnTo>
                        <a:pt x="7" y="70"/>
                      </a:lnTo>
                      <a:lnTo>
                        <a:pt x="9" y="68"/>
                      </a:lnTo>
                      <a:lnTo>
                        <a:pt x="8" y="68"/>
                      </a:lnTo>
                      <a:lnTo>
                        <a:pt x="8" y="67"/>
                      </a:lnTo>
                      <a:lnTo>
                        <a:pt x="8" y="67"/>
                      </a:lnTo>
                      <a:lnTo>
                        <a:pt x="8" y="65"/>
                      </a:lnTo>
                      <a:lnTo>
                        <a:pt x="8" y="65"/>
                      </a:lnTo>
                      <a:lnTo>
                        <a:pt x="8" y="63"/>
                      </a:lnTo>
                      <a:lnTo>
                        <a:pt x="8" y="63"/>
                      </a:lnTo>
                      <a:lnTo>
                        <a:pt x="9" y="62"/>
                      </a:lnTo>
                      <a:lnTo>
                        <a:pt x="9" y="62"/>
                      </a:lnTo>
                      <a:lnTo>
                        <a:pt x="9" y="60"/>
                      </a:lnTo>
                      <a:lnTo>
                        <a:pt x="9" y="60"/>
                      </a:lnTo>
                      <a:lnTo>
                        <a:pt x="9" y="59"/>
                      </a:lnTo>
                      <a:lnTo>
                        <a:pt x="9" y="59"/>
                      </a:lnTo>
                      <a:lnTo>
                        <a:pt x="9" y="57"/>
                      </a:lnTo>
                      <a:lnTo>
                        <a:pt x="9" y="57"/>
                      </a:lnTo>
                      <a:lnTo>
                        <a:pt x="9" y="55"/>
                      </a:lnTo>
                      <a:lnTo>
                        <a:pt x="9" y="55"/>
                      </a:lnTo>
                      <a:lnTo>
                        <a:pt x="9" y="55"/>
                      </a:lnTo>
                      <a:lnTo>
                        <a:pt x="9" y="55"/>
                      </a:lnTo>
                      <a:lnTo>
                        <a:pt x="10" y="53"/>
                      </a:lnTo>
                      <a:lnTo>
                        <a:pt x="10" y="53"/>
                      </a:lnTo>
                      <a:lnTo>
                        <a:pt x="10" y="51"/>
                      </a:lnTo>
                      <a:lnTo>
                        <a:pt x="10" y="51"/>
                      </a:lnTo>
                      <a:lnTo>
                        <a:pt x="12" y="49"/>
                      </a:lnTo>
                      <a:lnTo>
                        <a:pt x="12" y="49"/>
                      </a:lnTo>
                      <a:lnTo>
                        <a:pt x="12" y="47"/>
                      </a:lnTo>
                      <a:lnTo>
                        <a:pt x="12" y="47"/>
                      </a:lnTo>
                      <a:lnTo>
                        <a:pt x="13" y="45"/>
                      </a:lnTo>
                      <a:lnTo>
                        <a:pt x="13" y="45"/>
                      </a:lnTo>
                      <a:lnTo>
                        <a:pt x="13" y="44"/>
                      </a:lnTo>
                      <a:lnTo>
                        <a:pt x="13" y="43"/>
                      </a:lnTo>
                      <a:lnTo>
                        <a:pt x="14" y="41"/>
                      </a:lnTo>
                      <a:lnTo>
                        <a:pt x="13" y="41"/>
                      </a:lnTo>
                      <a:lnTo>
                        <a:pt x="13" y="41"/>
                      </a:lnTo>
                      <a:lnTo>
                        <a:pt x="13" y="41"/>
                      </a:lnTo>
                      <a:lnTo>
                        <a:pt x="13" y="41"/>
                      </a:lnTo>
                      <a:lnTo>
                        <a:pt x="13" y="41"/>
                      </a:lnTo>
                      <a:lnTo>
                        <a:pt x="13" y="41"/>
                      </a:lnTo>
                      <a:lnTo>
                        <a:pt x="13" y="41"/>
                      </a:lnTo>
                      <a:lnTo>
                        <a:pt x="13" y="39"/>
                      </a:lnTo>
                      <a:lnTo>
                        <a:pt x="13" y="39"/>
                      </a:lnTo>
                      <a:lnTo>
                        <a:pt x="13" y="39"/>
                      </a:lnTo>
                      <a:lnTo>
                        <a:pt x="13" y="39"/>
                      </a:lnTo>
                      <a:lnTo>
                        <a:pt x="13" y="38"/>
                      </a:lnTo>
                      <a:lnTo>
                        <a:pt x="13" y="38"/>
                      </a:lnTo>
                      <a:lnTo>
                        <a:pt x="13" y="38"/>
                      </a:lnTo>
                      <a:lnTo>
                        <a:pt x="13" y="38"/>
                      </a:lnTo>
                      <a:lnTo>
                        <a:pt x="13" y="36"/>
                      </a:lnTo>
                      <a:lnTo>
                        <a:pt x="13" y="36"/>
                      </a:lnTo>
                      <a:lnTo>
                        <a:pt x="13" y="35"/>
                      </a:lnTo>
                      <a:lnTo>
                        <a:pt x="13" y="35"/>
                      </a:lnTo>
                      <a:lnTo>
                        <a:pt x="13" y="34"/>
                      </a:lnTo>
                      <a:lnTo>
                        <a:pt x="13" y="34"/>
                      </a:lnTo>
                      <a:lnTo>
                        <a:pt x="13" y="32"/>
                      </a:lnTo>
                      <a:lnTo>
                        <a:pt x="13" y="31"/>
                      </a:lnTo>
                      <a:lnTo>
                        <a:pt x="14" y="30"/>
                      </a:lnTo>
                      <a:lnTo>
                        <a:pt x="14" y="30"/>
                      </a:lnTo>
                      <a:lnTo>
                        <a:pt x="14" y="28"/>
                      </a:lnTo>
                      <a:lnTo>
                        <a:pt x="14" y="28"/>
                      </a:lnTo>
                      <a:lnTo>
                        <a:pt x="14" y="26"/>
                      </a:lnTo>
                      <a:lnTo>
                        <a:pt x="14" y="26"/>
                      </a:lnTo>
                      <a:lnTo>
                        <a:pt x="14" y="25"/>
                      </a:lnTo>
                      <a:lnTo>
                        <a:pt x="14" y="25"/>
                      </a:lnTo>
                      <a:lnTo>
                        <a:pt x="16" y="23"/>
                      </a:lnTo>
                      <a:lnTo>
                        <a:pt x="15" y="23"/>
                      </a:lnTo>
                      <a:lnTo>
                        <a:pt x="15" y="23"/>
                      </a:lnTo>
                      <a:lnTo>
                        <a:pt x="15" y="23"/>
                      </a:lnTo>
                      <a:lnTo>
                        <a:pt x="15" y="22"/>
                      </a:lnTo>
                      <a:lnTo>
                        <a:pt x="15" y="22"/>
                      </a:lnTo>
                      <a:lnTo>
                        <a:pt x="15" y="22"/>
                      </a:lnTo>
                      <a:lnTo>
                        <a:pt x="15" y="22"/>
                      </a:lnTo>
                      <a:lnTo>
                        <a:pt x="16" y="20"/>
                      </a:lnTo>
                      <a:lnTo>
                        <a:pt x="16" y="20"/>
                      </a:lnTo>
                      <a:lnTo>
                        <a:pt x="16" y="20"/>
                      </a:lnTo>
                      <a:lnTo>
                        <a:pt x="16" y="20"/>
                      </a:lnTo>
                      <a:lnTo>
                        <a:pt x="16" y="18"/>
                      </a:lnTo>
                      <a:lnTo>
                        <a:pt x="16" y="18"/>
                      </a:lnTo>
                      <a:lnTo>
                        <a:pt x="16" y="18"/>
                      </a:lnTo>
                      <a:lnTo>
                        <a:pt x="16" y="18"/>
                      </a:lnTo>
                      <a:lnTo>
                        <a:pt x="16" y="16"/>
                      </a:lnTo>
                      <a:lnTo>
                        <a:pt x="16" y="16"/>
                      </a:lnTo>
                      <a:lnTo>
                        <a:pt x="16" y="14"/>
                      </a:lnTo>
                      <a:lnTo>
                        <a:pt x="16" y="14"/>
                      </a:lnTo>
                      <a:lnTo>
                        <a:pt x="16" y="12"/>
                      </a:lnTo>
                      <a:lnTo>
                        <a:pt x="16" y="12"/>
                      </a:lnTo>
                      <a:lnTo>
                        <a:pt x="16" y="11"/>
                      </a:lnTo>
                      <a:lnTo>
                        <a:pt x="16" y="9"/>
                      </a:lnTo>
                      <a:lnTo>
                        <a:pt x="16" y="7"/>
                      </a:lnTo>
                      <a:lnTo>
                        <a:pt x="14" y="7"/>
                      </a:lnTo>
                      <a:lnTo>
                        <a:pt x="14" y="5"/>
                      </a:lnTo>
                      <a:lnTo>
                        <a:pt x="14" y="4"/>
                      </a:lnTo>
                      <a:lnTo>
                        <a:pt x="14" y="2"/>
                      </a:lnTo>
                      <a:lnTo>
                        <a:pt x="14" y="2"/>
                      </a:lnTo>
                      <a:lnTo>
                        <a:pt x="14" y="1"/>
                      </a:lnTo>
                      <a:lnTo>
                        <a:pt x="14" y="1"/>
                      </a:lnTo>
                      <a:lnTo>
                        <a:pt x="14"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8" name="Freeform 108"/>
                <p:cNvSpPr>
                  <a:spLocks/>
                </p:cNvSpPr>
                <p:nvPr/>
              </p:nvSpPr>
              <p:spPr bwMode="blackWhite">
                <a:xfrm>
                  <a:off x="4028" y="681"/>
                  <a:ext cx="8" cy="96"/>
                </a:xfrm>
                <a:custGeom>
                  <a:avLst/>
                  <a:gdLst>
                    <a:gd name="T0" fmla="*/ 0 w 8"/>
                    <a:gd name="T1" fmla="*/ 95 h 96"/>
                    <a:gd name="T2" fmla="*/ 0 w 8"/>
                    <a:gd name="T3" fmla="*/ 95 h 96"/>
                    <a:gd name="T4" fmla="*/ 0 w 8"/>
                    <a:gd name="T5" fmla="*/ 94 h 96"/>
                    <a:gd name="T6" fmla="*/ 0 w 8"/>
                    <a:gd name="T7" fmla="*/ 92 h 96"/>
                    <a:gd name="T8" fmla="*/ 2 w 8"/>
                    <a:gd name="T9" fmla="*/ 90 h 96"/>
                    <a:gd name="T10" fmla="*/ 2 w 8"/>
                    <a:gd name="T11" fmla="*/ 88 h 96"/>
                    <a:gd name="T12" fmla="*/ 0 w 8"/>
                    <a:gd name="T13" fmla="*/ 86 h 96"/>
                    <a:gd name="T14" fmla="*/ 0 w 8"/>
                    <a:gd name="T15" fmla="*/ 85 h 96"/>
                    <a:gd name="T16" fmla="*/ 0 w 8"/>
                    <a:gd name="T17" fmla="*/ 83 h 96"/>
                    <a:gd name="T18" fmla="*/ 1 w 8"/>
                    <a:gd name="T19" fmla="*/ 82 h 96"/>
                    <a:gd name="T20" fmla="*/ 2 w 8"/>
                    <a:gd name="T21" fmla="*/ 81 h 96"/>
                    <a:gd name="T22" fmla="*/ 2 w 8"/>
                    <a:gd name="T23" fmla="*/ 77 h 96"/>
                    <a:gd name="T24" fmla="*/ 3 w 8"/>
                    <a:gd name="T25" fmla="*/ 75 h 96"/>
                    <a:gd name="T26" fmla="*/ 3 w 8"/>
                    <a:gd name="T27" fmla="*/ 71 h 96"/>
                    <a:gd name="T28" fmla="*/ 3 w 8"/>
                    <a:gd name="T29" fmla="*/ 70 h 96"/>
                    <a:gd name="T30" fmla="*/ 3 w 8"/>
                    <a:gd name="T31" fmla="*/ 68 h 96"/>
                    <a:gd name="T32" fmla="*/ 2 w 8"/>
                    <a:gd name="T33" fmla="*/ 66 h 96"/>
                    <a:gd name="T34" fmla="*/ 2 w 8"/>
                    <a:gd name="T35" fmla="*/ 64 h 96"/>
                    <a:gd name="T36" fmla="*/ 2 w 8"/>
                    <a:gd name="T37" fmla="*/ 61 h 96"/>
                    <a:gd name="T38" fmla="*/ 2 w 8"/>
                    <a:gd name="T39" fmla="*/ 57 h 96"/>
                    <a:gd name="T40" fmla="*/ 0 w 8"/>
                    <a:gd name="T41" fmla="*/ 56 h 96"/>
                    <a:gd name="T42" fmla="*/ 0 w 8"/>
                    <a:gd name="T43" fmla="*/ 52 h 96"/>
                    <a:gd name="T44" fmla="*/ 0 w 8"/>
                    <a:gd name="T45" fmla="*/ 50 h 96"/>
                    <a:gd name="T46" fmla="*/ 0 w 8"/>
                    <a:gd name="T47" fmla="*/ 47 h 96"/>
                    <a:gd name="T48" fmla="*/ 0 w 8"/>
                    <a:gd name="T49" fmla="*/ 45 h 96"/>
                    <a:gd name="T50" fmla="*/ 0 w 8"/>
                    <a:gd name="T51" fmla="*/ 43 h 96"/>
                    <a:gd name="T52" fmla="*/ 1 w 8"/>
                    <a:gd name="T53" fmla="*/ 41 h 96"/>
                    <a:gd name="T54" fmla="*/ 1 w 8"/>
                    <a:gd name="T55" fmla="*/ 37 h 96"/>
                    <a:gd name="T56" fmla="*/ 3 w 8"/>
                    <a:gd name="T57" fmla="*/ 35 h 96"/>
                    <a:gd name="T58" fmla="*/ 3 w 8"/>
                    <a:gd name="T59" fmla="*/ 31 h 96"/>
                    <a:gd name="T60" fmla="*/ 4 w 8"/>
                    <a:gd name="T61" fmla="*/ 30 h 96"/>
                    <a:gd name="T62" fmla="*/ 5 w 8"/>
                    <a:gd name="T63" fmla="*/ 27 h 96"/>
                    <a:gd name="T64" fmla="*/ 6 w 8"/>
                    <a:gd name="T65" fmla="*/ 25 h 96"/>
                    <a:gd name="T66" fmla="*/ 6 w 8"/>
                    <a:gd name="T67" fmla="*/ 24 h 96"/>
                    <a:gd name="T68" fmla="*/ 6 w 8"/>
                    <a:gd name="T69" fmla="*/ 22 h 96"/>
                    <a:gd name="T70" fmla="*/ 6 w 8"/>
                    <a:gd name="T71" fmla="*/ 20 h 96"/>
                    <a:gd name="T72" fmla="*/ 5 w 8"/>
                    <a:gd name="T73" fmla="*/ 19 h 96"/>
                    <a:gd name="T74" fmla="*/ 5 w 8"/>
                    <a:gd name="T75" fmla="*/ 17 h 96"/>
                    <a:gd name="T76" fmla="*/ 5 w 8"/>
                    <a:gd name="T77" fmla="*/ 15 h 96"/>
                    <a:gd name="T78" fmla="*/ 5 w 8"/>
                    <a:gd name="T79" fmla="*/ 14 h 96"/>
                    <a:gd name="T80" fmla="*/ 5 w 8"/>
                    <a:gd name="T81" fmla="*/ 12 h 96"/>
                    <a:gd name="T82" fmla="*/ 5 w 8"/>
                    <a:gd name="T83" fmla="*/ 11 h 96"/>
                    <a:gd name="T84" fmla="*/ 5 w 8"/>
                    <a:gd name="T85" fmla="*/ 9 h 96"/>
                    <a:gd name="T86" fmla="*/ 5 w 8"/>
                    <a:gd name="T87" fmla="*/ 6 h 96"/>
                    <a:gd name="T88" fmla="*/ 6 w 8"/>
                    <a:gd name="T89" fmla="*/ 5 h 96"/>
                    <a:gd name="T90" fmla="*/ 6 w 8"/>
                    <a:gd name="T91" fmla="*/ 4 h 96"/>
                    <a:gd name="T92" fmla="*/ 6 w 8"/>
                    <a:gd name="T93" fmla="*/ 2 h 96"/>
                    <a:gd name="T94" fmla="*/ 6 w 8"/>
                    <a:gd name="T9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 h="96">
                      <a:moveTo>
                        <a:pt x="0" y="95"/>
                      </a:moveTo>
                      <a:lnTo>
                        <a:pt x="0" y="95"/>
                      </a:lnTo>
                      <a:lnTo>
                        <a:pt x="0" y="95"/>
                      </a:lnTo>
                      <a:lnTo>
                        <a:pt x="0" y="95"/>
                      </a:lnTo>
                      <a:lnTo>
                        <a:pt x="0" y="94"/>
                      </a:lnTo>
                      <a:lnTo>
                        <a:pt x="0" y="94"/>
                      </a:lnTo>
                      <a:lnTo>
                        <a:pt x="0" y="92"/>
                      </a:lnTo>
                      <a:lnTo>
                        <a:pt x="0" y="92"/>
                      </a:lnTo>
                      <a:lnTo>
                        <a:pt x="2" y="90"/>
                      </a:lnTo>
                      <a:lnTo>
                        <a:pt x="2" y="90"/>
                      </a:lnTo>
                      <a:lnTo>
                        <a:pt x="2" y="88"/>
                      </a:lnTo>
                      <a:lnTo>
                        <a:pt x="2" y="88"/>
                      </a:lnTo>
                      <a:lnTo>
                        <a:pt x="2" y="86"/>
                      </a:lnTo>
                      <a:lnTo>
                        <a:pt x="0" y="86"/>
                      </a:lnTo>
                      <a:lnTo>
                        <a:pt x="0" y="85"/>
                      </a:lnTo>
                      <a:lnTo>
                        <a:pt x="0" y="85"/>
                      </a:lnTo>
                      <a:lnTo>
                        <a:pt x="0" y="83"/>
                      </a:lnTo>
                      <a:lnTo>
                        <a:pt x="0" y="83"/>
                      </a:lnTo>
                      <a:lnTo>
                        <a:pt x="1" y="82"/>
                      </a:lnTo>
                      <a:lnTo>
                        <a:pt x="1" y="82"/>
                      </a:lnTo>
                      <a:lnTo>
                        <a:pt x="2" y="81"/>
                      </a:lnTo>
                      <a:lnTo>
                        <a:pt x="2" y="81"/>
                      </a:lnTo>
                      <a:lnTo>
                        <a:pt x="2" y="79"/>
                      </a:lnTo>
                      <a:lnTo>
                        <a:pt x="2" y="77"/>
                      </a:lnTo>
                      <a:lnTo>
                        <a:pt x="3" y="75"/>
                      </a:lnTo>
                      <a:lnTo>
                        <a:pt x="3" y="75"/>
                      </a:lnTo>
                      <a:lnTo>
                        <a:pt x="3" y="73"/>
                      </a:lnTo>
                      <a:lnTo>
                        <a:pt x="3" y="71"/>
                      </a:lnTo>
                      <a:lnTo>
                        <a:pt x="3" y="70"/>
                      </a:lnTo>
                      <a:lnTo>
                        <a:pt x="3" y="70"/>
                      </a:lnTo>
                      <a:lnTo>
                        <a:pt x="3" y="68"/>
                      </a:lnTo>
                      <a:lnTo>
                        <a:pt x="3" y="68"/>
                      </a:lnTo>
                      <a:lnTo>
                        <a:pt x="3" y="66"/>
                      </a:lnTo>
                      <a:lnTo>
                        <a:pt x="2" y="66"/>
                      </a:lnTo>
                      <a:lnTo>
                        <a:pt x="2" y="64"/>
                      </a:lnTo>
                      <a:lnTo>
                        <a:pt x="2" y="64"/>
                      </a:lnTo>
                      <a:lnTo>
                        <a:pt x="2" y="62"/>
                      </a:lnTo>
                      <a:lnTo>
                        <a:pt x="2" y="61"/>
                      </a:lnTo>
                      <a:lnTo>
                        <a:pt x="2" y="59"/>
                      </a:lnTo>
                      <a:lnTo>
                        <a:pt x="2" y="57"/>
                      </a:lnTo>
                      <a:lnTo>
                        <a:pt x="2" y="56"/>
                      </a:lnTo>
                      <a:lnTo>
                        <a:pt x="0" y="56"/>
                      </a:lnTo>
                      <a:lnTo>
                        <a:pt x="0" y="54"/>
                      </a:lnTo>
                      <a:lnTo>
                        <a:pt x="0" y="52"/>
                      </a:lnTo>
                      <a:lnTo>
                        <a:pt x="0" y="50"/>
                      </a:lnTo>
                      <a:lnTo>
                        <a:pt x="0" y="50"/>
                      </a:lnTo>
                      <a:lnTo>
                        <a:pt x="0" y="48"/>
                      </a:lnTo>
                      <a:lnTo>
                        <a:pt x="0" y="47"/>
                      </a:lnTo>
                      <a:lnTo>
                        <a:pt x="0" y="45"/>
                      </a:lnTo>
                      <a:lnTo>
                        <a:pt x="0" y="45"/>
                      </a:lnTo>
                      <a:lnTo>
                        <a:pt x="0" y="43"/>
                      </a:lnTo>
                      <a:lnTo>
                        <a:pt x="0" y="43"/>
                      </a:lnTo>
                      <a:lnTo>
                        <a:pt x="1" y="41"/>
                      </a:lnTo>
                      <a:lnTo>
                        <a:pt x="1" y="41"/>
                      </a:lnTo>
                      <a:lnTo>
                        <a:pt x="1" y="39"/>
                      </a:lnTo>
                      <a:lnTo>
                        <a:pt x="1" y="37"/>
                      </a:lnTo>
                      <a:lnTo>
                        <a:pt x="3" y="35"/>
                      </a:lnTo>
                      <a:lnTo>
                        <a:pt x="3" y="35"/>
                      </a:lnTo>
                      <a:lnTo>
                        <a:pt x="3" y="33"/>
                      </a:lnTo>
                      <a:lnTo>
                        <a:pt x="3" y="31"/>
                      </a:lnTo>
                      <a:lnTo>
                        <a:pt x="4" y="30"/>
                      </a:lnTo>
                      <a:lnTo>
                        <a:pt x="4" y="30"/>
                      </a:lnTo>
                      <a:lnTo>
                        <a:pt x="5" y="28"/>
                      </a:lnTo>
                      <a:lnTo>
                        <a:pt x="5" y="27"/>
                      </a:lnTo>
                      <a:lnTo>
                        <a:pt x="7" y="25"/>
                      </a:lnTo>
                      <a:lnTo>
                        <a:pt x="6" y="25"/>
                      </a:lnTo>
                      <a:lnTo>
                        <a:pt x="6" y="24"/>
                      </a:lnTo>
                      <a:lnTo>
                        <a:pt x="6" y="24"/>
                      </a:lnTo>
                      <a:lnTo>
                        <a:pt x="6" y="22"/>
                      </a:lnTo>
                      <a:lnTo>
                        <a:pt x="6" y="22"/>
                      </a:lnTo>
                      <a:lnTo>
                        <a:pt x="6" y="20"/>
                      </a:lnTo>
                      <a:lnTo>
                        <a:pt x="6" y="20"/>
                      </a:lnTo>
                      <a:lnTo>
                        <a:pt x="6" y="19"/>
                      </a:lnTo>
                      <a:lnTo>
                        <a:pt x="5" y="19"/>
                      </a:lnTo>
                      <a:lnTo>
                        <a:pt x="5" y="17"/>
                      </a:lnTo>
                      <a:lnTo>
                        <a:pt x="5" y="17"/>
                      </a:lnTo>
                      <a:lnTo>
                        <a:pt x="5" y="15"/>
                      </a:lnTo>
                      <a:lnTo>
                        <a:pt x="5" y="15"/>
                      </a:lnTo>
                      <a:lnTo>
                        <a:pt x="5" y="14"/>
                      </a:lnTo>
                      <a:lnTo>
                        <a:pt x="5" y="14"/>
                      </a:lnTo>
                      <a:lnTo>
                        <a:pt x="5" y="12"/>
                      </a:lnTo>
                      <a:lnTo>
                        <a:pt x="5" y="12"/>
                      </a:lnTo>
                      <a:lnTo>
                        <a:pt x="5" y="11"/>
                      </a:lnTo>
                      <a:lnTo>
                        <a:pt x="5" y="11"/>
                      </a:lnTo>
                      <a:lnTo>
                        <a:pt x="5" y="9"/>
                      </a:lnTo>
                      <a:lnTo>
                        <a:pt x="5" y="9"/>
                      </a:lnTo>
                      <a:lnTo>
                        <a:pt x="5" y="7"/>
                      </a:lnTo>
                      <a:lnTo>
                        <a:pt x="5" y="6"/>
                      </a:lnTo>
                      <a:lnTo>
                        <a:pt x="6" y="5"/>
                      </a:lnTo>
                      <a:lnTo>
                        <a:pt x="6" y="5"/>
                      </a:lnTo>
                      <a:lnTo>
                        <a:pt x="6" y="4"/>
                      </a:lnTo>
                      <a:lnTo>
                        <a:pt x="6" y="4"/>
                      </a:lnTo>
                      <a:lnTo>
                        <a:pt x="6" y="2"/>
                      </a:lnTo>
                      <a:lnTo>
                        <a:pt x="6" y="2"/>
                      </a:lnTo>
                      <a:lnTo>
                        <a:pt x="6" y="1"/>
                      </a:lnTo>
                      <a:lnTo>
                        <a:pt x="6" y="1"/>
                      </a:lnTo>
                      <a:lnTo>
                        <a:pt x="7"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69" name="Freeform 109"/>
                <p:cNvSpPr>
                  <a:spLocks/>
                </p:cNvSpPr>
                <p:nvPr/>
              </p:nvSpPr>
              <p:spPr bwMode="blackWhite">
                <a:xfrm>
                  <a:off x="3891" y="732"/>
                  <a:ext cx="41" cy="42"/>
                </a:xfrm>
                <a:custGeom>
                  <a:avLst/>
                  <a:gdLst>
                    <a:gd name="T0" fmla="*/ 0 w 41"/>
                    <a:gd name="T1" fmla="*/ 0 h 42"/>
                    <a:gd name="T2" fmla="*/ 0 w 41"/>
                    <a:gd name="T3" fmla="*/ 13 h 42"/>
                    <a:gd name="T4" fmla="*/ 1 w 41"/>
                    <a:gd name="T5" fmla="*/ 18 h 42"/>
                    <a:gd name="T6" fmla="*/ 1 w 41"/>
                    <a:gd name="T7" fmla="*/ 20 h 42"/>
                    <a:gd name="T8" fmla="*/ 10 w 41"/>
                    <a:gd name="T9" fmla="*/ 30 h 42"/>
                    <a:gd name="T10" fmla="*/ 23 w 41"/>
                    <a:gd name="T11" fmla="*/ 36 h 42"/>
                    <a:gd name="T12" fmla="*/ 40 w 41"/>
                    <a:gd name="T13" fmla="*/ 41 h 42"/>
                    <a:gd name="T14" fmla="*/ 12 w 41"/>
                    <a:gd name="T15" fmla="*/ 2 h 42"/>
                    <a:gd name="T16" fmla="*/ 0 w 41"/>
                    <a:gd name="T17" fmla="*/ 0 h 42"/>
                    <a:gd name="T18" fmla="*/ 0 w 41"/>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0"/>
                      </a:moveTo>
                      <a:lnTo>
                        <a:pt x="0" y="13"/>
                      </a:lnTo>
                      <a:lnTo>
                        <a:pt x="1" y="18"/>
                      </a:lnTo>
                      <a:lnTo>
                        <a:pt x="1" y="20"/>
                      </a:lnTo>
                      <a:lnTo>
                        <a:pt x="10" y="30"/>
                      </a:lnTo>
                      <a:lnTo>
                        <a:pt x="23" y="36"/>
                      </a:lnTo>
                      <a:lnTo>
                        <a:pt x="40" y="41"/>
                      </a:lnTo>
                      <a:lnTo>
                        <a:pt x="12" y="2"/>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70" name="Line 110"/>
                <p:cNvSpPr>
                  <a:spLocks noChangeShapeType="1"/>
                </p:cNvSpPr>
                <p:nvPr/>
              </p:nvSpPr>
              <p:spPr bwMode="blackWhite">
                <a:xfrm>
                  <a:off x="4120" y="808"/>
                  <a:ext cx="6" cy="12"/>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71" name="Line 111"/>
                <p:cNvSpPr>
                  <a:spLocks noChangeShapeType="1"/>
                </p:cNvSpPr>
                <p:nvPr/>
              </p:nvSpPr>
              <p:spPr bwMode="blackWhite">
                <a:xfrm>
                  <a:off x="4131" y="793"/>
                  <a:ext cx="0" cy="30"/>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72" name="Line 112"/>
                <p:cNvSpPr>
                  <a:spLocks noChangeShapeType="1"/>
                </p:cNvSpPr>
                <p:nvPr/>
              </p:nvSpPr>
              <p:spPr bwMode="blackWhite">
                <a:xfrm>
                  <a:off x="4024" y="782"/>
                  <a:ext cx="0" cy="49"/>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273" name="Freeform 113"/>
                <p:cNvSpPr>
                  <a:spLocks/>
                </p:cNvSpPr>
                <p:nvPr/>
              </p:nvSpPr>
              <p:spPr bwMode="blackWhite">
                <a:xfrm>
                  <a:off x="3919" y="607"/>
                  <a:ext cx="63" cy="8"/>
                </a:xfrm>
                <a:custGeom>
                  <a:avLst/>
                  <a:gdLst>
                    <a:gd name="T0" fmla="*/ 0 w 63"/>
                    <a:gd name="T1" fmla="*/ 7 h 8"/>
                    <a:gd name="T2" fmla="*/ 26 w 63"/>
                    <a:gd name="T3" fmla="*/ 0 h 8"/>
                    <a:gd name="T4" fmla="*/ 44 w 63"/>
                    <a:gd name="T5" fmla="*/ 7 h 8"/>
                    <a:gd name="T6" fmla="*/ 62 w 63"/>
                    <a:gd name="T7" fmla="*/ 0 h 8"/>
                  </a:gdLst>
                  <a:ahLst/>
                  <a:cxnLst>
                    <a:cxn ang="0">
                      <a:pos x="T0" y="T1"/>
                    </a:cxn>
                    <a:cxn ang="0">
                      <a:pos x="T2" y="T3"/>
                    </a:cxn>
                    <a:cxn ang="0">
                      <a:pos x="T4" y="T5"/>
                    </a:cxn>
                    <a:cxn ang="0">
                      <a:pos x="T6" y="T7"/>
                    </a:cxn>
                  </a:cxnLst>
                  <a:rect l="0" t="0" r="r" b="b"/>
                  <a:pathLst>
                    <a:path w="63" h="8">
                      <a:moveTo>
                        <a:pt x="0" y="7"/>
                      </a:moveTo>
                      <a:lnTo>
                        <a:pt x="26" y="0"/>
                      </a:lnTo>
                      <a:lnTo>
                        <a:pt x="44" y="7"/>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74" name="Freeform 114"/>
                <p:cNvSpPr>
                  <a:spLocks/>
                </p:cNvSpPr>
                <p:nvPr/>
              </p:nvSpPr>
              <p:spPr bwMode="blackWhite">
                <a:xfrm>
                  <a:off x="3919" y="626"/>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75" name="Freeform 115"/>
                <p:cNvSpPr>
                  <a:spLocks/>
                </p:cNvSpPr>
                <p:nvPr/>
              </p:nvSpPr>
              <p:spPr bwMode="blackWhite">
                <a:xfrm>
                  <a:off x="3919" y="642"/>
                  <a:ext cx="63" cy="4"/>
                </a:xfrm>
                <a:custGeom>
                  <a:avLst/>
                  <a:gdLst>
                    <a:gd name="T0" fmla="*/ 0 w 63"/>
                    <a:gd name="T1" fmla="*/ 3 h 4"/>
                    <a:gd name="T2" fmla="*/ 26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6" y="0"/>
                      </a:lnTo>
                      <a:lnTo>
                        <a:pt x="44" y="3"/>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76" name="Freeform 116"/>
                <p:cNvSpPr>
                  <a:spLocks/>
                </p:cNvSpPr>
                <p:nvPr/>
              </p:nvSpPr>
              <p:spPr bwMode="blackWhite">
                <a:xfrm>
                  <a:off x="3919" y="654"/>
                  <a:ext cx="63" cy="6"/>
                </a:xfrm>
                <a:custGeom>
                  <a:avLst/>
                  <a:gdLst>
                    <a:gd name="T0" fmla="*/ 0 w 63"/>
                    <a:gd name="T1" fmla="*/ 5 h 6"/>
                    <a:gd name="T2" fmla="*/ 26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6"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84277" name="Group 117"/>
              <p:cNvGrpSpPr>
                <a:grpSpLocks/>
              </p:cNvGrpSpPr>
              <p:nvPr/>
            </p:nvGrpSpPr>
            <p:grpSpPr bwMode="auto">
              <a:xfrm>
                <a:off x="4430" y="536"/>
                <a:ext cx="359" cy="293"/>
                <a:chOff x="4430" y="536"/>
                <a:chExt cx="359" cy="293"/>
              </a:xfrm>
            </p:grpSpPr>
            <p:sp>
              <p:nvSpPr>
                <p:cNvPr id="5084278" name="Freeform 118"/>
                <p:cNvSpPr>
                  <a:spLocks/>
                </p:cNvSpPr>
                <p:nvPr/>
              </p:nvSpPr>
              <p:spPr bwMode="blackWhite">
                <a:xfrm>
                  <a:off x="4478" y="631"/>
                  <a:ext cx="59" cy="24"/>
                </a:xfrm>
                <a:custGeom>
                  <a:avLst/>
                  <a:gdLst>
                    <a:gd name="T0" fmla="*/ 0 w 59"/>
                    <a:gd name="T1" fmla="*/ 1 h 24"/>
                    <a:gd name="T2" fmla="*/ 15 w 59"/>
                    <a:gd name="T3" fmla="*/ 1 h 24"/>
                    <a:gd name="T4" fmla="*/ 22 w 59"/>
                    <a:gd name="T5" fmla="*/ 0 h 24"/>
                    <a:gd name="T6" fmla="*/ 27 w 59"/>
                    <a:gd name="T7" fmla="*/ 1 h 24"/>
                    <a:gd name="T8" fmla="*/ 36 w 59"/>
                    <a:gd name="T9" fmla="*/ 0 h 24"/>
                    <a:gd name="T10" fmla="*/ 58 w 59"/>
                    <a:gd name="T11" fmla="*/ 14 h 24"/>
                    <a:gd name="T12" fmla="*/ 21 w 59"/>
                    <a:gd name="T13" fmla="*/ 23 h 24"/>
                    <a:gd name="T14" fmla="*/ 0 w 59"/>
                    <a:gd name="T15" fmla="*/ 1 h 24"/>
                    <a:gd name="T16" fmla="*/ 0 w 5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0" y="1"/>
                      </a:moveTo>
                      <a:lnTo>
                        <a:pt x="15" y="1"/>
                      </a:lnTo>
                      <a:lnTo>
                        <a:pt x="22" y="0"/>
                      </a:lnTo>
                      <a:lnTo>
                        <a:pt x="27" y="1"/>
                      </a:lnTo>
                      <a:lnTo>
                        <a:pt x="36" y="0"/>
                      </a:lnTo>
                      <a:lnTo>
                        <a:pt x="58" y="14"/>
                      </a:lnTo>
                      <a:lnTo>
                        <a:pt x="21" y="23"/>
                      </a:lnTo>
                      <a:lnTo>
                        <a:pt x="0" y="1"/>
                      </a:lnTo>
                      <a:lnTo>
                        <a:pt x="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79" name="Freeform 119"/>
                <p:cNvSpPr>
                  <a:spLocks/>
                </p:cNvSpPr>
                <p:nvPr/>
              </p:nvSpPr>
              <p:spPr bwMode="blackWhite">
                <a:xfrm>
                  <a:off x="4451" y="722"/>
                  <a:ext cx="87" cy="77"/>
                </a:xfrm>
                <a:custGeom>
                  <a:avLst/>
                  <a:gdLst>
                    <a:gd name="T0" fmla="*/ 68 w 87"/>
                    <a:gd name="T1" fmla="*/ 76 h 77"/>
                    <a:gd name="T2" fmla="*/ 58 w 87"/>
                    <a:gd name="T3" fmla="*/ 69 h 77"/>
                    <a:gd name="T4" fmla="*/ 51 w 87"/>
                    <a:gd name="T5" fmla="*/ 67 h 77"/>
                    <a:gd name="T6" fmla="*/ 45 w 87"/>
                    <a:gd name="T7" fmla="*/ 61 h 77"/>
                    <a:gd name="T8" fmla="*/ 42 w 87"/>
                    <a:gd name="T9" fmla="*/ 59 h 77"/>
                    <a:gd name="T10" fmla="*/ 32 w 87"/>
                    <a:gd name="T11" fmla="*/ 54 h 77"/>
                    <a:gd name="T12" fmla="*/ 30 w 87"/>
                    <a:gd name="T13" fmla="*/ 50 h 77"/>
                    <a:gd name="T14" fmla="*/ 26 w 87"/>
                    <a:gd name="T15" fmla="*/ 47 h 77"/>
                    <a:gd name="T16" fmla="*/ 21 w 87"/>
                    <a:gd name="T17" fmla="*/ 45 h 77"/>
                    <a:gd name="T18" fmla="*/ 18 w 87"/>
                    <a:gd name="T19" fmla="*/ 42 h 77"/>
                    <a:gd name="T20" fmla="*/ 13 w 87"/>
                    <a:gd name="T21" fmla="*/ 40 h 77"/>
                    <a:gd name="T22" fmla="*/ 11 w 87"/>
                    <a:gd name="T23" fmla="*/ 37 h 77"/>
                    <a:gd name="T24" fmla="*/ 7 w 87"/>
                    <a:gd name="T25" fmla="*/ 30 h 77"/>
                    <a:gd name="T26" fmla="*/ 4 w 87"/>
                    <a:gd name="T27" fmla="*/ 27 h 77"/>
                    <a:gd name="T28" fmla="*/ 0 w 87"/>
                    <a:gd name="T29" fmla="*/ 26 h 77"/>
                    <a:gd name="T30" fmla="*/ 0 w 87"/>
                    <a:gd name="T31" fmla="*/ 19 h 77"/>
                    <a:gd name="T32" fmla="*/ 0 w 87"/>
                    <a:gd name="T33" fmla="*/ 14 h 77"/>
                    <a:gd name="T34" fmla="*/ 0 w 87"/>
                    <a:gd name="T35" fmla="*/ 8 h 77"/>
                    <a:gd name="T36" fmla="*/ 1 w 87"/>
                    <a:gd name="T37" fmla="*/ 4 h 77"/>
                    <a:gd name="T38" fmla="*/ 1 w 87"/>
                    <a:gd name="T39" fmla="*/ 0 h 77"/>
                    <a:gd name="T40" fmla="*/ 22 w 87"/>
                    <a:gd name="T41" fmla="*/ 0 h 77"/>
                    <a:gd name="T42" fmla="*/ 86 w 87"/>
                    <a:gd name="T43" fmla="*/ 48 h 77"/>
                    <a:gd name="T44" fmla="*/ 68 w 87"/>
                    <a:gd name="T45" fmla="*/ 76 h 77"/>
                    <a:gd name="T46" fmla="*/ 68 w 87"/>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77">
                      <a:moveTo>
                        <a:pt x="68" y="76"/>
                      </a:moveTo>
                      <a:lnTo>
                        <a:pt x="58" y="69"/>
                      </a:lnTo>
                      <a:lnTo>
                        <a:pt x="51" y="67"/>
                      </a:lnTo>
                      <a:lnTo>
                        <a:pt x="45" y="61"/>
                      </a:lnTo>
                      <a:lnTo>
                        <a:pt x="42" y="59"/>
                      </a:lnTo>
                      <a:lnTo>
                        <a:pt x="32" y="54"/>
                      </a:lnTo>
                      <a:lnTo>
                        <a:pt x="30" y="50"/>
                      </a:lnTo>
                      <a:lnTo>
                        <a:pt x="26" y="47"/>
                      </a:lnTo>
                      <a:lnTo>
                        <a:pt x="21" y="45"/>
                      </a:lnTo>
                      <a:lnTo>
                        <a:pt x="18" y="42"/>
                      </a:lnTo>
                      <a:lnTo>
                        <a:pt x="13" y="40"/>
                      </a:lnTo>
                      <a:lnTo>
                        <a:pt x="11" y="37"/>
                      </a:lnTo>
                      <a:lnTo>
                        <a:pt x="7" y="30"/>
                      </a:lnTo>
                      <a:lnTo>
                        <a:pt x="4" y="27"/>
                      </a:lnTo>
                      <a:lnTo>
                        <a:pt x="0" y="26"/>
                      </a:lnTo>
                      <a:lnTo>
                        <a:pt x="0" y="19"/>
                      </a:lnTo>
                      <a:lnTo>
                        <a:pt x="0" y="14"/>
                      </a:lnTo>
                      <a:lnTo>
                        <a:pt x="0" y="8"/>
                      </a:lnTo>
                      <a:lnTo>
                        <a:pt x="1" y="4"/>
                      </a:lnTo>
                      <a:lnTo>
                        <a:pt x="1" y="0"/>
                      </a:lnTo>
                      <a:lnTo>
                        <a:pt x="22" y="0"/>
                      </a:lnTo>
                      <a:lnTo>
                        <a:pt x="86" y="48"/>
                      </a:lnTo>
                      <a:lnTo>
                        <a:pt x="68" y="76"/>
                      </a:lnTo>
                      <a:lnTo>
                        <a:pt x="68" y="76"/>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0" name="Freeform 120"/>
                <p:cNvSpPr>
                  <a:spLocks/>
                </p:cNvSpPr>
                <p:nvPr/>
              </p:nvSpPr>
              <p:spPr bwMode="blackWhite">
                <a:xfrm>
                  <a:off x="4452" y="716"/>
                  <a:ext cx="209" cy="54"/>
                </a:xfrm>
                <a:custGeom>
                  <a:avLst/>
                  <a:gdLst>
                    <a:gd name="T0" fmla="*/ 208 w 209"/>
                    <a:gd name="T1" fmla="*/ 17 h 54"/>
                    <a:gd name="T2" fmla="*/ 208 w 209"/>
                    <a:gd name="T3" fmla="*/ 18 h 54"/>
                    <a:gd name="T4" fmla="*/ 194 w 209"/>
                    <a:gd name="T5" fmla="*/ 16 h 54"/>
                    <a:gd name="T6" fmla="*/ 189 w 209"/>
                    <a:gd name="T7" fmla="*/ 16 h 54"/>
                    <a:gd name="T8" fmla="*/ 179 w 209"/>
                    <a:gd name="T9" fmla="*/ 13 h 54"/>
                    <a:gd name="T10" fmla="*/ 29 w 209"/>
                    <a:gd name="T11" fmla="*/ 0 h 54"/>
                    <a:gd name="T12" fmla="*/ 19 w 209"/>
                    <a:gd name="T13" fmla="*/ 0 h 54"/>
                    <a:gd name="T14" fmla="*/ 11 w 209"/>
                    <a:gd name="T15" fmla="*/ 4 h 54"/>
                    <a:gd name="T16" fmla="*/ 0 w 209"/>
                    <a:gd name="T17" fmla="*/ 6 h 54"/>
                    <a:gd name="T18" fmla="*/ 15 w 209"/>
                    <a:gd name="T19" fmla="*/ 12 h 54"/>
                    <a:gd name="T20" fmla="*/ 20 w 209"/>
                    <a:gd name="T21" fmla="*/ 17 h 54"/>
                    <a:gd name="T22" fmla="*/ 29 w 209"/>
                    <a:gd name="T23" fmla="*/ 21 h 54"/>
                    <a:gd name="T24" fmla="*/ 38 w 209"/>
                    <a:gd name="T25" fmla="*/ 27 h 54"/>
                    <a:gd name="T26" fmla="*/ 45 w 209"/>
                    <a:gd name="T27" fmla="*/ 32 h 54"/>
                    <a:gd name="T28" fmla="*/ 50 w 209"/>
                    <a:gd name="T29" fmla="*/ 33 h 54"/>
                    <a:gd name="T30" fmla="*/ 57 w 209"/>
                    <a:gd name="T31" fmla="*/ 37 h 54"/>
                    <a:gd name="T32" fmla="*/ 60 w 209"/>
                    <a:gd name="T33" fmla="*/ 43 h 54"/>
                    <a:gd name="T34" fmla="*/ 66 w 209"/>
                    <a:gd name="T35" fmla="*/ 48 h 54"/>
                    <a:gd name="T36" fmla="*/ 67 w 209"/>
                    <a:gd name="T37" fmla="*/ 49 h 54"/>
                    <a:gd name="T38" fmla="*/ 90 w 209"/>
                    <a:gd name="T39" fmla="*/ 53 h 54"/>
                    <a:gd name="T40" fmla="*/ 197 w 209"/>
                    <a:gd name="T41" fmla="*/ 36 h 54"/>
                    <a:gd name="T42" fmla="*/ 208 w 209"/>
                    <a:gd name="T43" fmla="*/ 17 h 54"/>
                    <a:gd name="T44" fmla="*/ 208 w 209"/>
                    <a:gd name="T45"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54">
                      <a:moveTo>
                        <a:pt x="208" y="17"/>
                      </a:moveTo>
                      <a:lnTo>
                        <a:pt x="208" y="18"/>
                      </a:lnTo>
                      <a:lnTo>
                        <a:pt x="194" y="16"/>
                      </a:lnTo>
                      <a:lnTo>
                        <a:pt x="189" y="16"/>
                      </a:lnTo>
                      <a:lnTo>
                        <a:pt x="179" y="13"/>
                      </a:lnTo>
                      <a:lnTo>
                        <a:pt x="29" y="0"/>
                      </a:lnTo>
                      <a:lnTo>
                        <a:pt x="19" y="0"/>
                      </a:lnTo>
                      <a:lnTo>
                        <a:pt x="11" y="4"/>
                      </a:lnTo>
                      <a:lnTo>
                        <a:pt x="0" y="6"/>
                      </a:lnTo>
                      <a:lnTo>
                        <a:pt x="15" y="12"/>
                      </a:lnTo>
                      <a:lnTo>
                        <a:pt x="20" y="17"/>
                      </a:lnTo>
                      <a:lnTo>
                        <a:pt x="29" y="21"/>
                      </a:lnTo>
                      <a:lnTo>
                        <a:pt x="38" y="27"/>
                      </a:lnTo>
                      <a:lnTo>
                        <a:pt x="45" y="32"/>
                      </a:lnTo>
                      <a:lnTo>
                        <a:pt x="50" y="33"/>
                      </a:lnTo>
                      <a:lnTo>
                        <a:pt x="57" y="37"/>
                      </a:lnTo>
                      <a:lnTo>
                        <a:pt x="60" y="43"/>
                      </a:lnTo>
                      <a:lnTo>
                        <a:pt x="66" y="48"/>
                      </a:lnTo>
                      <a:lnTo>
                        <a:pt x="67" y="49"/>
                      </a:lnTo>
                      <a:lnTo>
                        <a:pt x="90" y="53"/>
                      </a:lnTo>
                      <a:lnTo>
                        <a:pt x="197" y="36"/>
                      </a:lnTo>
                      <a:lnTo>
                        <a:pt x="208" y="17"/>
                      </a:lnTo>
                      <a:lnTo>
                        <a:pt x="208" y="17"/>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1" name="Freeform 121"/>
                <p:cNvSpPr>
                  <a:spLocks/>
                </p:cNvSpPr>
                <p:nvPr/>
              </p:nvSpPr>
              <p:spPr bwMode="blackWhite">
                <a:xfrm>
                  <a:off x="4518" y="734"/>
                  <a:ext cx="144" cy="65"/>
                </a:xfrm>
                <a:custGeom>
                  <a:avLst/>
                  <a:gdLst>
                    <a:gd name="T0" fmla="*/ 137 w 144"/>
                    <a:gd name="T1" fmla="*/ 3 h 65"/>
                    <a:gd name="T2" fmla="*/ 129 w 144"/>
                    <a:gd name="T3" fmla="*/ 6 h 65"/>
                    <a:gd name="T4" fmla="*/ 122 w 144"/>
                    <a:gd name="T5" fmla="*/ 9 h 65"/>
                    <a:gd name="T6" fmla="*/ 111 w 144"/>
                    <a:gd name="T7" fmla="*/ 9 h 65"/>
                    <a:gd name="T8" fmla="*/ 106 w 144"/>
                    <a:gd name="T9" fmla="*/ 12 h 65"/>
                    <a:gd name="T10" fmla="*/ 91 w 144"/>
                    <a:gd name="T11" fmla="*/ 14 h 65"/>
                    <a:gd name="T12" fmla="*/ 81 w 144"/>
                    <a:gd name="T13" fmla="*/ 15 h 65"/>
                    <a:gd name="T14" fmla="*/ 74 w 144"/>
                    <a:gd name="T15" fmla="*/ 15 h 65"/>
                    <a:gd name="T16" fmla="*/ 64 w 144"/>
                    <a:gd name="T17" fmla="*/ 17 h 65"/>
                    <a:gd name="T18" fmla="*/ 55 w 144"/>
                    <a:gd name="T19" fmla="*/ 18 h 65"/>
                    <a:gd name="T20" fmla="*/ 42 w 144"/>
                    <a:gd name="T21" fmla="*/ 22 h 65"/>
                    <a:gd name="T22" fmla="*/ 27 w 144"/>
                    <a:gd name="T23" fmla="*/ 23 h 65"/>
                    <a:gd name="T24" fmla="*/ 20 w 144"/>
                    <a:gd name="T25" fmla="*/ 28 h 65"/>
                    <a:gd name="T26" fmla="*/ 6 w 144"/>
                    <a:gd name="T27" fmla="*/ 28 h 65"/>
                    <a:gd name="T28" fmla="*/ 4 w 144"/>
                    <a:gd name="T29" fmla="*/ 30 h 65"/>
                    <a:gd name="T30" fmla="*/ 0 w 144"/>
                    <a:gd name="T31" fmla="*/ 31 h 65"/>
                    <a:gd name="T32" fmla="*/ 1 w 144"/>
                    <a:gd name="T33" fmla="*/ 39 h 65"/>
                    <a:gd name="T34" fmla="*/ 2 w 144"/>
                    <a:gd name="T35" fmla="*/ 43 h 65"/>
                    <a:gd name="T36" fmla="*/ 0 w 144"/>
                    <a:gd name="T37" fmla="*/ 51 h 65"/>
                    <a:gd name="T38" fmla="*/ 0 w 144"/>
                    <a:gd name="T39" fmla="*/ 57 h 65"/>
                    <a:gd name="T40" fmla="*/ 2 w 144"/>
                    <a:gd name="T41" fmla="*/ 60 h 65"/>
                    <a:gd name="T42" fmla="*/ 0 w 144"/>
                    <a:gd name="T43" fmla="*/ 64 h 65"/>
                    <a:gd name="T44" fmla="*/ 25 w 144"/>
                    <a:gd name="T45" fmla="*/ 58 h 65"/>
                    <a:gd name="T46" fmla="*/ 26 w 144"/>
                    <a:gd name="T47" fmla="*/ 58 h 65"/>
                    <a:gd name="T48" fmla="*/ 35 w 144"/>
                    <a:gd name="T49" fmla="*/ 55 h 65"/>
                    <a:gd name="T50" fmla="*/ 46 w 144"/>
                    <a:gd name="T51" fmla="*/ 54 h 65"/>
                    <a:gd name="T52" fmla="*/ 59 w 144"/>
                    <a:gd name="T53" fmla="*/ 54 h 65"/>
                    <a:gd name="T54" fmla="*/ 64 w 144"/>
                    <a:gd name="T55" fmla="*/ 51 h 65"/>
                    <a:gd name="T56" fmla="*/ 72 w 144"/>
                    <a:gd name="T57" fmla="*/ 51 h 65"/>
                    <a:gd name="T58" fmla="*/ 81 w 144"/>
                    <a:gd name="T59" fmla="*/ 44 h 65"/>
                    <a:gd name="T60" fmla="*/ 87 w 144"/>
                    <a:gd name="T61" fmla="*/ 46 h 65"/>
                    <a:gd name="T62" fmla="*/ 90 w 144"/>
                    <a:gd name="T63" fmla="*/ 42 h 65"/>
                    <a:gd name="T64" fmla="*/ 94 w 144"/>
                    <a:gd name="T65" fmla="*/ 42 h 65"/>
                    <a:gd name="T66" fmla="*/ 120 w 144"/>
                    <a:gd name="T67" fmla="*/ 35 h 65"/>
                    <a:gd name="T68" fmla="*/ 123 w 144"/>
                    <a:gd name="T69" fmla="*/ 35 h 65"/>
                    <a:gd name="T70" fmla="*/ 128 w 144"/>
                    <a:gd name="T71" fmla="*/ 35 h 65"/>
                    <a:gd name="T72" fmla="*/ 132 w 144"/>
                    <a:gd name="T73" fmla="*/ 34 h 65"/>
                    <a:gd name="T74" fmla="*/ 139 w 144"/>
                    <a:gd name="T75" fmla="*/ 34 h 65"/>
                    <a:gd name="T76" fmla="*/ 140 w 144"/>
                    <a:gd name="T77" fmla="*/ 32 h 65"/>
                    <a:gd name="T78" fmla="*/ 143 w 144"/>
                    <a:gd name="T79" fmla="*/ 31 h 65"/>
                    <a:gd name="T80" fmla="*/ 143 w 144"/>
                    <a:gd name="T81" fmla="*/ 18 h 65"/>
                    <a:gd name="T82" fmla="*/ 142 w 144"/>
                    <a:gd name="T83" fmla="*/ 14 h 65"/>
                    <a:gd name="T84" fmla="*/ 143 w 144"/>
                    <a:gd name="T85" fmla="*/ 11 h 65"/>
                    <a:gd name="T86" fmla="*/ 142 w 144"/>
                    <a:gd name="T87" fmla="*/ 2 h 65"/>
                    <a:gd name="T88" fmla="*/ 142 w 144"/>
                    <a:gd name="T89" fmla="*/ 0 h 65"/>
                    <a:gd name="T90" fmla="*/ 137 w 144"/>
                    <a:gd name="T91" fmla="*/ 3 h 65"/>
                    <a:gd name="T92" fmla="*/ 137 w 144"/>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65">
                      <a:moveTo>
                        <a:pt x="137" y="3"/>
                      </a:moveTo>
                      <a:lnTo>
                        <a:pt x="129" y="6"/>
                      </a:lnTo>
                      <a:lnTo>
                        <a:pt x="122" y="9"/>
                      </a:lnTo>
                      <a:lnTo>
                        <a:pt x="111" y="9"/>
                      </a:lnTo>
                      <a:lnTo>
                        <a:pt x="106" y="12"/>
                      </a:lnTo>
                      <a:lnTo>
                        <a:pt x="91" y="14"/>
                      </a:lnTo>
                      <a:lnTo>
                        <a:pt x="81" y="15"/>
                      </a:lnTo>
                      <a:lnTo>
                        <a:pt x="74" y="15"/>
                      </a:lnTo>
                      <a:lnTo>
                        <a:pt x="64" y="17"/>
                      </a:lnTo>
                      <a:lnTo>
                        <a:pt x="55" y="18"/>
                      </a:lnTo>
                      <a:lnTo>
                        <a:pt x="42" y="22"/>
                      </a:lnTo>
                      <a:lnTo>
                        <a:pt x="27" y="23"/>
                      </a:lnTo>
                      <a:lnTo>
                        <a:pt x="20" y="28"/>
                      </a:lnTo>
                      <a:lnTo>
                        <a:pt x="6" y="28"/>
                      </a:lnTo>
                      <a:lnTo>
                        <a:pt x="4" y="30"/>
                      </a:lnTo>
                      <a:lnTo>
                        <a:pt x="0" y="31"/>
                      </a:lnTo>
                      <a:lnTo>
                        <a:pt x="1" y="39"/>
                      </a:lnTo>
                      <a:lnTo>
                        <a:pt x="2" y="43"/>
                      </a:lnTo>
                      <a:lnTo>
                        <a:pt x="0" y="51"/>
                      </a:lnTo>
                      <a:lnTo>
                        <a:pt x="0" y="57"/>
                      </a:lnTo>
                      <a:lnTo>
                        <a:pt x="2" y="60"/>
                      </a:lnTo>
                      <a:lnTo>
                        <a:pt x="0" y="64"/>
                      </a:lnTo>
                      <a:lnTo>
                        <a:pt x="25" y="58"/>
                      </a:lnTo>
                      <a:lnTo>
                        <a:pt x="26" y="58"/>
                      </a:lnTo>
                      <a:lnTo>
                        <a:pt x="35" y="55"/>
                      </a:lnTo>
                      <a:lnTo>
                        <a:pt x="46" y="54"/>
                      </a:lnTo>
                      <a:lnTo>
                        <a:pt x="59" y="54"/>
                      </a:lnTo>
                      <a:lnTo>
                        <a:pt x="64" y="51"/>
                      </a:lnTo>
                      <a:lnTo>
                        <a:pt x="72" y="51"/>
                      </a:lnTo>
                      <a:lnTo>
                        <a:pt x="81" y="44"/>
                      </a:lnTo>
                      <a:lnTo>
                        <a:pt x="87" y="46"/>
                      </a:lnTo>
                      <a:lnTo>
                        <a:pt x="90" y="42"/>
                      </a:lnTo>
                      <a:lnTo>
                        <a:pt x="94" y="42"/>
                      </a:lnTo>
                      <a:lnTo>
                        <a:pt x="120" y="35"/>
                      </a:lnTo>
                      <a:lnTo>
                        <a:pt x="123" y="35"/>
                      </a:lnTo>
                      <a:lnTo>
                        <a:pt x="128" y="35"/>
                      </a:lnTo>
                      <a:lnTo>
                        <a:pt x="132" y="34"/>
                      </a:lnTo>
                      <a:lnTo>
                        <a:pt x="139" y="34"/>
                      </a:lnTo>
                      <a:lnTo>
                        <a:pt x="140" y="32"/>
                      </a:lnTo>
                      <a:lnTo>
                        <a:pt x="143" y="31"/>
                      </a:lnTo>
                      <a:lnTo>
                        <a:pt x="143" y="18"/>
                      </a:lnTo>
                      <a:lnTo>
                        <a:pt x="142" y="14"/>
                      </a:lnTo>
                      <a:lnTo>
                        <a:pt x="143" y="11"/>
                      </a:lnTo>
                      <a:lnTo>
                        <a:pt x="142" y="2"/>
                      </a:lnTo>
                      <a:lnTo>
                        <a:pt x="142" y="0"/>
                      </a:lnTo>
                      <a:lnTo>
                        <a:pt x="137" y="3"/>
                      </a:lnTo>
                      <a:lnTo>
                        <a:pt x="137"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2" name="Freeform 122"/>
                <p:cNvSpPr>
                  <a:spLocks/>
                </p:cNvSpPr>
                <p:nvPr/>
              </p:nvSpPr>
              <p:spPr bwMode="blackWhite">
                <a:xfrm>
                  <a:off x="4477" y="632"/>
                  <a:ext cx="38" cy="105"/>
                </a:xfrm>
                <a:custGeom>
                  <a:avLst/>
                  <a:gdLst>
                    <a:gd name="T0" fmla="*/ 37 w 38"/>
                    <a:gd name="T1" fmla="*/ 10 h 105"/>
                    <a:gd name="T2" fmla="*/ 26 w 38"/>
                    <a:gd name="T3" fmla="*/ 9 h 105"/>
                    <a:gd name="T4" fmla="*/ 19 w 38"/>
                    <a:gd name="T5" fmla="*/ 6 h 105"/>
                    <a:gd name="T6" fmla="*/ 15 w 38"/>
                    <a:gd name="T7" fmla="*/ 4 h 105"/>
                    <a:gd name="T8" fmla="*/ 6 w 38"/>
                    <a:gd name="T9" fmla="*/ 5 h 105"/>
                    <a:gd name="T10" fmla="*/ 3 w 38"/>
                    <a:gd name="T11" fmla="*/ 0 h 105"/>
                    <a:gd name="T12" fmla="*/ 1 w 38"/>
                    <a:gd name="T13" fmla="*/ 14 h 105"/>
                    <a:gd name="T14" fmla="*/ 3 w 38"/>
                    <a:gd name="T15" fmla="*/ 19 h 105"/>
                    <a:gd name="T16" fmla="*/ 1 w 38"/>
                    <a:gd name="T17" fmla="*/ 29 h 105"/>
                    <a:gd name="T18" fmla="*/ 1 w 38"/>
                    <a:gd name="T19" fmla="*/ 35 h 105"/>
                    <a:gd name="T20" fmla="*/ 1 w 38"/>
                    <a:gd name="T21" fmla="*/ 48 h 105"/>
                    <a:gd name="T22" fmla="*/ 1 w 38"/>
                    <a:gd name="T23" fmla="*/ 54 h 105"/>
                    <a:gd name="T24" fmla="*/ 0 w 38"/>
                    <a:gd name="T25" fmla="*/ 61 h 105"/>
                    <a:gd name="T26" fmla="*/ 1 w 38"/>
                    <a:gd name="T27" fmla="*/ 70 h 105"/>
                    <a:gd name="T28" fmla="*/ 0 w 38"/>
                    <a:gd name="T29" fmla="*/ 76 h 105"/>
                    <a:gd name="T30" fmla="*/ 1 w 38"/>
                    <a:gd name="T31" fmla="*/ 81 h 105"/>
                    <a:gd name="T32" fmla="*/ 0 w 38"/>
                    <a:gd name="T33" fmla="*/ 88 h 105"/>
                    <a:gd name="T34" fmla="*/ 9 w 38"/>
                    <a:gd name="T35" fmla="*/ 92 h 105"/>
                    <a:gd name="T36" fmla="*/ 14 w 38"/>
                    <a:gd name="T37" fmla="*/ 93 h 105"/>
                    <a:gd name="T38" fmla="*/ 18 w 38"/>
                    <a:gd name="T39" fmla="*/ 96 h 105"/>
                    <a:gd name="T40" fmla="*/ 25 w 38"/>
                    <a:gd name="T41" fmla="*/ 97 h 105"/>
                    <a:gd name="T42" fmla="*/ 27 w 38"/>
                    <a:gd name="T43" fmla="*/ 101 h 105"/>
                    <a:gd name="T44" fmla="*/ 32 w 38"/>
                    <a:gd name="T45" fmla="*/ 101 h 105"/>
                    <a:gd name="T46" fmla="*/ 35 w 38"/>
                    <a:gd name="T47" fmla="*/ 104 h 105"/>
                    <a:gd name="T48" fmla="*/ 37 w 38"/>
                    <a:gd name="T49" fmla="*/ 10 h 105"/>
                    <a:gd name="T50" fmla="*/ 37 w 38"/>
                    <a:gd name="T51"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105">
                      <a:moveTo>
                        <a:pt x="37" y="10"/>
                      </a:moveTo>
                      <a:lnTo>
                        <a:pt x="26" y="9"/>
                      </a:lnTo>
                      <a:lnTo>
                        <a:pt x="19" y="6"/>
                      </a:lnTo>
                      <a:lnTo>
                        <a:pt x="15" y="4"/>
                      </a:lnTo>
                      <a:lnTo>
                        <a:pt x="6" y="5"/>
                      </a:lnTo>
                      <a:lnTo>
                        <a:pt x="3" y="0"/>
                      </a:lnTo>
                      <a:lnTo>
                        <a:pt x="1" y="14"/>
                      </a:lnTo>
                      <a:lnTo>
                        <a:pt x="3" y="19"/>
                      </a:lnTo>
                      <a:lnTo>
                        <a:pt x="1" y="29"/>
                      </a:lnTo>
                      <a:lnTo>
                        <a:pt x="1" y="35"/>
                      </a:lnTo>
                      <a:lnTo>
                        <a:pt x="1" y="48"/>
                      </a:lnTo>
                      <a:lnTo>
                        <a:pt x="1" y="54"/>
                      </a:lnTo>
                      <a:lnTo>
                        <a:pt x="0" y="61"/>
                      </a:lnTo>
                      <a:lnTo>
                        <a:pt x="1" y="70"/>
                      </a:lnTo>
                      <a:lnTo>
                        <a:pt x="0" y="76"/>
                      </a:lnTo>
                      <a:lnTo>
                        <a:pt x="1" y="81"/>
                      </a:lnTo>
                      <a:lnTo>
                        <a:pt x="0" y="88"/>
                      </a:lnTo>
                      <a:lnTo>
                        <a:pt x="9" y="92"/>
                      </a:lnTo>
                      <a:lnTo>
                        <a:pt x="14" y="93"/>
                      </a:lnTo>
                      <a:lnTo>
                        <a:pt x="18" y="96"/>
                      </a:lnTo>
                      <a:lnTo>
                        <a:pt x="25" y="97"/>
                      </a:lnTo>
                      <a:lnTo>
                        <a:pt x="27" y="101"/>
                      </a:lnTo>
                      <a:lnTo>
                        <a:pt x="32" y="101"/>
                      </a:lnTo>
                      <a:lnTo>
                        <a:pt x="35" y="104"/>
                      </a:lnTo>
                      <a:lnTo>
                        <a:pt x="37" y="10"/>
                      </a:lnTo>
                      <a:lnTo>
                        <a:pt x="37" y="10"/>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3" name="Freeform 123"/>
                <p:cNvSpPr>
                  <a:spLocks/>
                </p:cNvSpPr>
                <p:nvPr/>
              </p:nvSpPr>
              <p:spPr bwMode="blackWhite">
                <a:xfrm>
                  <a:off x="4512" y="626"/>
                  <a:ext cx="130" cy="36"/>
                </a:xfrm>
                <a:custGeom>
                  <a:avLst/>
                  <a:gdLst>
                    <a:gd name="T0" fmla="*/ 129 w 130"/>
                    <a:gd name="T1" fmla="*/ 5 h 36"/>
                    <a:gd name="T2" fmla="*/ 103 w 130"/>
                    <a:gd name="T3" fmla="*/ 1 h 36"/>
                    <a:gd name="T4" fmla="*/ 98 w 130"/>
                    <a:gd name="T5" fmla="*/ 1 h 36"/>
                    <a:gd name="T6" fmla="*/ 91 w 130"/>
                    <a:gd name="T7" fmla="*/ 0 h 36"/>
                    <a:gd name="T8" fmla="*/ 84 w 130"/>
                    <a:gd name="T9" fmla="*/ 0 h 36"/>
                    <a:gd name="T10" fmla="*/ 70 w 130"/>
                    <a:gd name="T11" fmla="*/ 2 h 36"/>
                    <a:gd name="T12" fmla="*/ 54 w 130"/>
                    <a:gd name="T13" fmla="*/ 2 h 36"/>
                    <a:gd name="T14" fmla="*/ 51 w 130"/>
                    <a:gd name="T15" fmla="*/ 2 h 36"/>
                    <a:gd name="T16" fmla="*/ 37 w 130"/>
                    <a:gd name="T17" fmla="*/ 3 h 36"/>
                    <a:gd name="T18" fmla="*/ 31 w 130"/>
                    <a:gd name="T19" fmla="*/ 3 h 36"/>
                    <a:gd name="T20" fmla="*/ 14 w 130"/>
                    <a:gd name="T21" fmla="*/ 5 h 36"/>
                    <a:gd name="T22" fmla="*/ 9 w 130"/>
                    <a:gd name="T23" fmla="*/ 5 h 36"/>
                    <a:gd name="T24" fmla="*/ 0 w 130"/>
                    <a:gd name="T25" fmla="*/ 6 h 36"/>
                    <a:gd name="T26" fmla="*/ 9 w 130"/>
                    <a:gd name="T27" fmla="*/ 35 h 36"/>
                    <a:gd name="T28" fmla="*/ 125 w 130"/>
                    <a:gd name="T29" fmla="*/ 17 h 36"/>
                    <a:gd name="T30" fmla="*/ 129 w 130"/>
                    <a:gd name="T31" fmla="*/ 5 h 36"/>
                    <a:gd name="T32" fmla="*/ 129 w 130"/>
                    <a:gd name="T33"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6">
                      <a:moveTo>
                        <a:pt x="129" y="5"/>
                      </a:moveTo>
                      <a:lnTo>
                        <a:pt x="103" y="1"/>
                      </a:lnTo>
                      <a:lnTo>
                        <a:pt x="98" y="1"/>
                      </a:lnTo>
                      <a:lnTo>
                        <a:pt x="91" y="0"/>
                      </a:lnTo>
                      <a:lnTo>
                        <a:pt x="84" y="0"/>
                      </a:lnTo>
                      <a:lnTo>
                        <a:pt x="70" y="2"/>
                      </a:lnTo>
                      <a:lnTo>
                        <a:pt x="54" y="2"/>
                      </a:lnTo>
                      <a:lnTo>
                        <a:pt x="51" y="2"/>
                      </a:lnTo>
                      <a:lnTo>
                        <a:pt x="37" y="3"/>
                      </a:lnTo>
                      <a:lnTo>
                        <a:pt x="31" y="3"/>
                      </a:lnTo>
                      <a:lnTo>
                        <a:pt x="14" y="5"/>
                      </a:lnTo>
                      <a:lnTo>
                        <a:pt x="9" y="5"/>
                      </a:lnTo>
                      <a:lnTo>
                        <a:pt x="0" y="6"/>
                      </a:lnTo>
                      <a:lnTo>
                        <a:pt x="9" y="35"/>
                      </a:lnTo>
                      <a:lnTo>
                        <a:pt x="125" y="17"/>
                      </a:lnTo>
                      <a:lnTo>
                        <a:pt x="129" y="5"/>
                      </a:lnTo>
                      <a:lnTo>
                        <a:pt x="129" y="5"/>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4" name="Freeform 124"/>
                <p:cNvSpPr>
                  <a:spLocks/>
                </p:cNvSpPr>
                <p:nvPr/>
              </p:nvSpPr>
              <p:spPr bwMode="blackWhite">
                <a:xfrm>
                  <a:off x="4510" y="632"/>
                  <a:ext cx="28" cy="118"/>
                </a:xfrm>
                <a:custGeom>
                  <a:avLst/>
                  <a:gdLst>
                    <a:gd name="T0" fmla="*/ 14 w 28"/>
                    <a:gd name="T1" fmla="*/ 8 h 118"/>
                    <a:gd name="T2" fmla="*/ 6 w 28"/>
                    <a:gd name="T3" fmla="*/ 4 h 118"/>
                    <a:gd name="T4" fmla="*/ 2 w 28"/>
                    <a:gd name="T5" fmla="*/ 0 h 118"/>
                    <a:gd name="T6" fmla="*/ 2 w 28"/>
                    <a:gd name="T7" fmla="*/ 15 h 118"/>
                    <a:gd name="T8" fmla="*/ 2 w 28"/>
                    <a:gd name="T9" fmla="*/ 19 h 118"/>
                    <a:gd name="T10" fmla="*/ 2 w 28"/>
                    <a:gd name="T11" fmla="*/ 33 h 118"/>
                    <a:gd name="T12" fmla="*/ 2 w 28"/>
                    <a:gd name="T13" fmla="*/ 37 h 118"/>
                    <a:gd name="T14" fmla="*/ 1 w 28"/>
                    <a:gd name="T15" fmla="*/ 49 h 118"/>
                    <a:gd name="T16" fmla="*/ 1 w 28"/>
                    <a:gd name="T17" fmla="*/ 53 h 118"/>
                    <a:gd name="T18" fmla="*/ 1 w 28"/>
                    <a:gd name="T19" fmla="*/ 67 h 118"/>
                    <a:gd name="T20" fmla="*/ 2 w 28"/>
                    <a:gd name="T21" fmla="*/ 73 h 118"/>
                    <a:gd name="T22" fmla="*/ 0 w 28"/>
                    <a:gd name="T23" fmla="*/ 83 h 118"/>
                    <a:gd name="T24" fmla="*/ 1 w 28"/>
                    <a:gd name="T25" fmla="*/ 94 h 118"/>
                    <a:gd name="T26" fmla="*/ 0 w 28"/>
                    <a:gd name="T27" fmla="*/ 103 h 118"/>
                    <a:gd name="T28" fmla="*/ 0 w 28"/>
                    <a:gd name="T29" fmla="*/ 109 h 118"/>
                    <a:gd name="T30" fmla="*/ 0 w 28"/>
                    <a:gd name="T31" fmla="*/ 111 h 118"/>
                    <a:gd name="T32" fmla="*/ 11 w 28"/>
                    <a:gd name="T33" fmla="*/ 117 h 118"/>
                    <a:gd name="T34" fmla="*/ 13 w 28"/>
                    <a:gd name="T35" fmla="*/ 117 h 118"/>
                    <a:gd name="T36" fmla="*/ 15 w 28"/>
                    <a:gd name="T37" fmla="*/ 117 h 118"/>
                    <a:gd name="T38" fmla="*/ 27 w 28"/>
                    <a:gd name="T39" fmla="*/ 69 h 118"/>
                    <a:gd name="T40" fmla="*/ 20 w 28"/>
                    <a:gd name="T41" fmla="*/ 14 h 118"/>
                    <a:gd name="T42" fmla="*/ 14 w 28"/>
                    <a:gd name="T43" fmla="*/ 8 h 118"/>
                    <a:gd name="T44" fmla="*/ 14 w 28"/>
                    <a:gd name="T45"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18">
                      <a:moveTo>
                        <a:pt x="14" y="8"/>
                      </a:moveTo>
                      <a:lnTo>
                        <a:pt x="6" y="4"/>
                      </a:lnTo>
                      <a:lnTo>
                        <a:pt x="2" y="0"/>
                      </a:lnTo>
                      <a:lnTo>
                        <a:pt x="2" y="15"/>
                      </a:lnTo>
                      <a:lnTo>
                        <a:pt x="2" y="19"/>
                      </a:lnTo>
                      <a:lnTo>
                        <a:pt x="2" y="33"/>
                      </a:lnTo>
                      <a:lnTo>
                        <a:pt x="2" y="37"/>
                      </a:lnTo>
                      <a:lnTo>
                        <a:pt x="1" y="49"/>
                      </a:lnTo>
                      <a:lnTo>
                        <a:pt x="1" y="53"/>
                      </a:lnTo>
                      <a:lnTo>
                        <a:pt x="1" y="67"/>
                      </a:lnTo>
                      <a:lnTo>
                        <a:pt x="2" y="73"/>
                      </a:lnTo>
                      <a:lnTo>
                        <a:pt x="0" y="83"/>
                      </a:lnTo>
                      <a:lnTo>
                        <a:pt x="1" y="94"/>
                      </a:lnTo>
                      <a:lnTo>
                        <a:pt x="0" y="103"/>
                      </a:lnTo>
                      <a:lnTo>
                        <a:pt x="0" y="109"/>
                      </a:lnTo>
                      <a:lnTo>
                        <a:pt x="0" y="111"/>
                      </a:lnTo>
                      <a:lnTo>
                        <a:pt x="11" y="117"/>
                      </a:lnTo>
                      <a:lnTo>
                        <a:pt x="13" y="117"/>
                      </a:lnTo>
                      <a:lnTo>
                        <a:pt x="15" y="117"/>
                      </a:lnTo>
                      <a:lnTo>
                        <a:pt x="27" y="69"/>
                      </a:lnTo>
                      <a:lnTo>
                        <a:pt x="20" y="14"/>
                      </a:lnTo>
                      <a:lnTo>
                        <a:pt x="14" y="8"/>
                      </a:lnTo>
                      <a:lnTo>
                        <a:pt x="14" y="8"/>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5" name="Freeform 125"/>
                <p:cNvSpPr>
                  <a:spLocks/>
                </p:cNvSpPr>
                <p:nvPr/>
              </p:nvSpPr>
              <p:spPr bwMode="blackWhite">
                <a:xfrm>
                  <a:off x="4524" y="631"/>
                  <a:ext cx="118" cy="120"/>
                </a:xfrm>
                <a:custGeom>
                  <a:avLst/>
                  <a:gdLst>
                    <a:gd name="T0" fmla="*/ 117 w 118"/>
                    <a:gd name="T1" fmla="*/ 0 h 120"/>
                    <a:gd name="T2" fmla="*/ 110 w 118"/>
                    <a:gd name="T3" fmla="*/ 2 h 120"/>
                    <a:gd name="T4" fmla="*/ 101 w 118"/>
                    <a:gd name="T5" fmla="*/ 0 h 120"/>
                    <a:gd name="T6" fmla="*/ 98 w 118"/>
                    <a:gd name="T7" fmla="*/ 2 h 120"/>
                    <a:gd name="T8" fmla="*/ 93 w 118"/>
                    <a:gd name="T9" fmla="*/ 2 h 120"/>
                    <a:gd name="T10" fmla="*/ 86 w 118"/>
                    <a:gd name="T11" fmla="*/ 2 h 120"/>
                    <a:gd name="T12" fmla="*/ 84 w 118"/>
                    <a:gd name="T13" fmla="*/ 4 h 120"/>
                    <a:gd name="T14" fmla="*/ 75 w 118"/>
                    <a:gd name="T15" fmla="*/ 2 h 120"/>
                    <a:gd name="T16" fmla="*/ 61 w 118"/>
                    <a:gd name="T17" fmla="*/ 4 h 120"/>
                    <a:gd name="T18" fmla="*/ 52 w 118"/>
                    <a:gd name="T19" fmla="*/ 4 h 120"/>
                    <a:gd name="T20" fmla="*/ 44 w 118"/>
                    <a:gd name="T21" fmla="*/ 5 h 120"/>
                    <a:gd name="T22" fmla="*/ 32 w 118"/>
                    <a:gd name="T23" fmla="*/ 5 h 120"/>
                    <a:gd name="T24" fmla="*/ 22 w 118"/>
                    <a:gd name="T25" fmla="*/ 8 h 120"/>
                    <a:gd name="T26" fmla="*/ 15 w 118"/>
                    <a:gd name="T27" fmla="*/ 6 h 120"/>
                    <a:gd name="T28" fmla="*/ 7 w 118"/>
                    <a:gd name="T29" fmla="*/ 8 h 120"/>
                    <a:gd name="T30" fmla="*/ 0 w 118"/>
                    <a:gd name="T31" fmla="*/ 9 h 120"/>
                    <a:gd name="T32" fmla="*/ 1 w 118"/>
                    <a:gd name="T33" fmla="*/ 18 h 120"/>
                    <a:gd name="T34" fmla="*/ 0 w 118"/>
                    <a:gd name="T35" fmla="*/ 22 h 120"/>
                    <a:gd name="T36" fmla="*/ 2 w 118"/>
                    <a:gd name="T37" fmla="*/ 32 h 120"/>
                    <a:gd name="T38" fmla="*/ 2 w 118"/>
                    <a:gd name="T39" fmla="*/ 34 h 120"/>
                    <a:gd name="T40" fmla="*/ 0 w 118"/>
                    <a:gd name="T41" fmla="*/ 43 h 120"/>
                    <a:gd name="T42" fmla="*/ 2 w 118"/>
                    <a:gd name="T43" fmla="*/ 53 h 120"/>
                    <a:gd name="T44" fmla="*/ 2 w 118"/>
                    <a:gd name="T45" fmla="*/ 59 h 120"/>
                    <a:gd name="T46" fmla="*/ 1 w 118"/>
                    <a:gd name="T47" fmla="*/ 69 h 120"/>
                    <a:gd name="T48" fmla="*/ 1 w 118"/>
                    <a:gd name="T49" fmla="*/ 78 h 120"/>
                    <a:gd name="T50" fmla="*/ 2 w 118"/>
                    <a:gd name="T51" fmla="*/ 95 h 120"/>
                    <a:gd name="T52" fmla="*/ 1 w 118"/>
                    <a:gd name="T53" fmla="*/ 104 h 120"/>
                    <a:gd name="T54" fmla="*/ 1 w 118"/>
                    <a:gd name="T55" fmla="*/ 116 h 120"/>
                    <a:gd name="T56" fmla="*/ 1 w 118"/>
                    <a:gd name="T57" fmla="*/ 119 h 120"/>
                    <a:gd name="T58" fmla="*/ 13 w 118"/>
                    <a:gd name="T59" fmla="*/ 118 h 120"/>
                    <a:gd name="T60" fmla="*/ 18 w 118"/>
                    <a:gd name="T61" fmla="*/ 118 h 120"/>
                    <a:gd name="T62" fmla="*/ 31 w 118"/>
                    <a:gd name="T63" fmla="*/ 117 h 120"/>
                    <a:gd name="T64" fmla="*/ 35 w 118"/>
                    <a:gd name="T65" fmla="*/ 117 h 120"/>
                    <a:gd name="T66" fmla="*/ 40 w 118"/>
                    <a:gd name="T67" fmla="*/ 115 h 120"/>
                    <a:gd name="T68" fmla="*/ 44 w 118"/>
                    <a:gd name="T69" fmla="*/ 115 h 120"/>
                    <a:gd name="T70" fmla="*/ 52 w 118"/>
                    <a:gd name="T71" fmla="*/ 115 h 120"/>
                    <a:gd name="T72" fmla="*/ 60 w 118"/>
                    <a:gd name="T73" fmla="*/ 111 h 120"/>
                    <a:gd name="T74" fmla="*/ 70 w 118"/>
                    <a:gd name="T75" fmla="*/ 111 h 120"/>
                    <a:gd name="T76" fmla="*/ 73 w 118"/>
                    <a:gd name="T77" fmla="*/ 110 h 120"/>
                    <a:gd name="T78" fmla="*/ 80 w 118"/>
                    <a:gd name="T79" fmla="*/ 108 h 120"/>
                    <a:gd name="T80" fmla="*/ 85 w 118"/>
                    <a:gd name="T81" fmla="*/ 105 h 120"/>
                    <a:gd name="T82" fmla="*/ 93 w 118"/>
                    <a:gd name="T83" fmla="*/ 105 h 120"/>
                    <a:gd name="T84" fmla="*/ 102 w 118"/>
                    <a:gd name="T85" fmla="*/ 103 h 120"/>
                    <a:gd name="T86" fmla="*/ 110 w 118"/>
                    <a:gd name="T87" fmla="*/ 101 h 120"/>
                    <a:gd name="T88" fmla="*/ 117 w 118"/>
                    <a:gd name="T89" fmla="*/ 101 h 120"/>
                    <a:gd name="T90" fmla="*/ 115 w 118"/>
                    <a:gd name="T91" fmla="*/ 93 h 120"/>
                    <a:gd name="T92" fmla="*/ 116 w 118"/>
                    <a:gd name="T93" fmla="*/ 81 h 120"/>
                    <a:gd name="T94" fmla="*/ 116 w 118"/>
                    <a:gd name="T95" fmla="*/ 76 h 120"/>
                    <a:gd name="T96" fmla="*/ 115 w 118"/>
                    <a:gd name="T97" fmla="*/ 63 h 120"/>
                    <a:gd name="T98" fmla="*/ 115 w 118"/>
                    <a:gd name="T99" fmla="*/ 60 h 120"/>
                    <a:gd name="T100" fmla="*/ 115 w 118"/>
                    <a:gd name="T101" fmla="*/ 55 h 120"/>
                    <a:gd name="T102" fmla="*/ 115 w 118"/>
                    <a:gd name="T103" fmla="*/ 50 h 120"/>
                    <a:gd name="T104" fmla="*/ 116 w 118"/>
                    <a:gd name="T105" fmla="*/ 40 h 120"/>
                    <a:gd name="T106" fmla="*/ 117 w 118"/>
                    <a:gd name="T107" fmla="*/ 34 h 120"/>
                    <a:gd name="T108" fmla="*/ 116 w 118"/>
                    <a:gd name="T109" fmla="*/ 21 h 120"/>
                    <a:gd name="T110" fmla="*/ 116 w 118"/>
                    <a:gd name="T111" fmla="*/ 16 h 120"/>
                    <a:gd name="T112" fmla="*/ 117 w 118"/>
                    <a:gd name="T113" fmla="*/ 10 h 120"/>
                    <a:gd name="T114" fmla="*/ 117 w 118"/>
                    <a:gd name="T115" fmla="*/ 2 h 120"/>
                    <a:gd name="T116" fmla="*/ 117 w 118"/>
                    <a:gd name="T117" fmla="*/ 0 h 120"/>
                    <a:gd name="T118" fmla="*/ 117 w 118"/>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20">
                      <a:moveTo>
                        <a:pt x="117" y="0"/>
                      </a:moveTo>
                      <a:lnTo>
                        <a:pt x="110" y="2"/>
                      </a:lnTo>
                      <a:lnTo>
                        <a:pt x="101" y="0"/>
                      </a:lnTo>
                      <a:lnTo>
                        <a:pt x="98" y="2"/>
                      </a:lnTo>
                      <a:lnTo>
                        <a:pt x="93" y="2"/>
                      </a:lnTo>
                      <a:lnTo>
                        <a:pt x="86" y="2"/>
                      </a:lnTo>
                      <a:lnTo>
                        <a:pt x="84" y="4"/>
                      </a:lnTo>
                      <a:lnTo>
                        <a:pt x="75" y="2"/>
                      </a:lnTo>
                      <a:lnTo>
                        <a:pt x="61" y="4"/>
                      </a:lnTo>
                      <a:lnTo>
                        <a:pt x="52" y="4"/>
                      </a:lnTo>
                      <a:lnTo>
                        <a:pt x="44" y="5"/>
                      </a:lnTo>
                      <a:lnTo>
                        <a:pt x="32" y="5"/>
                      </a:lnTo>
                      <a:lnTo>
                        <a:pt x="22" y="8"/>
                      </a:lnTo>
                      <a:lnTo>
                        <a:pt x="15" y="6"/>
                      </a:lnTo>
                      <a:lnTo>
                        <a:pt x="7" y="8"/>
                      </a:lnTo>
                      <a:lnTo>
                        <a:pt x="0" y="9"/>
                      </a:lnTo>
                      <a:lnTo>
                        <a:pt x="1" y="18"/>
                      </a:lnTo>
                      <a:lnTo>
                        <a:pt x="0" y="22"/>
                      </a:lnTo>
                      <a:lnTo>
                        <a:pt x="2" y="32"/>
                      </a:lnTo>
                      <a:lnTo>
                        <a:pt x="2" y="34"/>
                      </a:lnTo>
                      <a:lnTo>
                        <a:pt x="0" y="43"/>
                      </a:lnTo>
                      <a:lnTo>
                        <a:pt x="2" y="53"/>
                      </a:lnTo>
                      <a:lnTo>
                        <a:pt x="2" y="59"/>
                      </a:lnTo>
                      <a:lnTo>
                        <a:pt x="1" y="69"/>
                      </a:lnTo>
                      <a:lnTo>
                        <a:pt x="1" y="78"/>
                      </a:lnTo>
                      <a:lnTo>
                        <a:pt x="2" y="95"/>
                      </a:lnTo>
                      <a:lnTo>
                        <a:pt x="1" y="104"/>
                      </a:lnTo>
                      <a:lnTo>
                        <a:pt x="1" y="116"/>
                      </a:lnTo>
                      <a:lnTo>
                        <a:pt x="1" y="119"/>
                      </a:lnTo>
                      <a:lnTo>
                        <a:pt x="13" y="118"/>
                      </a:lnTo>
                      <a:lnTo>
                        <a:pt x="18" y="118"/>
                      </a:lnTo>
                      <a:lnTo>
                        <a:pt x="31" y="117"/>
                      </a:lnTo>
                      <a:lnTo>
                        <a:pt x="35" y="117"/>
                      </a:lnTo>
                      <a:lnTo>
                        <a:pt x="40" y="115"/>
                      </a:lnTo>
                      <a:lnTo>
                        <a:pt x="44" y="115"/>
                      </a:lnTo>
                      <a:lnTo>
                        <a:pt x="52" y="115"/>
                      </a:lnTo>
                      <a:lnTo>
                        <a:pt x="60" y="111"/>
                      </a:lnTo>
                      <a:lnTo>
                        <a:pt x="70" y="111"/>
                      </a:lnTo>
                      <a:lnTo>
                        <a:pt x="73" y="110"/>
                      </a:lnTo>
                      <a:lnTo>
                        <a:pt x="80" y="108"/>
                      </a:lnTo>
                      <a:lnTo>
                        <a:pt x="85" y="105"/>
                      </a:lnTo>
                      <a:lnTo>
                        <a:pt x="93" y="105"/>
                      </a:lnTo>
                      <a:lnTo>
                        <a:pt x="102" y="103"/>
                      </a:lnTo>
                      <a:lnTo>
                        <a:pt x="110" y="101"/>
                      </a:lnTo>
                      <a:lnTo>
                        <a:pt x="117" y="101"/>
                      </a:lnTo>
                      <a:lnTo>
                        <a:pt x="115" y="93"/>
                      </a:lnTo>
                      <a:lnTo>
                        <a:pt x="116" y="81"/>
                      </a:lnTo>
                      <a:lnTo>
                        <a:pt x="116" y="76"/>
                      </a:lnTo>
                      <a:lnTo>
                        <a:pt x="115" y="63"/>
                      </a:lnTo>
                      <a:lnTo>
                        <a:pt x="115" y="60"/>
                      </a:lnTo>
                      <a:lnTo>
                        <a:pt x="115" y="55"/>
                      </a:lnTo>
                      <a:lnTo>
                        <a:pt x="115" y="50"/>
                      </a:lnTo>
                      <a:lnTo>
                        <a:pt x="116" y="40"/>
                      </a:lnTo>
                      <a:lnTo>
                        <a:pt x="117" y="34"/>
                      </a:lnTo>
                      <a:lnTo>
                        <a:pt x="116" y="21"/>
                      </a:lnTo>
                      <a:lnTo>
                        <a:pt x="116" y="16"/>
                      </a:lnTo>
                      <a:lnTo>
                        <a:pt x="117" y="10"/>
                      </a:lnTo>
                      <a:lnTo>
                        <a:pt x="117" y="2"/>
                      </a:lnTo>
                      <a:lnTo>
                        <a:pt x="117" y="0"/>
                      </a:lnTo>
                      <a:lnTo>
                        <a:pt x="117"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6" name="Freeform 126"/>
                <p:cNvSpPr>
                  <a:spLocks/>
                </p:cNvSpPr>
                <p:nvPr/>
              </p:nvSpPr>
              <p:spPr bwMode="blackWhite">
                <a:xfrm>
                  <a:off x="4541" y="645"/>
                  <a:ext cx="87" cy="85"/>
                </a:xfrm>
                <a:custGeom>
                  <a:avLst/>
                  <a:gdLst>
                    <a:gd name="T0" fmla="*/ 85 w 87"/>
                    <a:gd name="T1" fmla="*/ 0 h 85"/>
                    <a:gd name="T2" fmla="*/ 74 w 87"/>
                    <a:gd name="T3" fmla="*/ 0 h 85"/>
                    <a:gd name="T4" fmla="*/ 68 w 87"/>
                    <a:gd name="T5" fmla="*/ 1 h 85"/>
                    <a:gd name="T6" fmla="*/ 58 w 87"/>
                    <a:gd name="T7" fmla="*/ 1 h 85"/>
                    <a:gd name="T8" fmla="*/ 46 w 87"/>
                    <a:gd name="T9" fmla="*/ 1 h 85"/>
                    <a:gd name="T10" fmla="*/ 36 w 87"/>
                    <a:gd name="T11" fmla="*/ 2 h 85"/>
                    <a:gd name="T12" fmla="*/ 22 w 87"/>
                    <a:gd name="T13" fmla="*/ 2 h 85"/>
                    <a:gd name="T14" fmla="*/ 11 w 87"/>
                    <a:gd name="T15" fmla="*/ 4 h 85"/>
                    <a:gd name="T16" fmla="*/ 2 w 87"/>
                    <a:gd name="T17" fmla="*/ 4 h 85"/>
                    <a:gd name="T18" fmla="*/ 0 w 87"/>
                    <a:gd name="T19" fmla="*/ 4 h 85"/>
                    <a:gd name="T20" fmla="*/ 0 w 87"/>
                    <a:gd name="T21" fmla="*/ 16 h 85"/>
                    <a:gd name="T22" fmla="*/ 0 w 87"/>
                    <a:gd name="T23" fmla="*/ 25 h 85"/>
                    <a:gd name="T24" fmla="*/ 1 w 87"/>
                    <a:gd name="T25" fmla="*/ 33 h 85"/>
                    <a:gd name="T26" fmla="*/ 1 w 87"/>
                    <a:gd name="T27" fmla="*/ 40 h 85"/>
                    <a:gd name="T28" fmla="*/ 0 w 87"/>
                    <a:gd name="T29" fmla="*/ 42 h 85"/>
                    <a:gd name="T30" fmla="*/ 1 w 87"/>
                    <a:gd name="T31" fmla="*/ 58 h 85"/>
                    <a:gd name="T32" fmla="*/ 1 w 87"/>
                    <a:gd name="T33" fmla="*/ 72 h 85"/>
                    <a:gd name="T34" fmla="*/ 1 w 87"/>
                    <a:gd name="T35" fmla="*/ 81 h 85"/>
                    <a:gd name="T36" fmla="*/ 1 w 87"/>
                    <a:gd name="T37" fmla="*/ 84 h 85"/>
                    <a:gd name="T38" fmla="*/ 11 w 87"/>
                    <a:gd name="T39" fmla="*/ 82 h 85"/>
                    <a:gd name="T40" fmla="*/ 18 w 87"/>
                    <a:gd name="T41" fmla="*/ 82 h 85"/>
                    <a:gd name="T42" fmla="*/ 32 w 87"/>
                    <a:gd name="T43" fmla="*/ 81 h 85"/>
                    <a:gd name="T44" fmla="*/ 36 w 87"/>
                    <a:gd name="T45" fmla="*/ 81 h 85"/>
                    <a:gd name="T46" fmla="*/ 44 w 87"/>
                    <a:gd name="T47" fmla="*/ 79 h 85"/>
                    <a:gd name="T48" fmla="*/ 53 w 87"/>
                    <a:gd name="T49" fmla="*/ 79 h 85"/>
                    <a:gd name="T50" fmla="*/ 58 w 87"/>
                    <a:gd name="T51" fmla="*/ 78 h 85"/>
                    <a:gd name="T52" fmla="*/ 67 w 87"/>
                    <a:gd name="T53" fmla="*/ 78 h 85"/>
                    <a:gd name="T54" fmla="*/ 69 w 87"/>
                    <a:gd name="T55" fmla="*/ 78 h 85"/>
                    <a:gd name="T56" fmla="*/ 82 w 87"/>
                    <a:gd name="T57" fmla="*/ 76 h 85"/>
                    <a:gd name="T58" fmla="*/ 85 w 87"/>
                    <a:gd name="T59" fmla="*/ 76 h 85"/>
                    <a:gd name="T60" fmla="*/ 85 w 87"/>
                    <a:gd name="T61" fmla="*/ 65 h 85"/>
                    <a:gd name="T62" fmla="*/ 85 w 87"/>
                    <a:gd name="T63" fmla="*/ 57 h 85"/>
                    <a:gd name="T64" fmla="*/ 85 w 87"/>
                    <a:gd name="T65" fmla="*/ 46 h 85"/>
                    <a:gd name="T66" fmla="*/ 85 w 87"/>
                    <a:gd name="T67" fmla="*/ 33 h 85"/>
                    <a:gd name="T68" fmla="*/ 85 w 87"/>
                    <a:gd name="T69" fmla="*/ 24 h 85"/>
                    <a:gd name="T70" fmla="*/ 85 w 87"/>
                    <a:gd name="T71" fmla="*/ 12 h 85"/>
                    <a:gd name="T72" fmla="*/ 86 w 87"/>
                    <a:gd name="T73" fmla="*/ 0 h 85"/>
                    <a:gd name="T74" fmla="*/ 85 w 87"/>
                    <a:gd name="T75" fmla="*/ 0 h 85"/>
                    <a:gd name="T76" fmla="*/ 85 w 87"/>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85">
                      <a:moveTo>
                        <a:pt x="85" y="0"/>
                      </a:moveTo>
                      <a:lnTo>
                        <a:pt x="74" y="0"/>
                      </a:lnTo>
                      <a:lnTo>
                        <a:pt x="68" y="1"/>
                      </a:lnTo>
                      <a:lnTo>
                        <a:pt x="58" y="1"/>
                      </a:lnTo>
                      <a:lnTo>
                        <a:pt x="46" y="1"/>
                      </a:lnTo>
                      <a:lnTo>
                        <a:pt x="36" y="2"/>
                      </a:lnTo>
                      <a:lnTo>
                        <a:pt x="22" y="2"/>
                      </a:lnTo>
                      <a:lnTo>
                        <a:pt x="11" y="4"/>
                      </a:lnTo>
                      <a:lnTo>
                        <a:pt x="2" y="4"/>
                      </a:lnTo>
                      <a:lnTo>
                        <a:pt x="0" y="4"/>
                      </a:lnTo>
                      <a:lnTo>
                        <a:pt x="0" y="16"/>
                      </a:lnTo>
                      <a:lnTo>
                        <a:pt x="0" y="25"/>
                      </a:lnTo>
                      <a:lnTo>
                        <a:pt x="1" y="33"/>
                      </a:lnTo>
                      <a:lnTo>
                        <a:pt x="1" y="40"/>
                      </a:lnTo>
                      <a:lnTo>
                        <a:pt x="0" y="42"/>
                      </a:lnTo>
                      <a:lnTo>
                        <a:pt x="1" y="58"/>
                      </a:lnTo>
                      <a:lnTo>
                        <a:pt x="1" y="72"/>
                      </a:lnTo>
                      <a:lnTo>
                        <a:pt x="1" y="81"/>
                      </a:lnTo>
                      <a:lnTo>
                        <a:pt x="1" y="84"/>
                      </a:lnTo>
                      <a:lnTo>
                        <a:pt x="11" y="82"/>
                      </a:lnTo>
                      <a:lnTo>
                        <a:pt x="18" y="82"/>
                      </a:lnTo>
                      <a:lnTo>
                        <a:pt x="32" y="81"/>
                      </a:lnTo>
                      <a:lnTo>
                        <a:pt x="36" y="81"/>
                      </a:lnTo>
                      <a:lnTo>
                        <a:pt x="44" y="79"/>
                      </a:lnTo>
                      <a:lnTo>
                        <a:pt x="53" y="79"/>
                      </a:lnTo>
                      <a:lnTo>
                        <a:pt x="58" y="78"/>
                      </a:lnTo>
                      <a:lnTo>
                        <a:pt x="67" y="78"/>
                      </a:lnTo>
                      <a:lnTo>
                        <a:pt x="69" y="78"/>
                      </a:lnTo>
                      <a:lnTo>
                        <a:pt x="82" y="76"/>
                      </a:lnTo>
                      <a:lnTo>
                        <a:pt x="85" y="76"/>
                      </a:lnTo>
                      <a:lnTo>
                        <a:pt x="85" y="65"/>
                      </a:lnTo>
                      <a:lnTo>
                        <a:pt x="85" y="57"/>
                      </a:lnTo>
                      <a:lnTo>
                        <a:pt x="85" y="46"/>
                      </a:lnTo>
                      <a:lnTo>
                        <a:pt x="85" y="33"/>
                      </a:lnTo>
                      <a:lnTo>
                        <a:pt x="85" y="24"/>
                      </a:lnTo>
                      <a:lnTo>
                        <a:pt x="85" y="12"/>
                      </a:lnTo>
                      <a:lnTo>
                        <a:pt x="86" y="0"/>
                      </a:lnTo>
                      <a:lnTo>
                        <a:pt x="85" y="0"/>
                      </a:lnTo>
                      <a:lnTo>
                        <a:pt x="85"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7" name="Freeform 127"/>
                <p:cNvSpPr>
                  <a:spLocks/>
                </p:cNvSpPr>
                <p:nvPr/>
              </p:nvSpPr>
              <p:spPr bwMode="blackWhite">
                <a:xfrm>
                  <a:off x="4521" y="749"/>
                  <a:ext cx="173" cy="80"/>
                </a:xfrm>
                <a:custGeom>
                  <a:avLst/>
                  <a:gdLst>
                    <a:gd name="T0" fmla="*/ 140 w 173"/>
                    <a:gd name="T1" fmla="*/ 1 h 80"/>
                    <a:gd name="T2" fmla="*/ 146 w 173"/>
                    <a:gd name="T3" fmla="*/ 7 h 80"/>
                    <a:gd name="T4" fmla="*/ 156 w 173"/>
                    <a:gd name="T5" fmla="*/ 13 h 80"/>
                    <a:gd name="T6" fmla="*/ 160 w 173"/>
                    <a:gd name="T7" fmla="*/ 17 h 80"/>
                    <a:gd name="T8" fmla="*/ 164 w 173"/>
                    <a:gd name="T9" fmla="*/ 20 h 80"/>
                    <a:gd name="T10" fmla="*/ 167 w 173"/>
                    <a:gd name="T11" fmla="*/ 22 h 80"/>
                    <a:gd name="T12" fmla="*/ 172 w 173"/>
                    <a:gd name="T13" fmla="*/ 27 h 80"/>
                    <a:gd name="T14" fmla="*/ 157 w 173"/>
                    <a:gd name="T15" fmla="*/ 36 h 80"/>
                    <a:gd name="T16" fmla="*/ 150 w 173"/>
                    <a:gd name="T17" fmla="*/ 40 h 80"/>
                    <a:gd name="T18" fmla="*/ 137 w 173"/>
                    <a:gd name="T19" fmla="*/ 45 h 80"/>
                    <a:gd name="T20" fmla="*/ 127 w 173"/>
                    <a:gd name="T21" fmla="*/ 50 h 80"/>
                    <a:gd name="T22" fmla="*/ 116 w 173"/>
                    <a:gd name="T23" fmla="*/ 55 h 80"/>
                    <a:gd name="T24" fmla="*/ 89 w 173"/>
                    <a:gd name="T25" fmla="*/ 61 h 80"/>
                    <a:gd name="T26" fmla="*/ 85 w 173"/>
                    <a:gd name="T27" fmla="*/ 64 h 80"/>
                    <a:gd name="T28" fmla="*/ 73 w 173"/>
                    <a:gd name="T29" fmla="*/ 66 h 80"/>
                    <a:gd name="T30" fmla="*/ 48 w 173"/>
                    <a:gd name="T31" fmla="*/ 69 h 80"/>
                    <a:gd name="T32" fmla="*/ 42 w 173"/>
                    <a:gd name="T33" fmla="*/ 77 h 80"/>
                    <a:gd name="T34" fmla="*/ 35 w 173"/>
                    <a:gd name="T35" fmla="*/ 79 h 80"/>
                    <a:gd name="T36" fmla="*/ 28 w 173"/>
                    <a:gd name="T37" fmla="*/ 65 h 80"/>
                    <a:gd name="T38" fmla="*/ 22 w 173"/>
                    <a:gd name="T39" fmla="*/ 61 h 80"/>
                    <a:gd name="T40" fmla="*/ 22 w 173"/>
                    <a:gd name="T41" fmla="*/ 54 h 80"/>
                    <a:gd name="T42" fmla="*/ 12 w 173"/>
                    <a:gd name="T43" fmla="*/ 45 h 80"/>
                    <a:gd name="T44" fmla="*/ 4 w 173"/>
                    <a:gd name="T45" fmla="*/ 40 h 80"/>
                    <a:gd name="T46" fmla="*/ 0 w 173"/>
                    <a:gd name="T47" fmla="*/ 36 h 80"/>
                    <a:gd name="T48" fmla="*/ 0 w 173"/>
                    <a:gd name="T49" fmla="*/ 34 h 80"/>
                    <a:gd name="T50" fmla="*/ 21 w 173"/>
                    <a:gd name="T51" fmla="*/ 27 h 80"/>
                    <a:gd name="T52" fmla="*/ 33 w 173"/>
                    <a:gd name="T53" fmla="*/ 24 h 80"/>
                    <a:gd name="T54" fmla="*/ 41 w 173"/>
                    <a:gd name="T55" fmla="*/ 24 h 80"/>
                    <a:gd name="T56" fmla="*/ 53 w 173"/>
                    <a:gd name="T57" fmla="*/ 20 h 80"/>
                    <a:gd name="T58" fmla="*/ 59 w 173"/>
                    <a:gd name="T59" fmla="*/ 20 h 80"/>
                    <a:gd name="T60" fmla="*/ 69 w 173"/>
                    <a:gd name="T61" fmla="*/ 17 h 80"/>
                    <a:gd name="T62" fmla="*/ 80 w 173"/>
                    <a:gd name="T63" fmla="*/ 17 h 80"/>
                    <a:gd name="T64" fmla="*/ 87 w 173"/>
                    <a:gd name="T65" fmla="*/ 14 h 80"/>
                    <a:gd name="T66" fmla="*/ 100 w 173"/>
                    <a:gd name="T67" fmla="*/ 12 h 80"/>
                    <a:gd name="T68" fmla="*/ 104 w 173"/>
                    <a:gd name="T69" fmla="*/ 12 h 80"/>
                    <a:gd name="T70" fmla="*/ 113 w 173"/>
                    <a:gd name="T71" fmla="*/ 7 h 80"/>
                    <a:gd name="T72" fmla="*/ 118 w 173"/>
                    <a:gd name="T73" fmla="*/ 7 h 80"/>
                    <a:gd name="T74" fmla="*/ 124 w 173"/>
                    <a:gd name="T75" fmla="*/ 3 h 80"/>
                    <a:gd name="T76" fmla="*/ 132 w 173"/>
                    <a:gd name="T77" fmla="*/ 3 h 80"/>
                    <a:gd name="T78" fmla="*/ 141 w 173"/>
                    <a:gd name="T79" fmla="*/ 0 h 80"/>
                    <a:gd name="T80" fmla="*/ 140 w 173"/>
                    <a:gd name="T81" fmla="*/ 1 h 80"/>
                    <a:gd name="T82" fmla="*/ 140 w 173"/>
                    <a:gd name="T8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80">
                      <a:moveTo>
                        <a:pt x="140" y="1"/>
                      </a:moveTo>
                      <a:lnTo>
                        <a:pt x="146" y="7"/>
                      </a:lnTo>
                      <a:lnTo>
                        <a:pt x="156" y="13"/>
                      </a:lnTo>
                      <a:lnTo>
                        <a:pt x="160" y="17"/>
                      </a:lnTo>
                      <a:lnTo>
                        <a:pt x="164" y="20"/>
                      </a:lnTo>
                      <a:lnTo>
                        <a:pt x="167" y="22"/>
                      </a:lnTo>
                      <a:lnTo>
                        <a:pt x="172" y="27"/>
                      </a:lnTo>
                      <a:lnTo>
                        <a:pt x="157" y="36"/>
                      </a:lnTo>
                      <a:lnTo>
                        <a:pt x="150" y="40"/>
                      </a:lnTo>
                      <a:lnTo>
                        <a:pt x="137" y="45"/>
                      </a:lnTo>
                      <a:lnTo>
                        <a:pt x="127" y="50"/>
                      </a:lnTo>
                      <a:lnTo>
                        <a:pt x="116" y="55"/>
                      </a:lnTo>
                      <a:lnTo>
                        <a:pt x="89" y="61"/>
                      </a:lnTo>
                      <a:lnTo>
                        <a:pt x="85" y="64"/>
                      </a:lnTo>
                      <a:lnTo>
                        <a:pt x="73" y="66"/>
                      </a:lnTo>
                      <a:lnTo>
                        <a:pt x="48" y="69"/>
                      </a:lnTo>
                      <a:lnTo>
                        <a:pt x="42" y="77"/>
                      </a:lnTo>
                      <a:lnTo>
                        <a:pt x="35" y="79"/>
                      </a:lnTo>
                      <a:lnTo>
                        <a:pt x="28" y="65"/>
                      </a:lnTo>
                      <a:lnTo>
                        <a:pt x="22" y="61"/>
                      </a:lnTo>
                      <a:lnTo>
                        <a:pt x="22" y="54"/>
                      </a:lnTo>
                      <a:lnTo>
                        <a:pt x="12" y="45"/>
                      </a:lnTo>
                      <a:lnTo>
                        <a:pt x="4" y="40"/>
                      </a:lnTo>
                      <a:lnTo>
                        <a:pt x="0" y="36"/>
                      </a:lnTo>
                      <a:lnTo>
                        <a:pt x="0" y="34"/>
                      </a:lnTo>
                      <a:lnTo>
                        <a:pt x="21" y="27"/>
                      </a:lnTo>
                      <a:lnTo>
                        <a:pt x="33" y="24"/>
                      </a:lnTo>
                      <a:lnTo>
                        <a:pt x="41" y="24"/>
                      </a:lnTo>
                      <a:lnTo>
                        <a:pt x="53" y="20"/>
                      </a:lnTo>
                      <a:lnTo>
                        <a:pt x="59" y="20"/>
                      </a:lnTo>
                      <a:lnTo>
                        <a:pt x="69" y="17"/>
                      </a:lnTo>
                      <a:lnTo>
                        <a:pt x="80" y="17"/>
                      </a:lnTo>
                      <a:lnTo>
                        <a:pt x="87" y="14"/>
                      </a:lnTo>
                      <a:lnTo>
                        <a:pt x="100" y="12"/>
                      </a:lnTo>
                      <a:lnTo>
                        <a:pt x="104" y="12"/>
                      </a:lnTo>
                      <a:lnTo>
                        <a:pt x="113" y="7"/>
                      </a:lnTo>
                      <a:lnTo>
                        <a:pt x="118" y="7"/>
                      </a:lnTo>
                      <a:lnTo>
                        <a:pt x="124" y="3"/>
                      </a:lnTo>
                      <a:lnTo>
                        <a:pt x="132" y="3"/>
                      </a:lnTo>
                      <a:lnTo>
                        <a:pt x="141" y="0"/>
                      </a:lnTo>
                      <a:lnTo>
                        <a:pt x="140" y="1"/>
                      </a:lnTo>
                      <a:lnTo>
                        <a:pt x="140"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8" name="Freeform 128"/>
                <p:cNvSpPr>
                  <a:spLocks/>
                </p:cNvSpPr>
                <p:nvPr/>
              </p:nvSpPr>
              <p:spPr bwMode="blackWhite">
                <a:xfrm>
                  <a:off x="4554" y="753"/>
                  <a:ext cx="107" cy="33"/>
                </a:xfrm>
                <a:custGeom>
                  <a:avLst/>
                  <a:gdLst>
                    <a:gd name="T0" fmla="*/ 106 w 107"/>
                    <a:gd name="T1" fmla="*/ 0 h 33"/>
                    <a:gd name="T2" fmla="*/ 94 w 107"/>
                    <a:gd name="T3" fmla="*/ 3 h 33"/>
                    <a:gd name="T4" fmla="*/ 86 w 107"/>
                    <a:gd name="T5" fmla="*/ 6 h 33"/>
                    <a:gd name="T6" fmla="*/ 72 w 107"/>
                    <a:gd name="T7" fmla="*/ 10 h 33"/>
                    <a:gd name="T8" fmla="*/ 63 w 107"/>
                    <a:gd name="T9" fmla="*/ 13 h 33"/>
                    <a:gd name="T10" fmla="*/ 50 w 107"/>
                    <a:gd name="T11" fmla="*/ 16 h 33"/>
                    <a:gd name="T12" fmla="*/ 29 w 107"/>
                    <a:gd name="T13" fmla="*/ 17 h 33"/>
                    <a:gd name="T14" fmla="*/ 10 w 107"/>
                    <a:gd name="T15" fmla="*/ 23 h 33"/>
                    <a:gd name="T16" fmla="*/ 0 w 107"/>
                    <a:gd name="T17" fmla="*/ 24 h 33"/>
                    <a:gd name="T18" fmla="*/ 4 w 107"/>
                    <a:gd name="T19" fmla="*/ 30 h 33"/>
                    <a:gd name="T20" fmla="*/ 5 w 107"/>
                    <a:gd name="T21" fmla="*/ 32 h 33"/>
                    <a:gd name="T22" fmla="*/ 23 w 107"/>
                    <a:gd name="T23" fmla="*/ 24 h 33"/>
                    <a:gd name="T24" fmla="*/ 43 w 107"/>
                    <a:gd name="T25" fmla="*/ 20 h 33"/>
                    <a:gd name="T26" fmla="*/ 55 w 107"/>
                    <a:gd name="T27" fmla="*/ 16 h 33"/>
                    <a:gd name="T28" fmla="*/ 76 w 107"/>
                    <a:gd name="T29" fmla="*/ 14 h 33"/>
                    <a:gd name="T30" fmla="*/ 83 w 107"/>
                    <a:gd name="T31" fmla="*/ 13 h 33"/>
                    <a:gd name="T32" fmla="*/ 103 w 107"/>
                    <a:gd name="T33" fmla="*/ 4 h 33"/>
                    <a:gd name="T34" fmla="*/ 106 w 107"/>
                    <a:gd name="T35" fmla="*/ 0 h 33"/>
                    <a:gd name="T36" fmla="*/ 106 w 10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33">
                      <a:moveTo>
                        <a:pt x="106" y="0"/>
                      </a:moveTo>
                      <a:lnTo>
                        <a:pt x="94" y="3"/>
                      </a:lnTo>
                      <a:lnTo>
                        <a:pt x="86" y="6"/>
                      </a:lnTo>
                      <a:lnTo>
                        <a:pt x="72" y="10"/>
                      </a:lnTo>
                      <a:lnTo>
                        <a:pt x="63" y="13"/>
                      </a:lnTo>
                      <a:lnTo>
                        <a:pt x="50" y="16"/>
                      </a:lnTo>
                      <a:lnTo>
                        <a:pt x="29" y="17"/>
                      </a:lnTo>
                      <a:lnTo>
                        <a:pt x="10" y="23"/>
                      </a:lnTo>
                      <a:lnTo>
                        <a:pt x="0" y="24"/>
                      </a:lnTo>
                      <a:lnTo>
                        <a:pt x="4" y="30"/>
                      </a:lnTo>
                      <a:lnTo>
                        <a:pt x="5" y="32"/>
                      </a:lnTo>
                      <a:lnTo>
                        <a:pt x="23" y="24"/>
                      </a:lnTo>
                      <a:lnTo>
                        <a:pt x="43" y="20"/>
                      </a:lnTo>
                      <a:lnTo>
                        <a:pt x="55" y="16"/>
                      </a:lnTo>
                      <a:lnTo>
                        <a:pt x="76" y="14"/>
                      </a:lnTo>
                      <a:lnTo>
                        <a:pt x="83" y="13"/>
                      </a:lnTo>
                      <a:lnTo>
                        <a:pt x="103" y="4"/>
                      </a:lnTo>
                      <a:lnTo>
                        <a:pt x="106" y="0"/>
                      </a:lnTo>
                      <a:lnTo>
                        <a:pt x="10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89" name="Freeform 129"/>
                <p:cNvSpPr>
                  <a:spLocks/>
                </p:cNvSpPr>
                <p:nvPr/>
              </p:nvSpPr>
              <p:spPr bwMode="blackWhite">
                <a:xfrm>
                  <a:off x="4554" y="769"/>
                  <a:ext cx="110" cy="49"/>
                </a:xfrm>
                <a:custGeom>
                  <a:avLst/>
                  <a:gdLst>
                    <a:gd name="T0" fmla="*/ 89 w 110"/>
                    <a:gd name="T1" fmla="*/ 0 h 49"/>
                    <a:gd name="T2" fmla="*/ 94 w 110"/>
                    <a:gd name="T3" fmla="*/ 2 h 49"/>
                    <a:gd name="T4" fmla="*/ 101 w 110"/>
                    <a:gd name="T5" fmla="*/ 7 h 49"/>
                    <a:gd name="T6" fmla="*/ 109 w 110"/>
                    <a:gd name="T7" fmla="*/ 14 h 49"/>
                    <a:gd name="T8" fmla="*/ 63 w 110"/>
                    <a:gd name="T9" fmla="*/ 35 h 49"/>
                    <a:gd name="T10" fmla="*/ 45 w 110"/>
                    <a:gd name="T11" fmla="*/ 40 h 49"/>
                    <a:gd name="T12" fmla="*/ 30 w 110"/>
                    <a:gd name="T13" fmla="*/ 43 h 49"/>
                    <a:gd name="T14" fmla="*/ 18 w 110"/>
                    <a:gd name="T15" fmla="*/ 46 h 49"/>
                    <a:gd name="T16" fmla="*/ 14 w 110"/>
                    <a:gd name="T17" fmla="*/ 48 h 49"/>
                    <a:gd name="T18" fmla="*/ 10 w 110"/>
                    <a:gd name="T19" fmla="*/ 41 h 49"/>
                    <a:gd name="T20" fmla="*/ 4 w 110"/>
                    <a:gd name="T21" fmla="*/ 33 h 49"/>
                    <a:gd name="T22" fmla="*/ 0 w 110"/>
                    <a:gd name="T23" fmla="*/ 26 h 49"/>
                    <a:gd name="T24" fmla="*/ 0 w 110"/>
                    <a:gd name="T25" fmla="*/ 22 h 49"/>
                    <a:gd name="T26" fmla="*/ 23 w 110"/>
                    <a:gd name="T27" fmla="*/ 20 h 49"/>
                    <a:gd name="T28" fmla="*/ 42 w 110"/>
                    <a:gd name="T29" fmla="*/ 16 h 49"/>
                    <a:gd name="T30" fmla="*/ 64 w 110"/>
                    <a:gd name="T31" fmla="*/ 12 h 49"/>
                    <a:gd name="T32" fmla="*/ 72 w 110"/>
                    <a:gd name="T33" fmla="*/ 5 h 49"/>
                    <a:gd name="T34" fmla="*/ 77 w 110"/>
                    <a:gd name="T35" fmla="*/ 4 h 49"/>
                    <a:gd name="T36" fmla="*/ 86 w 110"/>
                    <a:gd name="T37" fmla="*/ 0 h 49"/>
                    <a:gd name="T38" fmla="*/ 91 w 110"/>
                    <a:gd name="T39" fmla="*/ 0 h 49"/>
                    <a:gd name="T40" fmla="*/ 89 w 110"/>
                    <a:gd name="T41" fmla="*/ 0 h 49"/>
                    <a:gd name="T42" fmla="*/ 89 w 110"/>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49">
                      <a:moveTo>
                        <a:pt x="89" y="0"/>
                      </a:moveTo>
                      <a:lnTo>
                        <a:pt x="94" y="2"/>
                      </a:lnTo>
                      <a:lnTo>
                        <a:pt x="101" y="7"/>
                      </a:lnTo>
                      <a:lnTo>
                        <a:pt x="109" y="14"/>
                      </a:lnTo>
                      <a:lnTo>
                        <a:pt x="63" y="35"/>
                      </a:lnTo>
                      <a:lnTo>
                        <a:pt x="45" y="40"/>
                      </a:lnTo>
                      <a:lnTo>
                        <a:pt x="30" y="43"/>
                      </a:lnTo>
                      <a:lnTo>
                        <a:pt x="18" y="46"/>
                      </a:lnTo>
                      <a:lnTo>
                        <a:pt x="14" y="48"/>
                      </a:lnTo>
                      <a:lnTo>
                        <a:pt x="10" y="41"/>
                      </a:lnTo>
                      <a:lnTo>
                        <a:pt x="4" y="33"/>
                      </a:lnTo>
                      <a:lnTo>
                        <a:pt x="0" y="26"/>
                      </a:lnTo>
                      <a:lnTo>
                        <a:pt x="0" y="22"/>
                      </a:lnTo>
                      <a:lnTo>
                        <a:pt x="23" y="20"/>
                      </a:lnTo>
                      <a:lnTo>
                        <a:pt x="42" y="16"/>
                      </a:lnTo>
                      <a:lnTo>
                        <a:pt x="64" y="12"/>
                      </a:lnTo>
                      <a:lnTo>
                        <a:pt x="72" y="5"/>
                      </a:lnTo>
                      <a:lnTo>
                        <a:pt x="77" y="4"/>
                      </a:lnTo>
                      <a:lnTo>
                        <a:pt x="86" y="0"/>
                      </a:lnTo>
                      <a:lnTo>
                        <a:pt x="91" y="0"/>
                      </a:lnTo>
                      <a:lnTo>
                        <a:pt x="89" y="0"/>
                      </a:lnTo>
                      <a:lnTo>
                        <a:pt x="89"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0" name="Freeform 130"/>
                <p:cNvSpPr>
                  <a:spLocks/>
                </p:cNvSpPr>
                <p:nvPr/>
              </p:nvSpPr>
              <p:spPr bwMode="blackWhite">
                <a:xfrm>
                  <a:off x="4430" y="734"/>
                  <a:ext cx="21" cy="5"/>
                </a:xfrm>
                <a:custGeom>
                  <a:avLst/>
                  <a:gdLst>
                    <a:gd name="T0" fmla="*/ 20 w 21"/>
                    <a:gd name="T1" fmla="*/ 0 h 5"/>
                    <a:gd name="T2" fmla="*/ 11 w 21"/>
                    <a:gd name="T3" fmla="*/ 0 h 5"/>
                    <a:gd name="T4" fmla="*/ 6 w 21"/>
                    <a:gd name="T5" fmla="*/ 4 h 5"/>
                    <a:gd name="T6" fmla="*/ 0 w 21"/>
                    <a:gd name="T7" fmla="*/ 2 h 5"/>
                  </a:gdLst>
                  <a:ahLst/>
                  <a:cxnLst>
                    <a:cxn ang="0">
                      <a:pos x="T0" y="T1"/>
                    </a:cxn>
                    <a:cxn ang="0">
                      <a:pos x="T2" y="T3"/>
                    </a:cxn>
                    <a:cxn ang="0">
                      <a:pos x="T4" y="T5"/>
                    </a:cxn>
                    <a:cxn ang="0">
                      <a:pos x="T6" y="T7"/>
                    </a:cxn>
                  </a:cxnLst>
                  <a:rect l="0" t="0" r="r" b="b"/>
                  <a:pathLst>
                    <a:path w="21" h="5">
                      <a:moveTo>
                        <a:pt x="20" y="0"/>
                      </a:moveTo>
                      <a:lnTo>
                        <a:pt x="11" y="0"/>
                      </a:lnTo>
                      <a:lnTo>
                        <a:pt x="6" y="4"/>
                      </a:lnTo>
                      <a:lnTo>
                        <a:pt x="0"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1" name="Freeform 131"/>
                <p:cNvSpPr>
                  <a:spLocks/>
                </p:cNvSpPr>
                <p:nvPr/>
              </p:nvSpPr>
              <p:spPr bwMode="blackWhite">
                <a:xfrm>
                  <a:off x="4653" y="714"/>
                  <a:ext cx="35" cy="27"/>
                </a:xfrm>
                <a:custGeom>
                  <a:avLst/>
                  <a:gdLst>
                    <a:gd name="T0" fmla="*/ 11 w 35"/>
                    <a:gd name="T1" fmla="*/ 0 h 27"/>
                    <a:gd name="T2" fmla="*/ 8 w 35"/>
                    <a:gd name="T3" fmla="*/ 0 h 27"/>
                    <a:gd name="T4" fmla="*/ 4 w 35"/>
                    <a:gd name="T5" fmla="*/ 3 h 27"/>
                    <a:gd name="T6" fmla="*/ 0 w 35"/>
                    <a:gd name="T7" fmla="*/ 8 h 27"/>
                    <a:gd name="T8" fmla="*/ 3 w 35"/>
                    <a:gd name="T9" fmla="*/ 12 h 27"/>
                    <a:gd name="T10" fmla="*/ 9 w 35"/>
                    <a:gd name="T11" fmla="*/ 16 h 27"/>
                    <a:gd name="T12" fmla="*/ 33 w 35"/>
                    <a:gd name="T13" fmla="*/ 26 h 27"/>
                    <a:gd name="T14" fmla="*/ 34 w 35"/>
                    <a:gd name="T15" fmla="*/ 17 h 27"/>
                    <a:gd name="T16" fmla="*/ 11 w 35"/>
                    <a:gd name="T17" fmla="*/ 0 h 27"/>
                    <a:gd name="T18" fmla="*/ 11 w 3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7">
                      <a:moveTo>
                        <a:pt x="11" y="0"/>
                      </a:moveTo>
                      <a:lnTo>
                        <a:pt x="8" y="0"/>
                      </a:lnTo>
                      <a:lnTo>
                        <a:pt x="4" y="3"/>
                      </a:lnTo>
                      <a:lnTo>
                        <a:pt x="0" y="8"/>
                      </a:lnTo>
                      <a:lnTo>
                        <a:pt x="3" y="12"/>
                      </a:lnTo>
                      <a:lnTo>
                        <a:pt x="9" y="16"/>
                      </a:lnTo>
                      <a:lnTo>
                        <a:pt x="33" y="26"/>
                      </a:lnTo>
                      <a:lnTo>
                        <a:pt x="34" y="17"/>
                      </a:lnTo>
                      <a:lnTo>
                        <a:pt x="11" y="0"/>
                      </a:lnTo>
                      <a:lnTo>
                        <a:pt x="11"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2" name="Freeform 132"/>
                <p:cNvSpPr>
                  <a:spLocks/>
                </p:cNvSpPr>
                <p:nvPr/>
              </p:nvSpPr>
              <p:spPr bwMode="blackWhite">
                <a:xfrm>
                  <a:off x="4652" y="723"/>
                  <a:ext cx="34" cy="24"/>
                </a:xfrm>
                <a:custGeom>
                  <a:avLst/>
                  <a:gdLst>
                    <a:gd name="T0" fmla="*/ 6 w 34"/>
                    <a:gd name="T1" fmla="*/ 3 h 24"/>
                    <a:gd name="T2" fmla="*/ 0 w 34"/>
                    <a:gd name="T3" fmla="*/ 0 h 24"/>
                    <a:gd name="T4" fmla="*/ 0 w 34"/>
                    <a:gd name="T5" fmla="*/ 4 h 24"/>
                    <a:gd name="T6" fmla="*/ 6 w 34"/>
                    <a:gd name="T7" fmla="*/ 8 h 24"/>
                    <a:gd name="T8" fmla="*/ 26 w 34"/>
                    <a:gd name="T9" fmla="*/ 23 h 24"/>
                    <a:gd name="T10" fmla="*/ 33 w 34"/>
                    <a:gd name="T11" fmla="*/ 18 h 24"/>
                    <a:gd name="T12" fmla="*/ 15 w 34"/>
                    <a:gd name="T13" fmla="*/ 10 h 24"/>
                    <a:gd name="T14" fmla="*/ 6 w 34"/>
                    <a:gd name="T15" fmla="*/ 3 h 24"/>
                    <a:gd name="T16" fmla="*/ 6 w 34"/>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6" y="3"/>
                      </a:moveTo>
                      <a:lnTo>
                        <a:pt x="0" y="0"/>
                      </a:lnTo>
                      <a:lnTo>
                        <a:pt x="0" y="4"/>
                      </a:lnTo>
                      <a:lnTo>
                        <a:pt x="6" y="8"/>
                      </a:lnTo>
                      <a:lnTo>
                        <a:pt x="26" y="23"/>
                      </a:lnTo>
                      <a:lnTo>
                        <a:pt x="33" y="18"/>
                      </a:lnTo>
                      <a:lnTo>
                        <a:pt x="15" y="10"/>
                      </a:lnTo>
                      <a:lnTo>
                        <a:pt x="6" y="3"/>
                      </a:lnTo>
                      <a:lnTo>
                        <a:pt x="6" y="3"/>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3" name="Freeform 133"/>
                <p:cNvSpPr>
                  <a:spLocks/>
                </p:cNvSpPr>
                <p:nvPr/>
              </p:nvSpPr>
              <p:spPr bwMode="blackWhite">
                <a:xfrm>
                  <a:off x="4639" y="709"/>
                  <a:ext cx="19" cy="6"/>
                </a:xfrm>
                <a:custGeom>
                  <a:avLst/>
                  <a:gdLst>
                    <a:gd name="T0" fmla="*/ 17 w 19"/>
                    <a:gd name="T1" fmla="*/ 5 h 6"/>
                    <a:gd name="T2" fmla="*/ 17 w 19"/>
                    <a:gd name="T3" fmla="*/ 5 h 6"/>
                    <a:gd name="T4" fmla="*/ 15 w 19"/>
                    <a:gd name="T5" fmla="*/ 5 h 6"/>
                    <a:gd name="T6" fmla="*/ 15 w 19"/>
                    <a:gd name="T7" fmla="*/ 5 h 6"/>
                    <a:gd name="T8" fmla="*/ 13 w 19"/>
                    <a:gd name="T9" fmla="*/ 4 h 6"/>
                    <a:gd name="T10" fmla="*/ 13 w 19"/>
                    <a:gd name="T11" fmla="*/ 4 h 6"/>
                    <a:gd name="T12" fmla="*/ 13 w 19"/>
                    <a:gd name="T13" fmla="*/ 4 h 6"/>
                    <a:gd name="T14" fmla="*/ 13 w 19"/>
                    <a:gd name="T15" fmla="*/ 4 h 6"/>
                    <a:gd name="T16" fmla="*/ 12 w 19"/>
                    <a:gd name="T17" fmla="*/ 3 h 6"/>
                    <a:gd name="T18" fmla="*/ 12 w 19"/>
                    <a:gd name="T19" fmla="*/ 3 h 6"/>
                    <a:gd name="T20" fmla="*/ 10 w 19"/>
                    <a:gd name="T21" fmla="*/ 3 h 6"/>
                    <a:gd name="T22" fmla="*/ 10 w 19"/>
                    <a:gd name="T23" fmla="*/ 3 h 6"/>
                    <a:gd name="T24" fmla="*/ 9 w 19"/>
                    <a:gd name="T25" fmla="*/ 3 h 6"/>
                    <a:gd name="T26" fmla="*/ 9 w 19"/>
                    <a:gd name="T27" fmla="*/ 3 h 6"/>
                    <a:gd name="T28" fmla="*/ 9 w 19"/>
                    <a:gd name="T29" fmla="*/ 3 h 6"/>
                    <a:gd name="T30" fmla="*/ 9 w 19"/>
                    <a:gd name="T31" fmla="*/ 3 h 6"/>
                    <a:gd name="T32" fmla="*/ 8 w 19"/>
                    <a:gd name="T33" fmla="*/ 2 h 6"/>
                    <a:gd name="T34" fmla="*/ 8 w 19"/>
                    <a:gd name="T35" fmla="*/ 2 h 6"/>
                    <a:gd name="T36" fmla="*/ 8 w 19"/>
                    <a:gd name="T37" fmla="*/ 2 h 6"/>
                    <a:gd name="T38" fmla="*/ 8 w 19"/>
                    <a:gd name="T39" fmla="*/ 2 h 6"/>
                    <a:gd name="T40" fmla="*/ 7 w 19"/>
                    <a:gd name="T41" fmla="*/ 2 h 6"/>
                    <a:gd name="T42" fmla="*/ 7 w 19"/>
                    <a:gd name="T43" fmla="*/ 2 h 6"/>
                    <a:gd name="T44" fmla="*/ 7 w 19"/>
                    <a:gd name="T45" fmla="*/ 2 h 6"/>
                    <a:gd name="T46" fmla="*/ 7 w 19"/>
                    <a:gd name="T47" fmla="*/ 2 h 6"/>
                    <a:gd name="T48" fmla="*/ 6 w 19"/>
                    <a:gd name="T49" fmla="*/ 0 h 6"/>
                    <a:gd name="T50" fmla="*/ 6 w 19"/>
                    <a:gd name="T51" fmla="*/ 0 h 6"/>
                    <a:gd name="T52" fmla="*/ 6 w 19"/>
                    <a:gd name="T53" fmla="*/ 0 h 6"/>
                    <a:gd name="T54" fmla="*/ 6 w 19"/>
                    <a:gd name="T55" fmla="*/ 0 h 6"/>
                    <a:gd name="T56" fmla="*/ 6 w 19"/>
                    <a:gd name="T57" fmla="*/ 0 h 6"/>
                    <a:gd name="T58" fmla="*/ 6 w 19"/>
                    <a:gd name="T59" fmla="*/ 0 h 6"/>
                    <a:gd name="T60" fmla="*/ 6 w 19"/>
                    <a:gd name="T61" fmla="*/ 0 h 6"/>
                    <a:gd name="T62" fmla="*/ 6 w 19"/>
                    <a:gd name="T63" fmla="*/ 0 h 6"/>
                    <a:gd name="T64" fmla="*/ 4 w 19"/>
                    <a:gd name="T65" fmla="*/ 0 h 6"/>
                    <a:gd name="T66" fmla="*/ 4 w 19"/>
                    <a:gd name="T67" fmla="*/ 0 h 6"/>
                    <a:gd name="T68" fmla="*/ 3 w 19"/>
                    <a:gd name="T69" fmla="*/ 0 h 6"/>
                    <a:gd name="T70" fmla="*/ 3 w 19"/>
                    <a:gd name="T71" fmla="*/ 0 h 6"/>
                    <a:gd name="T72" fmla="*/ 2 w 19"/>
                    <a:gd name="T73" fmla="*/ 0 h 6"/>
                    <a:gd name="T74" fmla="*/ 2 w 19"/>
                    <a:gd name="T75" fmla="*/ 0 h 6"/>
                    <a:gd name="T76" fmla="*/ 2 w 19"/>
                    <a:gd name="T77" fmla="*/ 0 h 6"/>
                    <a:gd name="T78" fmla="*/ 2 w 19"/>
                    <a:gd name="T79" fmla="*/ 0 h 6"/>
                    <a:gd name="T80" fmla="*/ 0 w 19"/>
                    <a:gd name="T81" fmla="*/ 0 h 6"/>
                    <a:gd name="T82" fmla="*/ 0 w 19"/>
                    <a:gd name="T83" fmla="*/ 0 h 6"/>
                    <a:gd name="T84" fmla="*/ 0 w 19"/>
                    <a:gd name="T85" fmla="*/ 0 h 6"/>
                    <a:gd name="T86" fmla="*/ 0 w 19"/>
                    <a:gd name="T87" fmla="*/ 0 h 6"/>
                    <a:gd name="T88" fmla="*/ 0 w 19"/>
                    <a:gd name="T89" fmla="*/ 0 h 6"/>
                    <a:gd name="T90" fmla="*/ 0 w 19"/>
                    <a:gd name="T91" fmla="*/ 0 h 6"/>
                    <a:gd name="T92" fmla="*/ 0 w 19"/>
                    <a:gd name="T93" fmla="*/ 0 h 6"/>
                    <a:gd name="T94" fmla="*/ 0 w 19"/>
                    <a:gd name="T9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 h="6">
                      <a:moveTo>
                        <a:pt x="18" y="5"/>
                      </a:moveTo>
                      <a:lnTo>
                        <a:pt x="17" y="5"/>
                      </a:lnTo>
                      <a:lnTo>
                        <a:pt x="17" y="5"/>
                      </a:lnTo>
                      <a:lnTo>
                        <a:pt x="17" y="5"/>
                      </a:lnTo>
                      <a:lnTo>
                        <a:pt x="17" y="5"/>
                      </a:lnTo>
                      <a:lnTo>
                        <a:pt x="15" y="5"/>
                      </a:lnTo>
                      <a:lnTo>
                        <a:pt x="15" y="5"/>
                      </a:lnTo>
                      <a:lnTo>
                        <a:pt x="15" y="5"/>
                      </a:lnTo>
                      <a:lnTo>
                        <a:pt x="15" y="4"/>
                      </a:lnTo>
                      <a:lnTo>
                        <a:pt x="13" y="4"/>
                      </a:lnTo>
                      <a:lnTo>
                        <a:pt x="13" y="4"/>
                      </a:lnTo>
                      <a:lnTo>
                        <a:pt x="13" y="4"/>
                      </a:lnTo>
                      <a:lnTo>
                        <a:pt x="13" y="4"/>
                      </a:lnTo>
                      <a:lnTo>
                        <a:pt x="13" y="4"/>
                      </a:lnTo>
                      <a:lnTo>
                        <a:pt x="13" y="4"/>
                      </a:lnTo>
                      <a:lnTo>
                        <a:pt x="13" y="4"/>
                      </a:lnTo>
                      <a:lnTo>
                        <a:pt x="13" y="2"/>
                      </a:lnTo>
                      <a:lnTo>
                        <a:pt x="12" y="3"/>
                      </a:lnTo>
                      <a:lnTo>
                        <a:pt x="12" y="3"/>
                      </a:lnTo>
                      <a:lnTo>
                        <a:pt x="12" y="3"/>
                      </a:lnTo>
                      <a:lnTo>
                        <a:pt x="12" y="3"/>
                      </a:lnTo>
                      <a:lnTo>
                        <a:pt x="10" y="3"/>
                      </a:lnTo>
                      <a:lnTo>
                        <a:pt x="10" y="3"/>
                      </a:lnTo>
                      <a:lnTo>
                        <a:pt x="10" y="3"/>
                      </a:lnTo>
                      <a:lnTo>
                        <a:pt x="10" y="3"/>
                      </a:lnTo>
                      <a:lnTo>
                        <a:pt x="9" y="3"/>
                      </a:lnTo>
                      <a:lnTo>
                        <a:pt x="9" y="3"/>
                      </a:lnTo>
                      <a:lnTo>
                        <a:pt x="9" y="3"/>
                      </a:lnTo>
                      <a:lnTo>
                        <a:pt x="9" y="3"/>
                      </a:lnTo>
                      <a:lnTo>
                        <a:pt x="9" y="3"/>
                      </a:lnTo>
                      <a:lnTo>
                        <a:pt x="9" y="3"/>
                      </a:lnTo>
                      <a:lnTo>
                        <a:pt x="9" y="3"/>
                      </a:lnTo>
                      <a:lnTo>
                        <a:pt x="9" y="2"/>
                      </a:lnTo>
                      <a:lnTo>
                        <a:pt x="8" y="2"/>
                      </a:lnTo>
                      <a:lnTo>
                        <a:pt x="8" y="2"/>
                      </a:lnTo>
                      <a:lnTo>
                        <a:pt x="8" y="2"/>
                      </a:lnTo>
                      <a:lnTo>
                        <a:pt x="8" y="2"/>
                      </a:lnTo>
                      <a:lnTo>
                        <a:pt x="8" y="2"/>
                      </a:lnTo>
                      <a:lnTo>
                        <a:pt x="8" y="2"/>
                      </a:lnTo>
                      <a:lnTo>
                        <a:pt x="8" y="2"/>
                      </a:lnTo>
                      <a:lnTo>
                        <a:pt x="8" y="2"/>
                      </a:lnTo>
                      <a:lnTo>
                        <a:pt x="7" y="2"/>
                      </a:lnTo>
                      <a:lnTo>
                        <a:pt x="7" y="2"/>
                      </a:lnTo>
                      <a:lnTo>
                        <a:pt x="7" y="2"/>
                      </a:lnTo>
                      <a:lnTo>
                        <a:pt x="7" y="2"/>
                      </a:lnTo>
                      <a:lnTo>
                        <a:pt x="7" y="2"/>
                      </a:lnTo>
                      <a:lnTo>
                        <a:pt x="7" y="2"/>
                      </a:lnTo>
                      <a:lnTo>
                        <a:pt x="7" y="2"/>
                      </a:lnTo>
                      <a:lnTo>
                        <a:pt x="7"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4" y="0"/>
                      </a:lnTo>
                      <a:lnTo>
                        <a:pt x="4" y="0"/>
                      </a:lnTo>
                      <a:lnTo>
                        <a:pt x="4" y="0"/>
                      </a:lnTo>
                      <a:lnTo>
                        <a:pt x="4" y="0"/>
                      </a:lnTo>
                      <a:lnTo>
                        <a:pt x="3" y="0"/>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4" name="Freeform 134"/>
                <p:cNvSpPr>
                  <a:spLocks/>
                </p:cNvSpPr>
                <p:nvPr/>
              </p:nvSpPr>
              <p:spPr bwMode="blackWhite">
                <a:xfrm>
                  <a:off x="4654" y="766"/>
                  <a:ext cx="118" cy="63"/>
                </a:xfrm>
                <a:custGeom>
                  <a:avLst/>
                  <a:gdLst>
                    <a:gd name="T0" fmla="*/ 104 w 118"/>
                    <a:gd name="T1" fmla="*/ 7 h 63"/>
                    <a:gd name="T2" fmla="*/ 104 w 118"/>
                    <a:gd name="T3" fmla="*/ 11 h 63"/>
                    <a:gd name="T4" fmla="*/ 109 w 118"/>
                    <a:gd name="T5" fmla="*/ 42 h 63"/>
                    <a:gd name="T6" fmla="*/ 112 w 118"/>
                    <a:gd name="T7" fmla="*/ 62 h 63"/>
                    <a:gd name="T8" fmla="*/ 83 w 118"/>
                    <a:gd name="T9" fmla="*/ 62 h 63"/>
                    <a:gd name="T10" fmla="*/ 11 w 118"/>
                    <a:gd name="T11" fmla="*/ 62 h 63"/>
                    <a:gd name="T12" fmla="*/ 0 w 118"/>
                    <a:gd name="T13" fmla="*/ 62 h 63"/>
                    <a:gd name="T14" fmla="*/ 4 w 118"/>
                    <a:gd name="T15" fmla="*/ 2 h 63"/>
                    <a:gd name="T16" fmla="*/ 117 w 118"/>
                    <a:gd name="T17" fmla="*/ 0 h 63"/>
                    <a:gd name="T18" fmla="*/ 104 w 118"/>
                    <a:gd name="T19" fmla="*/ 7 h 63"/>
                    <a:gd name="T20" fmla="*/ 104 w 118"/>
                    <a:gd name="T2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3">
                      <a:moveTo>
                        <a:pt x="104" y="7"/>
                      </a:moveTo>
                      <a:lnTo>
                        <a:pt x="104" y="11"/>
                      </a:lnTo>
                      <a:lnTo>
                        <a:pt x="109" y="42"/>
                      </a:lnTo>
                      <a:lnTo>
                        <a:pt x="112" y="62"/>
                      </a:lnTo>
                      <a:lnTo>
                        <a:pt x="83" y="62"/>
                      </a:lnTo>
                      <a:lnTo>
                        <a:pt x="11" y="62"/>
                      </a:lnTo>
                      <a:lnTo>
                        <a:pt x="0" y="62"/>
                      </a:lnTo>
                      <a:lnTo>
                        <a:pt x="4" y="2"/>
                      </a:lnTo>
                      <a:lnTo>
                        <a:pt x="117" y="0"/>
                      </a:lnTo>
                      <a:lnTo>
                        <a:pt x="104" y="7"/>
                      </a:lnTo>
                      <a:lnTo>
                        <a:pt x="104" y="7"/>
                      </a:lnTo>
                    </a:path>
                  </a:pathLst>
                </a:custGeom>
                <a:solidFill>
                  <a:srgbClr val="0000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5" name="Freeform 135"/>
                <p:cNvSpPr>
                  <a:spLocks/>
                </p:cNvSpPr>
                <p:nvPr/>
              </p:nvSpPr>
              <p:spPr bwMode="blackWhite">
                <a:xfrm>
                  <a:off x="4729" y="773"/>
                  <a:ext cx="36" cy="56"/>
                </a:xfrm>
                <a:custGeom>
                  <a:avLst/>
                  <a:gdLst>
                    <a:gd name="T0" fmla="*/ 35 w 36"/>
                    <a:gd name="T1" fmla="*/ 18 h 56"/>
                    <a:gd name="T2" fmla="*/ 26 w 36"/>
                    <a:gd name="T3" fmla="*/ 32 h 56"/>
                    <a:gd name="T4" fmla="*/ 14 w 36"/>
                    <a:gd name="T5" fmla="*/ 43 h 56"/>
                    <a:gd name="T6" fmla="*/ 6 w 36"/>
                    <a:gd name="T7" fmla="*/ 55 h 56"/>
                    <a:gd name="T8" fmla="*/ 0 w 36"/>
                    <a:gd name="T9" fmla="*/ 38 h 56"/>
                    <a:gd name="T10" fmla="*/ 6 w 36"/>
                    <a:gd name="T11" fmla="*/ 18 h 56"/>
                    <a:gd name="T12" fmla="*/ 6 w 36"/>
                    <a:gd name="T13" fmla="*/ 12 h 56"/>
                    <a:gd name="T14" fmla="*/ 0 w 36"/>
                    <a:gd name="T15" fmla="*/ 4 h 56"/>
                    <a:gd name="T16" fmla="*/ 0 w 36"/>
                    <a:gd name="T17" fmla="*/ 0 h 56"/>
                    <a:gd name="T18" fmla="*/ 6 w 36"/>
                    <a:gd name="T19" fmla="*/ 0 h 56"/>
                    <a:gd name="T20" fmla="*/ 14 w 36"/>
                    <a:gd name="T21" fmla="*/ 9 h 56"/>
                    <a:gd name="T22" fmla="*/ 20 w 36"/>
                    <a:gd name="T23" fmla="*/ 19 h 56"/>
                    <a:gd name="T24" fmla="*/ 35 w 36"/>
                    <a:gd name="T25" fmla="*/ 18 h 56"/>
                    <a:gd name="T26" fmla="*/ 35 w 36"/>
                    <a:gd name="T2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6">
                      <a:moveTo>
                        <a:pt x="35" y="18"/>
                      </a:moveTo>
                      <a:lnTo>
                        <a:pt x="26" y="32"/>
                      </a:lnTo>
                      <a:lnTo>
                        <a:pt x="14" y="43"/>
                      </a:lnTo>
                      <a:lnTo>
                        <a:pt x="6" y="55"/>
                      </a:lnTo>
                      <a:lnTo>
                        <a:pt x="0" y="38"/>
                      </a:lnTo>
                      <a:lnTo>
                        <a:pt x="6" y="18"/>
                      </a:lnTo>
                      <a:lnTo>
                        <a:pt x="6" y="12"/>
                      </a:lnTo>
                      <a:lnTo>
                        <a:pt x="0" y="4"/>
                      </a:lnTo>
                      <a:lnTo>
                        <a:pt x="0" y="0"/>
                      </a:lnTo>
                      <a:lnTo>
                        <a:pt x="6" y="0"/>
                      </a:lnTo>
                      <a:lnTo>
                        <a:pt x="14" y="9"/>
                      </a:lnTo>
                      <a:lnTo>
                        <a:pt x="20" y="19"/>
                      </a:lnTo>
                      <a:lnTo>
                        <a:pt x="35" y="18"/>
                      </a:lnTo>
                      <a:lnTo>
                        <a:pt x="35" y="18"/>
                      </a:lnTo>
                    </a:path>
                  </a:pathLst>
                </a:custGeom>
                <a:solidFill>
                  <a:srgbClr val="81810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6" name="Freeform 136"/>
                <p:cNvSpPr>
                  <a:spLocks/>
                </p:cNvSpPr>
                <p:nvPr/>
              </p:nvSpPr>
              <p:spPr bwMode="blackWhite">
                <a:xfrm>
                  <a:off x="4658" y="642"/>
                  <a:ext cx="131" cy="168"/>
                </a:xfrm>
                <a:custGeom>
                  <a:avLst/>
                  <a:gdLst>
                    <a:gd name="T0" fmla="*/ 95 w 131"/>
                    <a:gd name="T1" fmla="*/ 10 h 168"/>
                    <a:gd name="T2" fmla="*/ 100 w 131"/>
                    <a:gd name="T3" fmla="*/ 16 h 168"/>
                    <a:gd name="T4" fmla="*/ 104 w 131"/>
                    <a:gd name="T5" fmla="*/ 19 h 168"/>
                    <a:gd name="T6" fmla="*/ 109 w 131"/>
                    <a:gd name="T7" fmla="*/ 26 h 168"/>
                    <a:gd name="T8" fmla="*/ 113 w 131"/>
                    <a:gd name="T9" fmla="*/ 31 h 168"/>
                    <a:gd name="T10" fmla="*/ 117 w 131"/>
                    <a:gd name="T11" fmla="*/ 40 h 168"/>
                    <a:gd name="T12" fmla="*/ 123 w 131"/>
                    <a:gd name="T13" fmla="*/ 45 h 168"/>
                    <a:gd name="T14" fmla="*/ 124 w 131"/>
                    <a:gd name="T15" fmla="*/ 56 h 168"/>
                    <a:gd name="T16" fmla="*/ 126 w 131"/>
                    <a:gd name="T17" fmla="*/ 64 h 168"/>
                    <a:gd name="T18" fmla="*/ 127 w 131"/>
                    <a:gd name="T19" fmla="*/ 71 h 168"/>
                    <a:gd name="T20" fmla="*/ 129 w 131"/>
                    <a:gd name="T21" fmla="*/ 77 h 168"/>
                    <a:gd name="T22" fmla="*/ 129 w 131"/>
                    <a:gd name="T23" fmla="*/ 85 h 168"/>
                    <a:gd name="T24" fmla="*/ 127 w 131"/>
                    <a:gd name="T25" fmla="*/ 94 h 168"/>
                    <a:gd name="T26" fmla="*/ 127 w 131"/>
                    <a:gd name="T27" fmla="*/ 105 h 168"/>
                    <a:gd name="T28" fmla="*/ 127 w 131"/>
                    <a:gd name="T29" fmla="*/ 114 h 168"/>
                    <a:gd name="T30" fmla="*/ 125 w 131"/>
                    <a:gd name="T31" fmla="*/ 125 h 168"/>
                    <a:gd name="T32" fmla="*/ 123 w 131"/>
                    <a:gd name="T33" fmla="*/ 129 h 168"/>
                    <a:gd name="T34" fmla="*/ 119 w 131"/>
                    <a:gd name="T35" fmla="*/ 131 h 168"/>
                    <a:gd name="T36" fmla="*/ 117 w 131"/>
                    <a:gd name="T37" fmla="*/ 139 h 168"/>
                    <a:gd name="T38" fmla="*/ 107 w 131"/>
                    <a:gd name="T39" fmla="*/ 159 h 168"/>
                    <a:gd name="T40" fmla="*/ 100 w 131"/>
                    <a:gd name="T41" fmla="*/ 164 h 168"/>
                    <a:gd name="T42" fmla="*/ 89 w 131"/>
                    <a:gd name="T43" fmla="*/ 162 h 168"/>
                    <a:gd name="T44" fmla="*/ 82 w 131"/>
                    <a:gd name="T45" fmla="*/ 160 h 168"/>
                    <a:gd name="T46" fmla="*/ 75 w 131"/>
                    <a:gd name="T47" fmla="*/ 161 h 168"/>
                    <a:gd name="T48" fmla="*/ 72 w 131"/>
                    <a:gd name="T49" fmla="*/ 161 h 168"/>
                    <a:gd name="T50" fmla="*/ 68 w 131"/>
                    <a:gd name="T51" fmla="*/ 163 h 168"/>
                    <a:gd name="T52" fmla="*/ 62 w 131"/>
                    <a:gd name="T53" fmla="*/ 164 h 168"/>
                    <a:gd name="T54" fmla="*/ 54 w 131"/>
                    <a:gd name="T55" fmla="*/ 166 h 168"/>
                    <a:gd name="T56" fmla="*/ 43 w 131"/>
                    <a:gd name="T57" fmla="*/ 165 h 168"/>
                    <a:gd name="T58" fmla="*/ 31 w 131"/>
                    <a:gd name="T59" fmla="*/ 166 h 168"/>
                    <a:gd name="T60" fmla="*/ 27 w 131"/>
                    <a:gd name="T61" fmla="*/ 166 h 168"/>
                    <a:gd name="T62" fmla="*/ 23 w 131"/>
                    <a:gd name="T63" fmla="*/ 167 h 168"/>
                    <a:gd name="T64" fmla="*/ 17 w 131"/>
                    <a:gd name="T65" fmla="*/ 163 h 168"/>
                    <a:gd name="T66" fmla="*/ 10 w 131"/>
                    <a:gd name="T67" fmla="*/ 158 h 168"/>
                    <a:gd name="T68" fmla="*/ 8 w 131"/>
                    <a:gd name="T69" fmla="*/ 153 h 168"/>
                    <a:gd name="T70" fmla="*/ 7 w 131"/>
                    <a:gd name="T71" fmla="*/ 152 h 168"/>
                    <a:gd name="T72" fmla="*/ 5 w 131"/>
                    <a:gd name="T73" fmla="*/ 149 h 168"/>
                    <a:gd name="T74" fmla="*/ 1 w 131"/>
                    <a:gd name="T75" fmla="*/ 146 h 168"/>
                    <a:gd name="T76" fmla="*/ 0 w 131"/>
                    <a:gd name="T77" fmla="*/ 141 h 168"/>
                    <a:gd name="T78" fmla="*/ 0 w 131"/>
                    <a:gd name="T79" fmla="*/ 131 h 168"/>
                    <a:gd name="T80" fmla="*/ 0 w 131"/>
                    <a:gd name="T81" fmla="*/ 121 h 168"/>
                    <a:gd name="T82" fmla="*/ 2 w 131"/>
                    <a:gd name="T83" fmla="*/ 113 h 168"/>
                    <a:gd name="T84" fmla="*/ 2 w 131"/>
                    <a:gd name="T85" fmla="*/ 103 h 168"/>
                    <a:gd name="T86" fmla="*/ 3 w 131"/>
                    <a:gd name="T87" fmla="*/ 92 h 168"/>
                    <a:gd name="T88" fmla="*/ 4 w 131"/>
                    <a:gd name="T89" fmla="*/ 77 h 168"/>
                    <a:gd name="T90" fmla="*/ 6 w 131"/>
                    <a:gd name="T91" fmla="*/ 64 h 168"/>
                    <a:gd name="T92" fmla="*/ 8 w 131"/>
                    <a:gd name="T93" fmla="*/ 47 h 168"/>
                    <a:gd name="T94" fmla="*/ 8 w 131"/>
                    <a:gd name="T95" fmla="*/ 30 h 168"/>
                    <a:gd name="T96" fmla="*/ 12 w 131"/>
                    <a:gd name="T97" fmla="*/ 19 h 168"/>
                    <a:gd name="T98" fmla="*/ 17 w 131"/>
                    <a:gd name="T99" fmla="*/ 10 h 168"/>
                    <a:gd name="T100" fmla="*/ 24 w 131"/>
                    <a:gd name="T101" fmla="*/ 4 h 168"/>
                    <a:gd name="T102" fmla="*/ 30 w 131"/>
                    <a:gd name="T103" fmla="*/ 2 h 168"/>
                    <a:gd name="T104" fmla="*/ 39 w 131"/>
                    <a:gd name="T105" fmla="*/ 1 h 168"/>
                    <a:gd name="T106" fmla="*/ 68 w 131"/>
                    <a:gd name="T107" fmla="*/ 3 h 168"/>
                    <a:gd name="T108" fmla="*/ 92 w 131"/>
                    <a:gd name="T10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8">
                      <a:moveTo>
                        <a:pt x="92" y="6"/>
                      </a:moveTo>
                      <a:lnTo>
                        <a:pt x="92" y="7"/>
                      </a:lnTo>
                      <a:lnTo>
                        <a:pt x="92" y="7"/>
                      </a:lnTo>
                      <a:lnTo>
                        <a:pt x="92" y="8"/>
                      </a:lnTo>
                      <a:lnTo>
                        <a:pt x="93" y="8"/>
                      </a:lnTo>
                      <a:lnTo>
                        <a:pt x="93" y="10"/>
                      </a:lnTo>
                      <a:lnTo>
                        <a:pt x="95" y="10"/>
                      </a:lnTo>
                      <a:lnTo>
                        <a:pt x="95" y="11"/>
                      </a:lnTo>
                      <a:lnTo>
                        <a:pt x="97" y="11"/>
                      </a:lnTo>
                      <a:lnTo>
                        <a:pt x="97" y="12"/>
                      </a:lnTo>
                      <a:lnTo>
                        <a:pt x="98" y="12"/>
                      </a:lnTo>
                      <a:lnTo>
                        <a:pt x="98" y="14"/>
                      </a:lnTo>
                      <a:lnTo>
                        <a:pt x="100" y="14"/>
                      </a:lnTo>
                      <a:lnTo>
                        <a:pt x="100" y="16"/>
                      </a:lnTo>
                      <a:lnTo>
                        <a:pt x="101" y="16"/>
                      </a:lnTo>
                      <a:lnTo>
                        <a:pt x="101" y="16"/>
                      </a:lnTo>
                      <a:lnTo>
                        <a:pt x="103" y="16"/>
                      </a:lnTo>
                      <a:lnTo>
                        <a:pt x="103" y="18"/>
                      </a:lnTo>
                      <a:lnTo>
                        <a:pt x="103" y="18"/>
                      </a:lnTo>
                      <a:lnTo>
                        <a:pt x="103" y="19"/>
                      </a:lnTo>
                      <a:lnTo>
                        <a:pt x="104" y="19"/>
                      </a:lnTo>
                      <a:lnTo>
                        <a:pt x="104" y="21"/>
                      </a:lnTo>
                      <a:lnTo>
                        <a:pt x="106" y="21"/>
                      </a:lnTo>
                      <a:lnTo>
                        <a:pt x="106" y="23"/>
                      </a:lnTo>
                      <a:lnTo>
                        <a:pt x="108" y="23"/>
                      </a:lnTo>
                      <a:lnTo>
                        <a:pt x="108" y="24"/>
                      </a:lnTo>
                      <a:lnTo>
                        <a:pt x="109" y="24"/>
                      </a:lnTo>
                      <a:lnTo>
                        <a:pt x="109" y="26"/>
                      </a:lnTo>
                      <a:lnTo>
                        <a:pt x="111" y="26"/>
                      </a:lnTo>
                      <a:lnTo>
                        <a:pt x="111" y="28"/>
                      </a:lnTo>
                      <a:lnTo>
                        <a:pt x="111" y="28"/>
                      </a:lnTo>
                      <a:lnTo>
                        <a:pt x="111" y="28"/>
                      </a:lnTo>
                      <a:lnTo>
                        <a:pt x="113" y="28"/>
                      </a:lnTo>
                      <a:lnTo>
                        <a:pt x="113" y="30"/>
                      </a:lnTo>
                      <a:lnTo>
                        <a:pt x="113" y="31"/>
                      </a:lnTo>
                      <a:lnTo>
                        <a:pt x="113" y="33"/>
                      </a:lnTo>
                      <a:lnTo>
                        <a:pt x="115" y="33"/>
                      </a:lnTo>
                      <a:lnTo>
                        <a:pt x="115" y="35"/>
                      </a:lnTo>
                      <a:lnTo>
                        <a:pt x="115" y="37"/>
                      </a:lnTo>
                      <a:lnTo>
                        <a:pt x="115" y="38"/>
                      </a:lnTo>
                      <a:lnTo>
                        <a:pt x="117" y="38"/>
                      </a:lnTo>
                      <a:lnTo>
                        <a:pt x="117" y="40"/>
                      </a:lnTo>
                      <a:lnTo>
                        <a:pt x="118" y="41"/>
                      </a:lnTo>
                      <a:lnTo>
                        <a:pt x="118" y="43"/>
                      </a:lnTo>
                      <a:lnTo>
                        <a:pt x="120" y="43"/>
                      </a:lnTo>
                      <a:lnTo>
                        <a:pt x="120" y="45"/>
                      </a:lnTo>
                      <a:lnTo>
                        <a:pt x="122" y="45"/>
                      </a:lnTo>
                      <a:lnTo>
                        <a:pt x="122" y="45"/>
                      </a:lnTo>
                      <a:lnTo>
                        <a:pt x="123" y="45"/>
                      </a:lnTo>
                      <a:lnTo>
                        <a:pt x="123" y="47"/>
                      </a:lnTo>
                      <a:lnTo>
                        <a:pt x="123" y="49"/>
                      </a:lnTo>
                      <a:lnTo>
                        <a:pt x="123" y="51"/>
                      </a:lnTo>
                      <a:lnTo>
                        <a:pt x="124" y="51"/>
                      </a:lnTo>
                      <a:lnTo>
                        <a:pt x="124" y="52"/>
                      </a:lnTo>
                      <a:lnTo>
                        <a:pt x="124" y="54"/>
                      </a:lnTo>
                      <a:lnTo>
                        <a:pt x="124" y="56"/>
                      </a:lnTo>
                      <a:lnTo>
                        <a:pt x="126" y="56"/>
                      </a:lnTo>
                      <a:lnTo>
                        <a:pt x="126" y="58"/>
                      </a:lnTo>
                      <a:lnTo>
                        <a:pt x="126" y="59"/>
                      </a:lnTo>
                      <a:lnTo>
                        <a:pt x="126" y="61"/>
                      </a:lnTo>
                      <a:lnTo>
                        <a:pt x="126" y="61"/>
                      </a:lnTo>
                      <a:lnTo>
                        <a:pt x="126" y="63"/>
                      </a:lnTo>
                      <a:lnTo>
                        <a:pt x="126" y="64"/>
                      </a:lnTo>
                      <a:lnTo>
                        <a:pt x="126" y="65"/>
                      </a:lnTo>
                      <a:lnTo>
                        <a:pt x="127" y="65"/>
                      </a:lnTo>
                      <a:lnTo>
                        <a:pt x="127" y="67"/>
                      </a:lnTo>
                      <a:lnTo>
                        <a:pt x="127" y="67"/>
                      </a:lnTo>
                      <a:lnTo>
                        <a:pt x="127" y="69"/>
                      </a:lnTo>
                      <a:lnTo>
                        <a:pt x="127" y="69"/>
                      </a:lnTo>
                      <a:lnTo>
                        <a:pt x="127" y="71"/>
                      </a:lnTo>
                      <a:lnTo>
                        <a:pt x="127" y="71"/>
                      </a:lnTo>
                      <a:lnTo>
                        <a:pt x="127" y="73"/>
                      </a:lnTo>
                      <a:lnTo>
                        <a:pt x="129" y="73"/>
                      </a:lnTo>
                      <a:lnTo>
                        <a:pt x="129" y="75"/>
                      </a:lnTo>
                      <a:lnTo>
                        <a:pt x="129" y="75"/>
                      </a:lnTo>
                      <a:lnTo>
                        <a:pt x="129" y="77"/>
                      </a:lnTo>
                      <a:lnTo>
                        <a:pt x="129" y="77"/>
                      </a:lnTo>
                      <a:lnTo>
                        <a:pt x="129" y="79"/>
                      </a:lnTo>
                      <a:lnTo>
                        <a:pt x="129" y="79"/>
                      </a:lnTo>
                      <a:lnTo>
                        <a:pt x="129" y="80"/>
                      </a:lnTo>
                      <a:lnTo>
                        <a:pt x="130" y="80"/>
                      </a:lnTo>
                      <a:lnTo>
                        <a:pt x="129" y="82"/>
                      </a:lnTo>
                      <a:lnTo>
                        <a:pt x="129" y="83"/>
                      </a:lnTo>
                      <a:lnTo>
                        <a:pt x="129" y="85"/>
                      </a:lnTo>
                      <a:lnTo>
                        <a:pt x="129" y="85"/>
                      </a:lnTo>
                      <a:lnTo>
                        <a:pt x="129" y="87"/>
                      </a:lnTo>
                      <a:lnTo>
                        <a:pt x="129" y="89"/>
                      </a:lnTo>
                      <a:lnTo>
                        <a:pt x="129" y="91"/>
                      </a:lnTo>
                      <a:lnTo>
                        <a:pt x="129" y="91"/>
                      </a:lnTo>
                      <a:lnTo>
                        <a:pt x="127" y="92"/>
                      </a:lnTo>
                      <a:lnTo>
                        <a:pt x="127" y="94"/>
                      </a:lnTo>
                      <a:lnTo>
                        <a:pt x="127" y="96"/>
                      </a:lnTo>
                      <a:lnTo>
                        <a:pt x="127" y="97"/>
                      </a:lnTo>
                      <a:lnTo>
                        <a:pt x="127" y="99"/>
                      </a:lnTo>
                      <a:lnTo>
                        <a:pt x="127" y="101"/>
                      </a:lnTo>
                      <a:lnTo>
                        <a:pt x="127" y="103"/>
                      </a:lnTo>
                      <a:lnTo>
                        <a:pt x="127" y="103"/>
                      </a:lnTo>
                      <a:lnTo>
                        <a:pt x="127" y="105"/>
                      </a:lnTo>
                      <a:lnTo>
                        <a:pt x="127" y="106"/>
                      </a:lnTo>
                      <a:lnTo>
                        <a:pt x="127" y="107"/>
                      </a:lnTo>
                      <a:lnTo>
                        <a:pt x="127" y="108"/>
                      </a:lnTo>
                      <a:lnTo>
                        <a:pt x="127" y="110"/>
                      </a:lnTo>
                      <a:lnTo>
                        <a:pt x="127" y="111"/>
                      </a:lnTo>
                      <a:lnTo>
                        <a:pt x="127" y="113"/>
                      </a:lnTo>
                      <a:lnTo>
                        <a:pt x="127" y="114"/>
                      </a:lnTo>
                      <a:lnTo>
                        <a:pt x="125" y="116"/>
                      </a:lnTo>
                      <a:lnTo>
                        <a:pt x="125" y="118"/>
                      </a:lnTo>
                      <a:lnTo>
                        <a:pt x="125" y="120"/>
                      </a:lnTo>
                      <a:lnTo>
                        <a:pt x="125" y="121"/>
                      </a:lnTo>
                      <a:lnTo>
                        <a:pt x="125" y="122"/>
                      </a:lnTo>
                      <a:lnTo>
                        <a:pt x="125" y="124"/>
                      </a:lnTo>
                      <a:lnTo>
                        <a:pt x="125" y="125"/>
                      </a:lnTo>
                      <a:lnTo>
                        <a:pt x="125" y="125"/>
                      </a:lnTo>
                      <a:lnTo>
                        <a:pt x="123" y="127"/>
                      </a:lnTo>
                      <a:lnTo>
                        <a:pt x="123" y="127"/>
                      </a:lnTo>
                      <a:lnTo>
                        <a:pt x="123" y="127"/>
                      </a:lnTo>
                      <a:lnTo>
                        <a:pt x="123" y="127"/>
                      </a:lnTo>
                      <a:lnTo>
                        <a:pt x="123" y="129"/>
                      </a:lnTo>
                      <a:lnTo>
                        <a:pt x="123" y="129"/>
                      </a:lnTo>
                      <a:lnTo>
                        <a:pt x="123" y="129"/>
                      </a:lnTo>
                      <a:lnTo>
                        <a:pt x="123" y="129"/>
                      </a:lnTo>
                      <a:lnTo>
                        <a:pt x="121" y="131"/>
                      </a:lnTo>
                      <a:lnTo>
                        <a:pt x="121" y="131"/>
                      </a:lnTo>
                      <a:lnTo>
                        <a:pt x="121" y="131"/>
                      </a:lnTo>
                      <a:lnTo>
                        <a:pt x="121" y="131"/>
                      </a:lnTo>
                      <a:lnTo>
                        <a:pt x="119" y="131"/>
                      </a:lnTo>
                      <a:lnTo>
                        <a:pt x="119" y="131"/>
                      </a:lnTo>
                      <a:lnTo>
                        <a:pt x="119" y="131"/>
                      </a:lnTo>
                      <a:lnTo>
                        <a:pt x="119" y="131"/>
                      </a:lnTo>
                      <a:lnTo>
                        <a:pt x="118" y="133"/>
                      </a:lnTo>
                      <a:lnTo>
                        <a:pt x="118" y="135"/>
                      </a:lnTo>
                      <a:lnTo>
                        <a:pt x="117" y="137"/>
                      </a:lnTo>
                      <a:lnTo>
                        <a:pt x="117" y="139"/>
                      </a:lnTo>
                      <a:lnTo>
                        <a:pt x="115" y="143"/>
                      </a:lnTo>
                      <a:lnTo>
                        <a:pt x="114" y="145"/>
                      </a:lnTo>
                      <a:lnTo>
                        <a:pt x="112" y="148"/>
                      </a:lnTo>
                      <a:lnTo>
                        <a:pt x="112" y="150"/>
                      </a:lnTo>
                      <a:lnTo>
                        <a:pt x="111" y="153"/>
                      </a:lnTo>
                      <a:lnTo>
                        <a:pt x="109" y="156"/>
                      </a:lnTo>
                      <a:lnTo>
                        <a:pt x="107" y="159"/>
                      </a:lnTo>
                      <a:lnTo>
                        <a:pt x="107" y="161"/>
                      </a:lnTo>
                      <a:lnTo>
                        <a:pt x="105" y="162"/>
                      </a:lnTo>
                      <a:lnTo>
                        <a:pt x="104" y="164"/>
                      </a:lnTo>
                      <a:lnTo>
                        <a:pt x="103" y="165"/>
                      </a:lnTo>
                      <a:lnTo>
                        <a:pt x="103" y="164"/>
                      </a:lnTo>
                      <a:lnTo>
                        <a:pt x="101" y="164"/>
                      </a:lnTo>
                      <a:lnTo>
                        <a:pt x="100" y="164"/>
                      </a:lnTo>
                      <a:lnTo>
                        <a:pt x="99" y="164"/>
                      </a:lnTo>
                      <a:lnTo>
                        <a:pt x="98" y="164"/>
                      </a:lnTo>
                      <a:lnTo>
                        <a:pt x="96" y="164"/>
                      </a:lnTo>
                      <a:lnTo>
                        <a:pt x="94" y="164"/>
                      </a:lnTo>
                      <a:lnTo>
                        <a:pt x="93" y="164"/>
                      </a:lnTo>
                      <a:lnTo>
                        <a:pt x="91" y="162"/>
                      </a:lnTo>
                      <a:lnTo>
                        <a:pt x="89" y="162"/>
                      </a:lnTo>
                      <a:lnTo>
                        <a:pt x="87" y="162"/>
                      </a:lnTo>
                      <a:lnTo>
                        <a:pt x="86" y="162"/>
                      </a:lnTo>
                      <a:lnTo>
                        <a:pt x="85" y="161"/>
                      </a:lnTo>
                      <a:lnTo>
                        <a:pt x="83" y="161"/>
                      </a:lnTo>
                      <a:lnTo>
                        <a:pt x="82" y="161"/>
                      </a:lnTo>
                      <a:lnTo>
                        <a:pt x="82" y="161"/>
                      </a:lnTo>
                      <a:lnTo>
                        <a:pt x="82" y="160"/>
                      </a:lnTo>
                      <a:lnTo>
                        <a:pt x="80" y="161"/>
                      </a:lnTo>
                      <a:lnTo>
                        <a:pt x="80" y="161"/>
                      </a:lnTo>
                      <a:lnTo>
                        <a:pt x="78" y="161"/>
                      </a:lnTo>
                      <a:lnTo>
                        <a:pt x="78" y="161"/>
                      </a:lnTo>
                      <a:lnTo>
                        <a:pt x="76" y="161"/>
                      </a:lnTo>
                      <a:lnTo>
                        <a:pt x="76" y="161"/>
                      </a:lnTo>
                      <a:lnTo>
                        <a:pt x="75" y="161"/>
                      </a:lnTo>
                      <a:lnTo>
                        <a:pt x="75" y="161"/>
                      </a:lnTo>
                      <a:lnTo>
                        <a:pt x="74" y="161"/>
                      </a:lnTo>
                      <a:lnTo>
                        <a:pt x="74" y="161"/>
                      </a:lnTo>
                      <a:lnTo>
                        <a:pt x="73" y="161"/>
                      </a:lnTo>
                      <a:lnTo>
                        <a:pt x="73" y="161"/>
                      </a:lnTo>
                      <a:lnTo>
                        <a:pt x="72" y="161"/>
                      </a:lnTo>
                      <a:lnTo>
                        <a:pt x="72" y="161"/>
                      </a:lnTo>
                      <a:lnTo>
                        <a:pt x="72" y="161"/>
                      </a:lnTo>
                      <a:lnTo>
                        <a:pt x="72" y="161"/>
                      </a:lnTo>
                      <a:lnTo>
                        <a:pt x="70" y="162"/>
                      </a:lnTo>
                      <a:lnTo>
                        <a:pt x="70" y="162"/>
                      </a:lnTo>
                      <a:lnTo>
                        <a:pt x="70" y="162"/>
                      </a:lnTo>
                      <a:lnTo>
                        <a:pt x="70" y="162"/>
                      </a:lnTo>
                      <a:lnTo>
                        <a:pt x="68" y="163"/>
                      </a:lnTo>
                      <a:lnTo>
                        <a:pt x="68" y="163"/>
                      </a:lnTo>
                      <a:lnTo>
                        <a:pt x="66" y="163"/>
                      </a:lnTo>
                      <a:lnTo>
                        <a:pt x="66" y="163"/>
                      </a:lnTo>
                      <a:lnTo>
                        <a:pt x="64" y="164"/>
                      </a:lnTo>
                      <a:lnTo>
                        <a:pt x="64" y="164"/>
                      </a:lnTo>
                      <a:lnTo>
                        <a:pt x="62" y="164"/>
                      </a:lnTo>
                      <a:lnTo>
                        <a:pt x="62" y="164"/>
                      </a:lnTo>
                      <a:lnTo>
                        <a:pt x="60" y="164"/>
                      </a:lnTo>
                      <a:lnTo>
                        <a:pt x="60" y="164"/>
                      </a:lnTo>
                      <a:lnTo>
                        <a:pt x="60" y="164"/>
                      </a:lnTo>
                      <a:lnTo>
                        <a:pt x="60" y="164"/>
                      </a:lnTo>
                      <a:lnTo>
                        <a:pt x="58" y="166"/>
                      </a:lnTo>
                      <a:lnTo>
                        <a:pt x="56" y="166"/>
                      </a:lnTo>
                      <a:lnTo>
                        <a:pt x="54" y="166"/>
                      </a:lnTo>
                      <a:lnTo>
                        <a:pt x="53" y="166"/>
                      </a:lnTo>
                      <a:lnTo>
                        <a:pt x="51" y="166"/>
                      </a:lnTo>
                      <a:lnTo>
                        <a:pt x="49" y="166"/>
                      </a:lnTo>
                      <a:lnTo>
                        <a:pt x="47" y="166"/>
                      </a:lnTo>
                      <a:lnTo>
                        <a:pt x="46" y="165"/>
                      </a:lnTo>
                      <a:lnTo>
                        <a:pt x="45" y="165"/>
                      </a:lnTo>
                      <a:lnTo>
                        <a:pt x="43" y="165"/>
                      </a:lnTo>
                      <a:lnTo>
                        <a:pt x="41" y="165"/>
                      </a:lnTo>
                      <a:lnTo>
                        <a:pt x="40" y="164"/>
                      </a:lnTo>
                      <a:lnTo>
                        <a:pt x="38" y="164"/>
                      </a:lnTo>
                      <a:lnTo>
                        <a:pt x="36" y="164"/>
                      </a:lnTo>
                      <a:lnTo>
                        <a:pt x="34" y="164"/>
                      </a:lnTo>
                      <a:lnTo>
                        <a:pt x="32" y="164"/>
                      </a:lnTo>
                      <a:lnTo>
                        <a:pt x="31" y="166"/>
                      </a:lnTo>
                      <a:lnTo>
                        <a:pt x="31" y="166"/>
                      </a:lnTo>
                      <a:lnTo>
                        <a:pt x="29" y="166"/>
                      </a:lnTo>
                      <a:lnTo>
                        <a:pt x="29" y="166"/>
                      </a:lnTo>
                      <a:lnTo>
                        <a:pt x="27" y="166"/>
                      </a:lnTo>
                      <a:lnTo>
                        <a:pt x="27" y="166"/>
                      </a:lnTo>
                      <a:lnTo>
                        <a:pt x="27" y="166"/>
                      </a:lnTo>
                      <a:lnTo>
                        <a:pt x="27" y="166"/>
                      </a:lnTo>
                      <a:lnTo>
                        <a:pt x="25" y="167"/>
                      </a:lnTo>
                      <a:lnTo>
                        <a:pt x="25" y="167"/>
                      </a:lnTo>
                      <a:lnTo>
                        <a:pt x="24" y="167"/>
                      </a:lnTo>
                      <a:lnTo>
                        <a:pt x="24" y="167"/>
                      </a:lnTo>
                      <a:lnTo>
                        <a:pt x="23" y="167"/>
                      </a:lnTo>
                      <a:lnTo>
                        <a:pt x="23" y="167"/>
                      </a:lnTo>
                      <a:lnTo>
                        <a:pt x="23" y="167"/>
                      </a:lnTo>
                      <a:lnTo>
                        <a:pt x="23" y="166"/>
                      </a:lnTo>
                      <a:lnTo>
                        <a:pt x="21" y="166"/>
                      </a:lnTo>
                      <a:lnTo>
                        <a:pt x="20" y="166"/>
                      </a:lnTo>
                      <a:lnTo>
                        <a:pt x="19" y="166"/>
                      </a:lnTo>
                      <a:lnTo>
                        <a:pt x="19" y="165"/>
                      </a:lnTo>
                      <a:lnTo>
                        <a:pt x="17" y="165"/>
                      </a:lnTo>
                      <a:lnTo>
                        <a:pt x="17" y="163"/>
                      </a:lnTo>
                      <a:lnTo>
                        <a:pt x="15" y="163"/>
                      </a:lnTo>
                      <a:lnTo>
                        <a:pt x="15" y="161"/>
                      </a:lnTo>
                      <a:lnTo>
                        <a:pt x="13" y="161"/>
                      </a:lnTo>
                      <a:lnTo>
                        <a:pt x="13" y="160"/>
                      </a:lnTo>
                      <a:lnTo>
                        <a:pt x="11" y="160"/>
                      </a:lnTo>
                      <a:lnTo>
                        <a:pt x="11" y="158"/>
                      </a:lnTo>
                      <a:lnTo>
                        <a:pt x="10" y="158"/>
                      </a:lnTo>
                      <a:lnTo>
                        <a:pt x="10" y="156"/>
                      </a:lnTo>
                      <a:lnTo>
                        <a:pt x="10" y="156"/>
                      </a:lnTo>
                      <a:lnTo>
                        <a:pt x="10" y="154"/>
                      </a:lnTo>
                      <a:lnTo>
                        <a:pt x="8" y="154"/>
                      </a:lnTo>
                      <a:lnTo>
                        <a:pt x="8" y="154"/>
                      </a:lnTo>
                      <a:lnTo>
                        <a:pt x="8" y="154"/>
                      </a:lnTo>
                      <a:lnTo>
                        <a:pt x="8" y="153"/>
                      </a:lnTo>
                      <a:lnTo>
                        <a:pt x="8" y="153"/>
                      </a:lnTo>
                      <a:lnTo>
                        <a:pt x="8" y="153"/>
                      </a:lnTo>
                      <a:lnTo>
                        <a:pt x="8" y="153"/>
                      </a:lnTo>
                      <a:lnTo>
                        <a:pt x="8" y="152"/>
                      </a:lnTo>
                      <a:lnTo>
                        <a:pt x="7" y="152"/>
                      </a:lnTo>
                      <a:lnTo>
                        <a:pt x="7" y="152"/>
                      </a:lnTo>
                      <a:lnTo>
                        <a:pt x="7" y="152"/>
                      </a:lnTo>
                      <a:lnTo>
                        <a:pt x="7" y="150"/>
                      </a:lnTo>
                      <a:lnTo>
                        <a:pt x="7" y="150"/>
                      </a:lnTo>
                      <a:lnTo>
                        <a:pt x="7" y="150"/>
                      </a:lnTo>
                      <a:lnTo>
                        <a:pt x="7" y="150"/>
                      </a:lnTo>
                      <a:lnTo>
                        <a:pt x="7" y="149"/>
                      </a:lnTo>
                      <a:lnTo>
                        <a:pt x="5" y="149"/>
                      </a:lnTo>
                      <a:lnTo>
                        <a:pt x="5" y="149"/>
                      </a:lnTo>
                      <a:lnTo>
                        <a:pt x="5" y="149"/>
                      </a:lnTo>
                      <a:lnTo>
                        <a:pt x="5" y="147"/>
                      </a:lnTo>
                      <a:lnTo>
                        <a:pt x="3" y="147"/>
                      </a:lnTo>
                      <a:lnTo>
                        <a:pt x="3" y="147"/>
                      </a:lnTo>
                      <a:lnTo>
                        <a:pt x="3" y="147"/>
                      </a:lnTo>
                      <a:lnTo>
                        <a:pt x="3" y="146"/>
                      </a:lnTo>
                      <a:lnTo>
                        <a:pt x="1" y="146"/>
                      </a:lnTo>
                      <a:lnTo>
                        <a:pt x="1" y="146"/>
                      </a:lnTo>
                      <a:lnTo>
                        <a:pt x="0" y="146"/>
                      </a:lnTo>
                      <a:lnTo>
                        <a:pt x="0" y="144"/>
                      </a:lnTo>
                      <a:lnTo>
                        <a:pt x="0" y="144"/>
                      </a:lnTo>
                      <a:lnTo>
                        <a:pt x="0" y="143"/>
                      </a:lnTo>
                      <a:lnTo>
                        <a:pt x="0" y="143"/>
                      </a:lnTo>
                      <a:lnTo>
                        <a:pt x="0" y="141"/>
                      </a:lnTo>
                      <a:lnTo>
                        <a:pt x="0" y="141"/>
                      </a:lnTo>
                      <a:lnTo>
                        <a:pt x="0" y="139"/>
                      </a:lnTo>
                      <a:lnTo>
                        <a:pt x="0" y="137"/>
                      </a:lnTo>
                      <a:lnTo>
                        <a:pt x="0" y="135"/>
                      </a:lnTo>
                      <a:lnTo>
                        <a:pt x="0" y="134"/>
                      </a:lnTo>
                      <a:lnTo>
                        <a:pt x="0" y="132"/>
                      </a:lnTo>
                      <a:lnTo>
                        <a:pt x="0" y="131"/>
                      </a:lnTo>
                      <a:lnTo>
                        <a:pt x="0" y="129"/>
                      </a:lnTo>
                      <a:lnTo>
                        <a:pt x="0" y="129"/>
                      </a:lnTo>
                      <a:lnTo>
                        <a:pt x="0" y="127"/>
                      </a:lnTo>
                      <a:lnTo>
                        <a:pt x="0" y="125"/>
                      </a:lnTo>
                      <a:lnTo>
                        <a:pt x="0" y="123"/>
                      </a:lnTo>
                      <a:lnTo>
                        <a:pt x="0" y="122"/>
                      </a:lnTo>
                      <a:lnTo>
                        <a:pt x="0" y="121"/>
                      </a:lnTo>
                      <a:lnTo>
                        <a:pt x="0" y="119"/>
                      </a:lnTo>
                      <a:lnTo>
                        <a:pt x="2" y="117"/>
                      </a:lnTo>
                      <a:lnTo>
                        <a:pt x="2" y="117"/>
                      </a:lnTo>
                      <a:lnTo>
                        <a:pt x="2" y="115"/>
                      </a:lnTo>
                      <a:lnTo>
                        <a:pt x="2" y="115"/>
                      </a:lnTo>
                      <a:lnTo>
                        <a:pt x="2" y="113"/>
                      </a:lnTo>
                      <a:lnTo>
                        <a:pt x="2" y="113"/>
                      </a:lnTo>
                      <a:lnTo>
                        <a:pt x="2" y="111"/>
                      </a:lnTo>
                      <a:lnTo>
                        <a:pt x="2" y="109"/>
                      </a:lnTo>
                      <a:lnTo>
                        <a:pt x="2" y="107"/>
                      </a:lnTo>
                      <a:lnTo>
                        <a:pt x="2" y="107"/>
                      </a:lnTo>
                      <a:lnTo>
                        <a:pt x="2" y="106"/>
                      </a:lnTo>
                      <a:lnTo>
                        <a:pt x="2" y="105"/>
                      </a:lnTo>
                      <a:lnTo>
                        <a:pt x="2" y="103"/>
                      </a:lnTo>
                      <a:lnTo>
                        <a:pt x="2" y="103"/>
                      </a:lnTo>
                      <a:lnTo>
                        <a:pt x="2" y="101"/>
                      </a:lnTo>
                      <a:lnTo>
                        <a:pt x="2" y="99"/>
                      </a:lnTo>
                      <a:lnTo>
                        <a:pt x="4" y="98"/>
                      </a:lnTo>
                      <a:lnTo>
                        <a:pt x="3" y="96"/>
                      </a:lnTo>
                      <a:lnTo>
                        <a:pt x="3" y="94"/>
                      </a:lnTo>
                      <a:lnTo>
                        <a:pt x="3" y="92"/>
                      </a:lnTo>
                      <a:lnTo>
                        <a:pt x="3" y="90"/>
                      </a:lnTo>
                      <a:lnTo>
                        <a:pt x="3" y="88"/>
                      </a:lnTo>
                      <a:lnTo>
                        <a:pt x="3" y="85"/>
                      </a:lnTo>
                      <a:lnTo>
                        <a:pt x="3" y="84"/>
                      </a:lnTo>
                      <a:lnTo>
                        <a:pt x="4" y="80"/>
                      </a:lnTo>
                      <a:lnTo>
                        <a:pt x="4" y="78"/>
                      </a:lnTo>
                      <a:lnTo>
                        <a:pt x="4" y="77"/>
                      </a:lnTo>
                      <a:lnTo>
                        <a:pt x="4" y="75"/>
                      </a:lnTo>
                      <a:lnTo>
                        <a:pt x="5" y="72"/>
                      </a:lnTo>
                      <a:lnTo>
                        <a:pt x="5" y="70"/>
                      </a:lnTo>
                      <a:lnTo>
                        <a:pt x="5" y="69"/>
                      </a:lnTo>
                      <a:lnTo>
                        <a:pt x="5" y="67"/>
                      </a:lnTo>
                      <a:lnTo>
                        <a:pt x="6" y="65"/>
                      </a:lnTo>
                      <a:lnTo>
                        <a:pt x="6" y="64"/>
                      </a:lnTo>
                      <a:lnTo>
                        <a:pt x="6" y="62"/>
                      </a:lnTo>
                      <a:lnTo>
                        <a:pt x="6" y="60"/>
                      </a:lnTo>
                      <a:lnTo>
                        <a:pt x="6" y="58"/>
                      </a:lnTo>
                      <a:lnTo>
                        <a:pt x="6" y="56"/>
                      </a:lnTo>
                      <a:lnTo>
                        <a:pt x="6" y="53"/>
                      </a:lnTo>
                      <a:lnTo>
                        <a:pt x="6" y="51"/>
                      </a:lnTo>
                      <a:lnTo>
                        <a:pt x="8" y="47"/>
                      </a:lnTo>
                      <a:lnTo>
                        <a:pt x="8" y="45"/>
                      </a:lnTo>
                      <a:lnTo>
                        <a:pt x="8" y="42"/>
                      </a:lnTo>
                      <a:lnTo>
                        <a:pt x="8" y="40"/>
                      </a:lnTo>
                      <a:lnTo>
                        <a:pt x="8" y="37"/>
                      </a:lnTo>
                      <a:lnTo>
                        <a:pt x="8" y="35"/>
                      </a:lnTo>
                      <a:lnTo>
                        <a:pt x="8" y="31"/>
                      </a:lnTo>
                      <a:lnTo>
                        <a:pt x="8" y="30"/>
                      </a:lnTo>
                      <a:lnTo>
                        <a:pt x="10" y="26"/>
                      </a:lnTo>
                      <a:lnTo>
                        <a:pt x="10" y="26"/>
                      </a:lnTo>
                      <a:lnTo>
                        <a:pt x="10" y="25"/>
                      </a:lnTo>
                      <a:lnTo>
                        <a:pt x="10" y="24"/>
                      </a:lnTo>
                      <a:lnTo>
                        <a:pt x="11" y="23"/>
                      </a:lnTo>
                      <a:lnTo>
                        <a:pt x="11" y="21"/>
                      </a:lnTo>
                      <a:lnTo>
                        <a:pt x="12" y="19"/>
                      </a:lnTo>
                      <a:lnTo>
                        <a:pt x="12" y="18"/>
                      </a:lnTo>
                      <a:lnTo>
                        <a:pt x="14" y="16"/>
                      </a:lnTo>
                      <a:lnTo>
                        <a:pt x="14" y="15"/>
                      </a:lnTo>
                      <a:lnTo>
                        <a:pt x="15" y="14"/>
                      </a:lnTo>
                      <a:lnTo>
                        <a:pt x="15" y="12"/>
                      </a:lnTo>
                      <a:lnTo>
                        <a:pt x="17" y="10"/>
                      </a:lnTo>
                      <a:lnTo>
                        <a:pt x="17" y="10"/>
                      </a:lnTo>
                      <a:lnTo>
                        <a:pt x="19" y="8"/>
                      </a:lnTo>
                      <a:lnTo>
                        <a:pt x="20" y="7"/>
                      </a:lnTo>
                      <a:lnTo>
                        <a:pt x="21" y="5"/>
                      </a:lnTo>
                      <a:lnTo>
                        <a:pt x="21" y="5"/>
                      </a:lnTo>
                      <a:lnTo>
                        <a:pt x="22" y="5"/>
                      </a:lnTo>
                      <a:lnTo>
                        <a:pt x="22" y="5"/>
                      </a:lnTo>
                      <a:lnTo>
                        <a:pt x="24" y="4"/>
                      </a:lnTo>
                      <a:lnTo>
                        <a:pt x="24" y="4"/>
                      </a:lnTo>
                      <a:lnTo>
                        <a:pt x="26" y="4"/>
                      </a:lnTo>
                      <a:lnTo>
                        <a:pt x="27" y="4"/>
                      </a:lnTo>
                      <a:lnTo>
                        <a:pt x="28" y="2"/>
                      </a:lnTo>
                      <a:lnTo>
                        <a:pt x="28" y="2"/>
                      </a:lnTo>
                      <a:lnTo>
                        <a:pt x="30" y="2"/>
                      </a:lnTo>
                      <a:lnTo>
                        <a:pt x="30" y="2"/>
                      </a:lnTo>
                      <a:lnTo>
                        <a:pt x="31" y="1"/>
                      </a:lnTo>
                      <a:lnTo>
                        <a:pt x="31" y="1"/>
                      </a:lnTo>
                      <a:lnTo>
                        <a:pt x="32" y="1"/>
                      </a:lnTo>
                      <a:lnTo>
                        <a:pt x="32" y="1"/>
                      </a:lnTo>
                      <a:lnTo>
                        <a:pt x="33" y="0"/>
                      </a:lnTo>
                      <a:lnTo>
                        <a:pt x="35" y="1"/>
                      </a:lnTo>
                      <a:lnTo>
                        <a:pt x="39" y="1"/>
                      </a:lnTo>
                      <a:lnTo>
                        <a:pt x="43" y="1"/>
                      </a:lnTo>
                      <a:lnTo>
                        <a:pt x="47" y="1"/>
                      </a:lnTo>
                      <a:lnTo>
                        <a:pt x="51" y="1"/>
                      </a:lnTo>
                      <a:lnTo>
                        <a:pt x="55" y="1"/>
                      </a:lnTo>
                      <a:lnTo>
                        <a:pt x="59" y="1"/>
                      </a:lnTo>
                      <a:lnTo>
                        <a:pt x="64" y="1"/>
                      </a:lnTo>
                      <a:lnTo>
                        <a:pt x="68" y="3"/>
                      </a:lnTo>
                      <a:lnTo>
                        <a:pt x="71" y="3"/>
                      </a:lnTo>
                      <a:lnTo>
                        <a:pt x="75" y="4"/>
                      </a:lnTo>
                      <a:lnTo>
                        <a:pt x="80" y="4"/>
                      </a:lnTo>
                      <a:lnTo>
                        <a:pt x="82" y="5"/>
                      </a:lnTo>
                      <a:lnTo>
                        <a:pt x="86" y="5"/>
                      </a:lnTo>
                      <a:lnTo>
                        <a:pt x="88" y="6"/>
                      </a:lnTo>
                      <a:lnTo>
                        <a:pt x="92" y="6"/>
                      </a:lnTo>
                      <a:lnTo>
                        <a:pt x="92" y="6"/>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7" name="Freeform 137"/>
                <p:cNvSpPr>
                  <a:spLocks/>
                </p:cNvSpPr>
                <p:nvPr/>
              </p:nvSpPr>
              <p:spPr bwMode="blackWhite">
                <a:xfrm>
                  <a:off x="4684" y="542"/>
                  <a:ext cx="73" cy="112"/>
                </a:xfrm>
                <a:custGeom>
                  <a:avLst/>
                  <a:gdLst>
                    <a:gd name="T0" fmla="*/ 13 w 73"/>
                    <a:gd name="T1" fmla="*/ 92 h 112"/>
                    <a:gd name="T2" fmla="*/ 11 w 73"/>
                    <a:gd name="T3" fmla="*/ 84 h 112"/>
                    <a:gd name="T4" fmla="*/ 8 w 73"/>
                    <a:gd name="T5" fmla="*/ 79 h 112"/>
                    <a:gd name="T6" fmla="*/ 8 w 73"/>
                    <a:gd name="T7" fmla="*/ 76 h 112"/>
                    <a:gd name="T8" fmla="*/ 5 w 73"/>
                    <a:gd name="T9" fmla="*/ 71 h 112"/>
                    <a:gd name="T10" fmla="*/ 3 w 73"/>
                    <a:gd name="T11" fmla="*/ 65 h 112"/>
                    <a:gd name="T12" fmla="*/ 1 w 73"/>
                    <a:gd name="T13" fmla="*/ 61 h 112"/>
                    <a:gd name="T14" fmla="*/ 0 w 73"/>
                    <a:gd name="T15" fmla="*/ 58 h 112"/>
                    <a:gd name="T16" fmla="*/ 1 w 73"/>
                    <a:gd name="T17" fmla="*/ 52 h 112"/>
                    <a:gd name="T18" fmla="*/ 2 w 73"/>
                    <a:gd name="T19" fmla="*/ 46 h 112"/>
                    <a:gd name="T20" fmla="*/ 1 w 73"/>
                    <a:gd name="T21" fmla="*/ 44 h 112"/>
                    <a:gd name="T22" fmla="*/ 1 w 73"/>
                    <a:gd name="T23" fmla="*/ 42 h 112"/>
                    <a:gd name="T24" fmla="*/ 2 w 73"/>
                    <a:gd name="T25" fmla="*/ 37 h 112"/>
                    <a:gd name="T26" fmla="*/ 2 w 73"/>
                    <a:gd name="T27" fmla="*/ 34 h 112"/>
                    <a:gd name="T28" fmla="*/ 2 w 73"/>
                    <a:gd name="T29" fmla="*/ 28 h 112"/>
                    <a:gd name="T30" fmla="*/ 2 w 73"/>
                    <a:gd name="T31" fmla="*/ 23 h 112"/>
                    <a:gd name="T32" fmla="*/ 4 w 73"/>
                    <a:gd name="T33" fmla="*/ 20 h 112"/>
                    <a:gd name="T34" fmla="*/ 4 w 73"/>
                    <a:gd name="T35" fmla="*/ 18 h 112"/>
                    <a:gd name="T36" fmla="*/ 4 w 73"/>
                    <a:gd name="T37" fmla="*/ 16 h 112"/>
                    <a:gd name="T38" fmla="*/ 6 w 73"/>
                    <a:gd name="T39" fmla="*/ 14 h 112"/>
                    <a:gd name="T40" fmla="*/ 14 w 73"/>
                    <a:gd name="T41" fmla="*/ 10 h 112"/>
                    <a:gd name="T42" fmla="*/ 22 w 73"/>
                    <a:gd name="T43" fmla="*/ 5 h 112"/>
                    <a:gd name="T44" fmla="*/ 31 w 73"/>
                    <a:gd name="T45" fmla="*/ 1 h 112"/>
                    <a:gd name="T46" fmla="*/ 38 w 73"/>
                    <a:gd name="T47" fmla="*/ 1 h 112"/>
                    <a:gd name="T48" fmla="*/ 42 w 73"/>
                    <a:gd name="T49" fmla="*/ 1 h 112"/>
                    <a:gd name="T50" fmla="*/ 45 w 73"/>
                    <a:gd name="T51" fmla="*/ 2 h 112"/>
                    <a:gd name="T52" fmla="*/ 54 w 73"/>
                    <a:gd name="T53" fmla="*/ 2 h 112"/>
                    <a:gd name="T54" fmla="*/ 56 w 73"/>
                    <a:gd name="T55" fmla="*/ 4 h 112"/>
                    <a:gd name="T56" fmla="*/ 59 w 73"/>
                    <a:gd name="T57" fmla="*/ 9 h 112"/>
                    <a:gd name="T58" fmla="*/ 60 w 73"/>
                    <a:gd name="T59" fmla="*/ 15 h 112"/>
                    <a:gd name="T60" fmla="*/ 63 w 73"/>
                    <a:gd name="T61" fmla="*/ 22 h 112"/>
                    <a:gd name="T62" fmla="*/ 64 w 73"/>
                    <a:gd name="T63" fmla="*/ 25 h 112"/>
                    <a:gd name="T64" fmla="*/ 66 w 73"/>
                    <a:gd name="T65" fmla="*/ 33 h 112"/>
                    <a:gd name="T66" fmla="*/ 68 w 73"/>
                    <a:gd name="T67" fmla="*/ 40 h 112"/>
                    <a:gd name="T68" fmla="*/ 67 w 73"/>
                    <a:gd name="T69" fmla="*/ 46 h 112"/>
                    <a:gd name="T70" fmla="*/ 68 w 73"/>
                    <a:gd name="T71" fmla="*/ 53 h 112"/>
                    <a:gd name="T72" fmla="*/ 71 w 73"/>
                    <a:gd name="T73" fmla="*/ 61 h 112"/>
                    <a:gd name="T74" fmla="*/ 67 w 73"/>
                    <a:gd name="T75" fmla="*/ 65 h 112"/>
                    <a:gd name="T76" fmla="*/ 65 w 73"/>
                    <a:gd name="T77" fmla="*/ 72 h 112"/>
                    <a:gd name="T78" fmla="*/ 63 w 73"/>
                    <a:gd name="T79" fmla="*/ 76 h 112"/>
                    <a:gd name="T80" fmla="*/ 58 w 73"/>
                    <a:gd name="T81" fmla="*/ 76 h 112"/>
                    <a:gd name="T82" fmla="*/ 55 w 73"/>
                    <a:gd name="T83" fmla="*/ 78 h 112"/>
                    <a:gd name="T84" fmla="*/ 55 w 73"/>
                    <a:gd name="T85" fmla="*/ 83 h 112"/>
                    <a:gd name="T86" fmla="*/ 54 w 73"/>
                    <a:gd name="T87" fmla="*/ 86 h 112"/>
                    <a:gd name="T88" fmla="*/ 56 w 73"/>
                    <a:gd name="T89" fmla="*/ 90 h 112"/>
                    <a:gd name="T90" fmla="*/ 56 w 73"/>
                    <a:gd name="T91" fmla="*/ 95 h 112"/>
                    <a:gd name="T92" fmla="*/ 53 w 73"/>
                    <a:gd name="T93" fmla="*/ 101 h 112"/>
                    <a:gd name="T94" fmla="*/ 45 w 73"/>
                    <a:gd name="T95" fmla="*/ 104 h 112"/>
                    <a:gd name="T96" fmla="*/ 43 w 73"/>
                    <a:gd name="T97" fmla="*/ 109 h 112"/>
                    <a:gd name="T98" fmla="*/ 41 w 73"/>
                    <a:gd name="T99" fmla="*/ 109 h 112"/>
                    <a:gd name="T100" fmla="*/ 37 w 73"/>
                    <a:gd name="T101" fmla="*/ 109 h 112"/>
                    <a:gd name="T102" fmla="*/ 33 w 73"/>
                    <a:gd name="T103" fmla="*/ 110 h 112"/>
                    <a:gd name="T104" fmla="*/ 27 w 73"/>
                    <a:gd name="T105" fmla="*/ 110 h 112"/>
                    <a:gd name="T106" fmla="*/ 19 w 73"/>
                    <a:gd name="T107" fmla="*/ 107 h 112"/>
                    <a:gd name="T108" fmla="*/ 14 w 73"/>
                    <a:gd name="T109" fmla="*/ 102 h 112"/>
                    <a:gd name="T110" fmla="*/ 13 w 73"/>
                    <a:gd name="T111" fmla="*/ 98 h 112"/>
                    <a:gd name="T112" fmla="*/ 13 w 73"/>
                    <a:gd name="T113" fmla="*/ 9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2">
                      <a:moveTo>
                        <a:pt x="14" y="97"/>
                      </a:moveTo>
                      <a:lnTo>
                        <a:pt x="13" y="97"/>
                      </a:lnTo>
                      <a:lnTo>
                        <a:pt x="13" y="97"/>
                      </a:lnTo>
                      <a:lnTo>
                        <a:pt x="13" y="97"/>
                      </a:lnTo>
                      <a:lnTo>
                        <a:pt x="13" y="96"/>
                      </a:lnTo>
                      <a:lnTo>
                        <a:pt x="13" y="96"/>
                      </a:lnTo>
                      <a:lnTo>
                        <a:pt x="13" y="94"/>
                      </a:lnTo>
                      <a:lnTo>
                        <a:pt x="13" y="94"/>
                      </a:lnTo>
                      <a:lnTo>
                        <a:pt x="13" y="92"/>
                      </a:lnTo>
                      <a:lnTo>
                        <a:pt x="13" y="92"/>
                      </a:lnTo>
                      <a:lnTo>
                        <a:pt x="13" y="90"/>
                      </a:lnTo>
                      <a:lnTo>
                        <a:pt x="13" y="90"/>
                      </a:lnTo>
                      <a:lnTo>
                        <a:pt x="13" y="88"/>
                      </a:lnTo>
                      <a:lnTo>
                        <a:pt x="13" y="88"/>
                      </a:lnTo>
                      <a:lnTo>
                        <a:pt x="13" y="86"/>
                      </a:lnTo>
                      <a:lnTo>
                        <a:pt x="13" y="86"/>
                      </a:lnTo>
                      <a:lnTo>
                        <a:pt x="14" y="84"/>
                      </a:lnTo>
                      <a:lnTo>
                        <a:pt x="12" y="84"/>
                      </a:lnTo>
                      <a:lnTo>
                        <a:pt x="12" y="84"/>
                      </a:lnTo>
                      <a:lnTo>
                        <a:pt x="11" y="84"/>
                      </a:lnTo>
                      <a:lnTo>
                        <a:pt x="11" y="83"/>
                      </a:lnTo>
                      <a:lnTo>
                        <a:pt x="11" y="83"/>
                      </a:lnTo>
                      <a:lnTo>
                        <a:pt x="11" y="83"/>
                      </a:lnTo>
                      <a:lnTo>
                        <a:pt x="11" y="83"/>
                      </a:lnTo>
                      <a:lnTo>
                        <a:pt x="11" y="81"/>
                      </a:lnTo>
                      <a:lnTo>
                        <a:pt x="9" y="81"/>
                      </a:lnTo>
                      <a:lnTo>
                        <a:pt x="9" y="81"/>
                      </a:lnTo>
                      <a:lnTo>
                        <a:pt x="9" y="81"/>
                      </a:lnTo>
                      <a:lnTo>
                        <a:pt x="9" y="79"/>
                      </a:lnTo>
                      <a:lnTo>
                        <a:pt x="8" y="79"/>
                      </a:lnTo>
                      <a:lnTo>
                        <a:pt x="8" y="78"/>
                      </a:lnTo>
                      <a:lnTo>
                        <a:pt x="8" y="78"/>
                      </a:lnTo>
                      <a:lnTo>
                        <a:pt x="8" y="76"/>
                      </a:lnTo>
                      <a:lnTo>
                        <a:pt x="8" y="76"/>
                      </a:lnTo>
                      <a:lnTo>
                        <a:pt x="8" y="76"/>
                      </a:lnTo>
                      <a:lnTo>
                        <a:pt x="8" y="76"/>
                      </a:lnTo>
                      <a:lnTo>
                        <a:pt x="8" y="76"/>
                      </a:lnTo>
                      <a:lnTo>
                        <a:pt x="8" y="76"/>
                      </a:lnTo>
                      <a:lnTo>
                        <a:pt x="8" y="76"/>
                      </a:lnTo>
                      <a:lnTo>
                        <a:pt x="8" y="76"/>
                      </a:lnTo>
                      <a:lnTo>
                        <a:pt x="8" y="74"/>
                      </a:lnTo>
                      <a:lnTo>
                        <a:pt x="6" y="74"/>
                      </a:lnTo>
                      <a:lnTo>
                        <a:pt x="6" y="74"/>
                      </a:lnTo>
                      <a:lnTo>
                        <a:pt x="6" y="74"/>
                      </a:lnTo>
                      <a:lnTo>
                        <a:pt x="6" y="73"/>
                      </a:lnTo>
                      <a:lnTo>
                        <a:pt x="6" y="73"/>
                      </a:lnTo>
                      <a:lnTo>
                        <a:pt x="6" y="72"/>
                      </a:lnTo>
                      <a:lnTo>
                        <a:pt x="6" y="72"/>
                      </a:lnTo>
                      <a:lnTo>
                        <a:pt x="6" y="71"/>
                      </a:lnTo>
                      <a:lnTo>
                        <a:pt x="5" y="71"/>
                      </a:lnTo>
                      <a:lnTo>
                        <a:pt x="5" y="71"/>
                      </a:lnTo>
                      <a:lnTo>
                        <a:pt x="5" y="71"/>
                      </a:lnTo>
                      <a:lnTo>
                        <a:pt x="5" y="69"/>
                      </a:lnTo>
                      <a:lnTo>
                        <a:pt x="4" y="69"/>
                      </a:lnTo>
                      <a:lnTo>
                        <a:pt x="4" y="68"/>
                      </a:lnTo>
                      <a:lnTo>
                        <a:pt x="4" y="68"/>
                      </a:lnTo>
                      <a:lnTo>
                        <a:pt x="4" y="66"/>
                      </a:lnTo>
                      <a:lnTo>
                        <a:pt x="3" y="66"/>
                      </a:lnTo>
                      <a:lnTo>
                        <a:pt x="3" y="65"/>
                      </a:lnTo>
                      <a:lnTo>
                        <a:pt x="3" y="65"/>
                      </a:lnTo>
                      <a:lnTo>
                        <a:pt x="3" y="64"/>
                      </a:lnTo>
                      <a:lnTo>
                        <a:pt x="3" y="64"/>
                      </a:lnTo>
                      <a:lnTo>
                        <a:pt x="3" y="63"/>
                      </a:lnTo>
                      <a:lnTo>
                        <a:pt x="3" y="63"/>
                      </a:lnTo>
                      <a:lnTo>
                        <a:pt x="3" y="61"/>
                      </a:lnTo>
                      <a:lnTo>
                        <a:pt x="1" y="61"/>
                      </a:lnTo>
                      <a:lnTo>
                        <a:pt x="1" y="61"/>
                      </a:lnTo>
                      <a:lnTo>
                        <a:pt x="1" y="61"/>
                      </a:lnTo>
                      <a:lnTo>
                        <a:pt x="1" y="61"/>
                      </a:lnTo>
                      <a:lnTo>
                        <a:pt x="1" y="61"/>
                      </a:lnTo>
                      <a:lnTo>
                        <a:pt x="1" y="61"/>
                      </a:lnTo>
                      <a:lnTo>
                        <a:pt x="1" y="61"/>
                      </a:lnTo>
                      <a:lnTo>
                        <a:pt x="1" y="60"/>
                      </a:lnTo>
                      <a:lnTo>
                        <a:pt x="0" y="60"/>
                      </a:lnTo>
                      <a:lnTo>
                        <a:pt x="0" y="60"/>
                      </a:lnTo>
                      <a:lnTo>
                        <a:pt x="0" y="60"/>
                      </a:lnTo>
                      <a:lnTo>
                        <a:pt x="0" y="58"/>
                      </a:lnTo>
                      <a:lnTo>
                        <a:pt x="0" y="58"/>
                      </a:lnTo>
                      <a:lnTo>
                        <a:pt x="0" y="58"/>
                      </a:lnTo>
                      <a:lnTo>
                        <a:pt x="0" y="58"/>
                      </a:lnTo>
                      <a:lnTo>
                        <a:pt x="0" y="57"/>
                      </a:lnTo>
                      <a:lnTo>
                        <a:pt x="0" y="57"/>
                      </a:lnTo>
                      <a:lnTo>
                        <a:pt x="0" y="57"/>
                      </a:lnTo>
                      <a:lnTo>
                        <a:pt x="0" y="57"/>
                      </a:lnTo>
                      <a:lnTo>
                        <a:pt x="0" y="55"/>
                      </a:lnTo>
                      <a:lnTo>
                        <a:pt x="0" y="55"/>
                      </a:lnTo>
                      <a:lnTo>
                        <a:pt x="0" y="53"/>
                      </a:lnTo>
                      <a:lnTo>
                        <a:pt x="0" y="53"/>
                      </a:lnTo>
                      <a:lnTo>
                        <a:pt x="1" y="52"/>
                      </a:lnTo>
                      <a:lnTo>
                        <a:pt x="1" y="52"/>
                      </a:lnTo>
                      <a:lnTo>
                        <a:pt x="1" y="50"/>
                      </a:lnTo>
                      <a:lnTo>
                        <a:pt x="1" y="50"/>
                      </a:lnTo>
                      <a:lnTo>
                        <a:pt x="2" y="49"/>
                      </a:lnTo>
                      <a:lnTo>
                        <a:pt x="2" y="49"/>
                      </a:lnTo>
                      <a:lnTo>
                        <a:pt x="2" y="48"/>
                      </a:lnTo>
                      <a:lnTo>
                        <a:pt x="2" y="48"/>
                      </a:lnTo>
                      <a:lnTo>
                        <a:pt x="3" y="46"/>
                      </a:lnTo>
                      <a:lnTo>
                        <a:pt x="2" y="46"/>
                      </a:lnTo>
                      <a:lnTo>
                        <a:pt x="2" y="46"/>
                      </a:lnTo>
                      <a:lnTo>
                        <a:pt x="2" y="46"/>
                      </a:lnTo>
                      <a:lnTo>
                        <a:pt x="2" y="46"/>
                      </a:lnTo>
                      <a:lnTo>
                        <a:pt x="2" y="46"/>
                      </a:lnTo>
                      <a:lnTo>
                        <a:pt x="2" y="46"/>
                      </a:lnTo>
                      <a:lnTo>
                        <a:pt x="2" y="46"/>
                      </a:lnTo>
                      <a:lnTo>
                        <a:pt x="2" y="44"/>
                      </a:lnTo>
                      <a:lnTo>
                        <a:pt x="1" y="44"/>
                      </a:lnTo>
                      <a:lnTo>
                        <a:pt x="1" y="44"/>
                      </a:lnTo>
                      <a:lnTo>
                        <a:pt x="1" y="44"/>
                      </a:lnTo>
                      <a:lnTo>
                        <a:pt x="1" y="44"/>
                      </a:lnTo>
                      <a:lnTo>
                        <a:pt x="1" y="44"/>
                      </a:lnTo>
                      <a:lnTo>
                        <a:pt x="1" y="44"/>
                      </a:lnTo>
                      <a:lnTo>
                        <a:pt x="1" y="44"/>
                      </a:lnTo>
                      <a:lnTo>
                        <a:pt x="1" y="42"/>
                      </a:lnTo>
                      <a:lnTo>
                        <a:pt x="1" y="42"/>
                      </a:lnTo>
                      <a:lnTo>
                        <a:pt x="1" y="42"/>
                      </a:lnTo>
                      <a:lnTo>
                        <a:pt x="1" y="42"/>
                      </a:lnTo>
                      <a:lnTo>
                        <a:pt x="1" y="42"/>
                      </a:lnTo>
                      <a:lnTo>
                        <a:pt x="1" y="42"/>
                      </a:lnTo>
                      <a:lnTo>
                        <a:pt x="1" y="42"/>
                      </a:lnTo>
                      <a:lnTo>
                        <a:pt x="1" y="42"/>
                      </a:lnTo>
                      <a:lnTo>
                        <a:pt x="2" y="40"/>
                      </a:lnTo>
                      <a:lnTo>
                        <a:pt x="2" y="40"/>
                      </a:lnTo>
                      <a:lnTo>
                        <a:pt x="2" y="40"/>
                      </a:lnTo>
                      <a:lnTo>
                        <a:pt x="2" y="40"/>
                      </a:lnTo>
                      <a:lnTo>
                        <a:pt x="2" y="39"/>
                      </a:lnTo>
                      <a:lnTo>
                        <a:pt x="2" y="39"/>
                      </a:lnTo>
                      <a:lnTo>
                        <a:pt x="2" y="39"/>
                      </a:lnTo>
                      <a:lnTo>
                        <a:pt x="2" y="39"/>
                      </a:lnTo>
                      <a:lnTo>
                        <a:pt x="4" y="37"/>
                      </a:lnTo>
                      <a:lnTo>
                        <a:pt x="2" y="37"/>
                      </a:lnTo>
                      <a:lnTo>
                        <a:pt x="2" y="37"/>
                      </a:lnTo>
                      <a:lnTo>
                        <a:pt x="2" y="37"/>
                      </a:lnTo>
                      <a:lnTo>
                        <a:pt x="2" y="36"/>
                      </a:lnTo>
                      <a:lnTo>
                        <a:pt x="2" y="36"/>
                      </a:lnTo>
                      <a:lnTo>
                        <a:pt x="2" y="36"/>
                      </a:lnTo>
                      <a:lnTo>
                        <a:pt x="2" y="36"/>
                      </a:lnTo>
                      <a:lnTo>
                        <a:pt x="2" y="34"/>
                      </a:lnTo>
                      <a:lnTo>
                        <a:pt x="2" y="34"/>
                      </a:lnTo>
                      <a:lnTo>
                        <a:pt x="2" y="34"/>
                      </a:lnTo>
                      <a:lnTo>
                        <a:pt x="2" y="34"/>
                      </a:lnTo>
                      <a:lnTo>
                        <a:pt x="2" y="32"/>
                      </a:lnTo>
                      <a:lnTo>
                        <a:pt x="2" y="32"/>
                      </a:lnTo>
                      <a:lnTo>
                        <a:pt x="2" y="32"/>
                      </a:lnTo>
                      <a:lnTo>
                        <a:pt x="2" y="32"/>
                      </a:lnTo>
                      <a:lnTo>
                        <a:pt x="2" y="30"/>
                      </a:lnTo>
                      <a:lnTo>
                        <a:pt x="2" y="30"/>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3"/>
                      </a:lnTo>
                      <a:lnTo>
                        <a:pt x="2" y="23"/>
                      </a:lnTo>
                      <a:lnTo>
                        <a:pt x="4" y="22"/>
                      </a:lnTo>
                      <a:lnTo>
                        <a:pt x="4" y="22"/>
                      </a:lnTo>
                      <a:lnTo>
                        <a:pt x="4" y="22"/>
                      </a:lnTo>
                      <a:lnTo>
                        <a:pt x="4" y="22"/>
                      </a:lnTo>
                      <a:lnTo>
                        <a:pt x="4" y="22"/>
                      </a:lnTo>
                      <a:lnTo>
                        <a:pt x="4" y="22"/>
                      </a:lnTo>
                      <a:lnTo>
                        <a:pt x="4" y="22"/>
                      </a:lnTo>
                      <a:lnTo>
                        <a:pt x="4" y="22"/>
                      </a:lnTo>
                      <a:lnTo>
                        <a:pt x="4" y="20"/>
                      </a:lnTo>
                      <a:lnTo>
                        <a:pt x="4" y="20"/>
                      </a:lnTo>
                      <a:lnTo>
                        <a:pt x="4" y="20"/>
                      </a:lnTo>
                      <a:lnTo>
                        <a:pt x="4" y="20"/>
                      </a:lnTo>
                      <a:lnTo>
                        <a:pt x="4" y="20"/>
                      </a:lnTo>
                      <a:lnTo>
                        <a:pt x="4" y="20"/>
                      </a:lnTo>
                      <a:lnTo>
                        <a:pt x="4" y="20"/>
                      </a:lnTo>
                      <a:lnTo>
                        <a:pt x="4" y="20"/>
                      </a:lnTo>
                      <a:lnTo>
                        <a:pt x="5" y="18"/>
                      </a:lnTo>
                      <a:lnTo>
                        <a:pt x="4" y="18"/>
                      </a:lnTo>
                      <a:lnTo>
                        <a:pt x="4" y="18"/>
                      </a:lnTo>
                      <a:lnTo>
                        <a:pt x="4" y="18"/>
                      </a:lnTo>
                      <a:lnTo>
                        <a:pt x="4" y="18"/>
                      </a:lnTo>
                      <a:lnTo>
                        <a:pt x="4" y="18"/>
                      </a:lnTo>
                      <a:lnTo>
                        <a:pt x="4" y="18"/>
                      </a:lnTo>
                      <a:lnTo>
                        <a:pt x="4" y="18"/>
                      </a:lnTo>
                      <a:lnTo>
                        <a:pt x="4" y="17"/>
                      </a:lnTo>
                      <a:lnTo>
                        <a:pt x="4" y="17"/>
                      </a:lnTo>
                      <a:lnTo>
                        <a:pt x="4" y="17"/>
                      </a:lnTo>
                      <a:lnTo>
                        <a:pt x="4" y="17"/>
                      </a:lnTo>
                      <a:lnTo>
                        <a:pt x="4" y="16"/>
                      </a:lnTo>
                      <a:lnTo>
                        <a:pt x="4" y="16"/>
                      </a:lnTo>
                      <a:lnTo>
                        <a:pt x="4" y="16"/>
                      </a:lnTo>
                      <a:lnTo>
                        <a:pt x="4" y="16"/>
                      </a:lnTo>
                      <a:lnTo>
                        <a:pt x="5" y="14"/>
                      </a:lnTo>
                      <a:lnTo>
                        <a:pt x="5" y="14"/>
                      </a:lnTo>
                      <a:lnTo>
                        <a:pt x="5" y="14"/>
                      </a:lnTo>
                      <a:lnTo>
                        <a:pt x="5" y="14"/>
                      </a:lnTo>
                      <a:lnTo>
                        <a:pt x="5" y="14"/>
                      </a:lnTo>
                      <a:lnTo>
                        <a:pt x="5" y="14"/>
                      </a:lnTo>
                      <a:lnTo>
                        <a:pt x="6" y="14"/>
                      </a:lnTo>
                      <a:lnTo>
                        <a:pt x="6" y="14"/>
                      </a:lnTo>
                      <a:lnTo>
                        <a:pt x="8" y="12"/>
                      </a:lnTo>
                      <a:lnTo>
                        <a:pt x="8" y="12"/>
                      </a:lnTo>
                      <a:lnTo>
                        <a:pt x="9" y="12"/>
                      </a:lnTo>
                      <a:lnTo>
                        <a:pt x="9" y="12"/>
                      </a:lnTo>
                      <a:lnTo>
                        <a:pt x="11" y="12"/>
                      </a:lnTo>
                      <a:lnTo>
                        <a:pt x="11" y="12"/>
                      </a:lnTo>
                      <a:lnTo>
                        <a:pt x="12" y="12"/>
                      </a:lnTo>
                      <a:lnTo>
                        <a:pt x="12" y="12"/>
                      </a:lnTo>
                      <a:lnTo>
                        <a:pt x="14" y="10"/>
                      </a:lnTo>
                      <a:lnTo>
                        <a:pt x="14" y="10"/>
                      </a:lnTo>
                      <a:lnTo>
                        <a:pt x="15" y="10"/>
                      </a:lnTo>
                      <a:lnTo>
                        <a:pt x="15" y="10"/>
                      </a:lnTo>
                      <a:lnTo>
                        <a:pt x="17" y="9"/>
                      </a:lnTo>
                      <a:lnTo>
                        <a:pt x="17" y="9"/>
                      </a:lnTo>
                      <a:lnTo>
                        <a:pt x="19" y="7"/>
                      </a:lnTo>
                      <a:lnTo>
                        <a:pt x="19" y="7"/>
                      </a:lnTo>
                      <a:lnTo>
                        <a:pt x="20" y="5"/>
                      </a:lnTo>
                      <a:lnTo>
                        <a:pt x="20" y="5"/>
                      </a:lnTo>
                      <a:lnTo>
                        <a:pt x="22" y="5"/>
                      </a:lnTo>
                      <a:lnTo>
                        <a:pt x="22" y="5"/>
                      </a:lnTo>
                      <a:lnTo>
                        <a:pt x="24" y="3"/>
                      </a:lnTo>
                      <a:lnTo>
                        <a:pt x="24" y="3"/>
                      </a:lnTo>
                      <a:lnTo>
                        <a:pt x="26" y="3"/>
                      </a:lnTo>
                      <a:lnTo>
                        <a:pt x="27" y="3"/>
                      </a:lnTo>
                      <a:lnTo>
                        <a:pt x="28" y="1"/>
                      </a:lnTo>
                      <a:lnTo>
                        <a:pt x="28" y="1"/>
                      </a:lnTo>
                      <a:lnTo>
                        <a:pt x="29" y="1"/>
                      </a:lnTo>
                      <a:lnTo>
                        <a:pt x="29" y="1"/>
                      </a:lnTo>
                      <a:lnTo>
                        <a:pt x="31" y="1"/>
                      </a:lnTo>
                      <a:lnTo>
                        <a:pt x="31" y="1"/>
                      </a:lnTo>
                      <a:lnTo>
                        <a:pt x="33" y="1"/>
                      </a:lnTo>
                      <a:lnTo>
                        <a:pt x="33" y="1"/>
                      </a:lnTo>
                      <a:lnTo>
                        <a:pt x="34" y="1"/>
                      </a:lnTo>
                      <a:lnTo>
                        <a:pt x="34" y="1"/>
                      </a:lnTo>
                      <a:lnTo>
                        <a:pt x="35" y="1"/>
                      </a:lnTo>
                      <a:lnTo>
                        <a:pt x="35" y="1"/>
                      </a:lnTo>
                      <a:lnTo>
                        <a:pt x="37" y="1"/>
                      </a:lnTo>
                      <a:lnTo>
                        <a:pt x="37" y="1"/>
                      </a:lnTo>
                      <a:lnTo>
                        <a:pt x="38" y="1"/>
                      </a:lnTo>
                      <a:lnTo>
                        <a:pt x="38" y="1"/>
                      </a:lnTo>
                      <a:lnTo>
                        <a:pt x="40" y="0"/>
                      </a:lnTo>
                      <a:lnTo>
                        <a:pt x="40" y="1"/>
                      </a:lnTo>
                      <a:lnTo>
                        <a:pt x="40" y="1"/>
                      </a:lnTo>
                      <a:lnTo>
                        <a:pt x="40" y="1"/>
                      </a:lnTo>
                      <a:lnTo>
                        <a:pt x="41" y="1"/>
                      </a:lnTo>
                      <a:lnTo>
                        <a:pt x="41" y="1"/>
                      </a:lnTo>
                      <a:lnTo>
                        <a:pt x="41" y="1"/>
                      </a:lnTo>
                      <a:lnTo>
                        <a:pt x="41" y="1"/>
                      </a:lnTo>
                      <a:lnTo>
                        <a:pt x="42" y="1"/>
                      </a:lnTo>
                      <a:lnTo>
                        <a:pt x="42" y="1"/>
                      </a:lnTo>
                      <a:lnTo>
                        <a:pt x="42" y="1"/>
                      </a:lnTo>
                      <a:lnTo>
                        <a:pt x="42" y="1"/>
                      </a:lnTo>
                      <a:lnTo>
                        <a:pt x="44" y="1"/>
                      </a:lnTo>
                      <a:lnTo>
                        <a:pt x="44" y="1"/>
                      </a:lnTo>
                      <a:lnTo>
                        <a:pt x="44" y="1"/>
                      </a:lnTo>
                      <a:lnTo>
                        <a:pt x="44" y="1"/>
                      </a:lnTo>
                      <a:lnTo>
                        <a:pt x="45" y="1"/>
                      </a:lnTo>
                      <a:lnTo>
                        <a:pt x="45" y="2"/>
                      </a:lnTo>
                      <a:lnTo>
                        <a:pt x="45" y="2"/>
                      </a:lnTo>
                      <a:lnTo>
                        <a:pt x="45" y="2"/>
                      </a:lnTo>
                      <a:lnTo>
                        <a:pt x="46" y="2"/>
                      </a:lnTo>
                      <a:lnTo>
                        <a:pt x="46" y="2"/>
                      </a:lnTo>
                      <a:lnTo>
                        <a:pt x="48" y="2"/>
                      </a:lnTo>
                      <a:lnTo>
                        <a:pt x="48" y="2"/>
                      </a:lnTo>
                      <a:lnTo>
                        <a:pt x="50" y="2"/>
                      </a:lnTo>
                      <a:lnTo>
                        <a:pt x="50" y="2"/>
                      </a:lnTo>
                      <a:lnTo>
                        <a:pt x="52" y="2"/>
                      </a:lnTo>
                      <a:lnTo>
                        <a:pt x="52" y="2"/>
                      </a:lnTo>
                      <a:lnTo>
                        <a:pt x="54" y="2"/>
                      </a:lnTo>
                      <a:lnTo>
                        <a:pt x="54" y="2"/>
                      </a:lnTo>
                      <a:lnTo>
                        <a:pt x="55" y="2"/>
                      </a:lnTo>
                      <a:lnTo>
                        <a:pt x="55" y="2"/>
                      </a:lnTo>
                      <a:lnTo>
                        <a:pt x="57" y="2"/>
                      </a:lnTo>
                      <a:lnTo>
                        <a:pt x="56" y="4"/>
                      </a:lnTo>
                      <a:lnTo>
                        <a:pt x="56" y="4"/>
                      </a:lnTo>
                      <a:lnTo>
                        <a:pt x="56" y="4"/>
                      </a:lnTo>
                      <a:lnTo>
                        <a:pt x="56" y="4"/>
                      </a:lnTo>
                      <a:lnTo>
                        <a:pt x="56" y="4"/>
                      </a:lnTo>
                      <a:lnTo>
                        <a:pt x="56" y="4"/>
                      </a:lnTo>
                      <a:lnTo>
                        <a:pt x="56" y="4"/>
                      </a:lnTo>
                      <a:lnTo>
                        <a:pt x="58" y="4"/>
                      </a:lnTo>
                      <a:lnTo>
                        <a:pt x="58" y="6"/>
                      </a:lnTo>
                      <a:lnTo>
                        <a:pt x="58" y="6"/>
                      </a:lnTo>
                      <a:lnTo>
                        <a:pt x="58" y="6"/>
                      </a:lnTo>
                      <a:lnTo>
                        <a:pt x="58" y="6"/>
                      </a:lnTo>
                      <a:lnTo>
                        <a:pt x="58" y="7"/>
                      </a:lnTo>
                      <a:lnTo>
                        <a:pt x="58" y="7"/>
                      </a:lnTo>
                      <a:lnTo>
                        <a:pt x="58" y="7"/>
                      </a:lnTo>
                      <a:lnTo>
                        <a:pt x="59" y="7"/>
                      </a:lnTo>
                      <a:lnTo>
                        <a:pt x="59" y="9"/>
                      </a:lnTo>
                      <a:lnTo>
                        <a:pt x="59" y="9"/>
                      </a:lnTo>
                      <a:lnTo>
                        <a:pt x="59" y="10"/>
                      </a:lnTo>
                      <a:lnTo>
                        <a:pt x="59" y="10"/>
                      </a:lnTo>
                      <a:lnTo>
                        <a:pt x="59" y="12"/>
                      </a:lnTo>
                      <a:lnTo>
                        <a:pt x="59" y="12"/>
                      </a:lnTo>
                      <a:lnTo>
                        <a:pt x="59" y="13"/>
                      </a:lnTo>
                      <a:lnTo>
                        <a:pt x="60" y="13"/>
                      </a:lnTo>
                      <a:lnTo>
                        <a:pt x="60" y="15"/>
                      </a:lnTo>
                      <a:lnTo>
                        <a:pt x="60" y="15"/>
                      </a:lnTo>
                      <a:lnTo>
                        <a:pt x="60" y="15"/>
                      </a:lnTo>
                      <a:lnTo>
                        <a:pt x="61" y="15"/>
                      </a:lnTo>
                      <a:lnTo>
                        <a:pt x="61" y="17"/>
                      </a:lnTo>
                      <a:lnTo>
                        <a:pt x="61" y="17"/>
                      </a:lnTo>
                      <a:lnTo>
                        <a:pt x="61" y="17"/>
                      </a:lnTo>
                      <a:lnTo>
                        <a:pt x="63" y="17"/>
                      </a:lnTo>
                      <a:lnTo>
                        <a:pt x="63" y="19"/>
                      </a:lnTo>
                      <a:lnTo>
                        <a:pt x="63" y="19"/>
                      </a:lnTo>
                      <a:lnTo>
                        <a:pt x="63" y="20"/>
                      </a:lnTo>
                      <a:lnTo>
                        <a:pt x="63" y="20"/>
                      </a:lnTo>
                      <a:lnTo>
                        <a:pt x="63" y="22"/>
                      </a:lnTo>
                      <a:lnTo>
                        <a:pt x="63" y="22"/>
                      </a:lnTo>
                      <a:lnTo>
                        <a:pt x="63" y="22"/>
                      </a:lnTo>
                      <a:lnTo>
                        <a:pt x="64" y="22"/>
                      </a:lnTo>
                      <a:lnTo>
                        <a:pt x="64" y="23"/>
                      </a:lnTo>
                      <a:lnTo>
                        <a:pt x="64" y="23"/>
                      </a:lnTo>
                      <a:lnTo>
                        <a:pt x="64" y="23"/>
                      </a:lnTo>
                      <a:lnTo>
                        <a:pt x="64" y="23"/>
                      </a:lnTo>
                      <a:lnTo>
                        <a:pt x="64" y="25"/>
                      </a:lnTo>
                      <a:lnTo>
                        <a:pt x="64" y="25"/>
                      </a:lnTo>
                      <a:lnTo>
                        <a:pt x="64" y="25"/>
                      </a:lnTo>
                      <a:lnTo>
                        <a:pt x="66" y="25"/>
                      </a:lnTo>
                      <a:lnTo>
                        <a:pt x="66" y="27"/>
                      </a:lnTo>
                      <a:lnTo>
                        <a:pt x="66" y="27"/>
                      </a:lnTo>
                      <a:lnTo>
                        <a:pt x="66" y="27"/>
                      </a:lnTo>
                      <a:lnTo>
                        <a:pt x="66" y="27"/>
                      </a:lnTo>
                      <a:lnTo>
                        <a:pt x="66" y="29"/>
                      </a:lnTo>
                      <a:lnTo>
                        <a:pt x="66" y="29"/>
                      </a:lnTo>
                      <a:lnTo>
                        <a:pt x="66" y="31"/>
                      </a:lnTo>
                      <a:lnTo>
                        <a:pt x="66" y="31"/>
                      </a:lnTo>
                      <a:lnTo>
                        <a:pt x="66" y="33"/>
                      </a:lnTo>
                      <a:lnTo>
                        <a:pt x="66" y="33"/>
                      </a:lnTo>
                      <a:lnTo>
                        <a:pt x="66" y="35"/>
                      </a:lnTo>
                      <a:lnTo>
                        <a:pt x="66" y="35"/>
                      </a:lnTo>
                      <a:lnTo>
                        <a:pt x="66" y="37"/>
                      </a:lnTo>
                      <a:lnTo>
                        <a:pt x="66" y="37"/>
                      </a:lnTo>
                      <a:lnTo>
                        <a:pt x="66" y="37"/>
                      </a:lnTo>
                      <a:lnTo>
                        <a:pt x="68" y="37"/>
                      </a:lnTo>
                      <a:lnTo>
                        <a:pt x="68" y="38"/>
                      </a:lnTo>
                      <a:lnTo>
                        <a:pt x="68" y="38"/>
                      </a:lnTo>
                      <a:lnTo>
                        <a:pt x="68" y="40"/>
                      </a:lnTo>
                      <a:lnTo>
                        <a:pt x="68" y="40"/>
                      </a:lnTo>
                      <a:lnTo>
                        <a:pt x="68" y="42"/>
                      </a:lnTo>
                      <a:lnTo>
                        <a:pt x="68" y="42"/>
                      </a:lnTo>
                      <a:lnTo>
                        <a:pt x="68" y="42"/>
                      </a:lnTo>
                      <a:lnTo>
                        <a:pt x="68" y="42"/>
                      </a:lnTo>
                      <a:lnTo>
                        <a:pt x="67" y="44"/>
                      </a:lnTo>
                      <a:lnTo>
                        <a:pt x="67" y="44"/>
                      </a:lnTo>
                      <a:lnTo>
                        <a:pt x="67" y="44"/>
                      </a:lnTo>
                      <a:lnTo>
                        <a:pt x="67" y="44"/>
                      </a:lnTo>
                      <a:lnTo>
                        <a:pt x="67" y="46"/>
                      </a:lnTo>
                      <a:lnTo>
                        <a:pt x="67" y="46"/>
                      </a:lnTo>
                      <a:lnTo>
                        <a:pt x="67" y="46"/>
                      </a:lnTo>
                      <a:lnTo>
                        <a:pt x="67" y="46"/>
                      </a:lnTo>
                      <a:lnTo>
                        <a:pt x="67" y="48"/>
                      </a:lnTo>
                      <a:lnTo>
                        <a:pt x="67" y="48"/>
                      </a:lnTo>
                      <a:lnTo>
                        <a:pt x="67" y="50"/>
                      </a:lnTo>
                      <a:lnTo>
                        <a:pt x="68" y="50"/>
                      </a:lnTo>
                      <a:lnTo>
                        <a:pt x="68" y="52"/>
                      </a:lnTo>
                      <a:lnTo>
                        <a:pt x="68" y="52"/>
                      </a:lnTo>
                      <a:lnTo>
                        <a:pt x="68" y="53"/>
                      </a:lnTo>
                      <a:lnTo>
                        <a:pt x="70" y="53"/>
                      </a:lnTo>
                      <a:lnTo>
                        <a:pt x="70" y="55"/>
                      </a:lnTo>
                      <a:lnTo>
                        <a:pt x="70" y="56"/>
                      </a:lnTo>
                      <a:lnTo>
                        <a:pt x="70" y="58"/>
                      </a:lnTo>
                      <a:lnTo>
                        <a:pt x="71" y="58"/>
                      </a:lnTo>
                      <a:lnTo>
                        <a:pt x="71" y="60"/>
                      </a:lnTo>
                      <a:lnTo>
                        <a:pt x="71" y="60"/>
                      </a:lnTo>
                      <a:lnTo>
                        <a:pt x="71" y="60"/>
                      </a:lnTo>
                      <a:lnTo>
                        <a:pt x="72" y="60"/>
                      </a:lnTo>
                      <a:lnTo>
                        <a:pt x="71" y="61"/>
                      </a:lnTo>
                      <a:lnTo>
                        <a:pt x="71" y="61"/>
                      </a:lnTo>
                      <a:lnTo>
                        <a:pt x="71" y="61"/>
                      </a:lnTo>
                      <a:lnTo>
                        <a:pt x="71" y="61"/>
                      </a:lnTo>
                      <a:lnTo>
                        <a:pt x="69" y="63"/>
                      </a:lnTo>
                      <a:lnTo>
                        <a:pt x="69" y="63"/>
                      </a:lnTo>
                      <a:lnTo>
                        <a:pt x="69" y="63"/>
                      </a:lnTo>
                      <a:lnTo>
                        <a:pt x="69" y="63"/>
                      </a:lnTo>
                      <a:lnTo>
                        <a:pt x="67" y="65"/>
                      </a:lnTo>
                      <a:lnTo>
                        <a:pt x="67" y="65"/>
                      </a:lnTo>
                      <a:lnTo>
                        <a:pt x="67" y="65"/>
                      </a:lnTo>
                      <a:lnTo>
                        <a:pt x="67" y="65"/>
                      </a:lnTo>
                      <a:lnTo>
                        <a:pt x="66" y="67"/>
                      </a:lnTo>
                      <a:lnTo>
                        <a:pt x="66" y="67"/>
                      </a:lnTo>
                      <a:lnTo>
                        <a:pt x="66" y="67"/>
                      </a:lnTo>
                      <a:lnTo>
                        <a:pt x="66" y="67"/>
                      </a:lnTo>
                      <a:lnTo>
                        <a:pt x="65" y="69"/>
                      </a:lnTo>
                      <a:lnTo>
                        <a:pt x="65" y="69"/>
                      </a:lnTo>
                      <a:lnTo>
                        <a:pt x="65" y="70"/>
                      </a:lnTo>
                      <a:lnTo>
                        <a:pt x="65" y="70"/>
                      </a:lnTo>
                      <a:lnTo>
                        <a:pt x="65" y="72"/>
                      </a:lnTo>
                      <a:lnTo>
                        <a:pt x="65" y="72"/>
                      </a:lnTo>
                      <a:lnTo>
                        <a:pt x="65" y="72"/>
                      </a:lnTo>
                      <a:lnTo>
                        <a:pt x="65" y="72"/>
                      </a:lnTo>
                      <a:lnTo>
                        <a:pt x="63" y="74"/>
                      </a:lnTo>
                      <a:lnTo>
                        <a:pt x="63" y="74"/>
                      </a:lnTo>
                      <a:lnTo>
                        <a:pt x="63" y="75"/>
                      </a:lnTo>
                      <a:lnTo>
                        <a:pt x="63" y="75"/>
                      </a:lnTo>
                      <a:lnTo>
                        <a:pt x="63" y="76"/>
                      </a:lnTo>
                      <a:lnTo>
                        <a:pt x="63" y="76"/>
                      </a:lnTo>
                      <a:lnTo>
                        <a:pt x="63" y="76"/>
                      </a:lnTo>
                      <a:lnTo>
                        <a:pt x="63" y="76"/>
                      </a:lnTo>
                      <a:lnTo>
                        <a:pt x="61" y="76"/>
                      </a:lnTo>
                      <a:lnTo>
                        <a:pt x="61" y="76"/>
                      </a:lnTo>
                      <a:lnTo>
                        <a:pt x="61" y="76"/>
                      </a:lnTo>
                      <a:lnTo>
                        <a:pt x="61" y="76"/>
                      </a:lnTo>
                      <a:lnTo>
                        <a:pt x="59" y="76"/>
                      </a:lnTo>
                      <a:lnTo>
                        <a:pt x="59" y="76"/>
                      </a:lnTo>
                      <a:lnTo>
                        <a:pt x="59" y="76"/>
                      </a:lnTo>
                      <a:lnTo>
                        <a:pt x="59" y="76"/>
                      </a:lnTo>
                      <a:lnTo>
                        <a:pt x="58" y="76"/>
                      </a:lnTo>
                      <a:lnTo>
                        <a:pt x="58" y="76"/>
                      </a:lnTo>
                      <a:lnTo>
                        <a:pt x="58" y="76"/>
                      </a:lnTo>
                      <a:lnTo>
                        <a:pt x="58" y="76"/>
                      </a:lnTo>
                      <a:lnTo>
                        <a:pt x="56" y="76"/>
                      </a:lnTo>
                      <a:lnTo>
                        <a:pt x="56" y="76"/>
                      </a:lnTo>
                      <a:lnTo>
                        <a:pt x="56" y="76"/>
                      </a:lnTo>
                      <a:lnTo>
                        <a:pt x="56" y="76"/>
                      </a:lnTo>
                      <a:lnTo>
                        <a:pt x="55" y="78"/>
                      </a:lnTo>
                      <a:lnTo>
                        <a:pt x="55" y="78"/>
                      </a:lnTo>
                      <a:lnTo>
                        <a:pt x="55" y="78"/>
                      </a:lnTo>
                      <a:lnTo>
                        <a:pt x="55" y="78"/>
                      </a:lnTo>
                      <a:lnTo>
                        <a:pt x="55" y="79"/>
                      </a:lnTo>
                      <a:lnTo>
                        <a:pt x="55" y="79"/>
                      </a:lnTo>
                      <a:lnTo>
                        <a:pt x="55" y="79"/>
                      </a:lnTo>
                      <a:lnTo>
                        <a:pt x="55" y="79"/>
                      </a:lnTo>
                      <a:lnTo>
                        <a:pt x="55" y="81"/>
                      </a:lnTo>
                      <a:lnTo>
                        <a:pt x="55" y="81"/>
                      </a:lnTo>
                      <a:lnTo>
                        <a:pt x="55" y="81"/>
                      </a:lnTo>
                      <a:lnTo>
                        <a:pt x="55" y="81"/>
                      </a:lnTo>
                      <a:lnTo>
                        <a:pt x="55" y="83"/>
                      </a:lnTo>
                      <a:lnTo>
                        <a:pt x="55" y="83"/>
                      </a:lnTo>
                      <a:lnTo>
                        <a:pt x="55" y="83"/>
                      </a:lnTo>
                      <a:lnTo>
                        <a:pt x="56" y="83"/>
                      </a:lnTo>
                      <a:lnTo>
                        <a:pt x="54" y="84"/>
                      </a:lnTo>
                      <a:lnTo>
                        <a:pt x="54" y="84"/>
                      </a:lnTo>
                      <a:lnTo>
                        <a:pt x="54" y="84"/>
                      </a:lnTo>
                      <a:lnTo>
                        <a:pt x="54" y="84"/>
                      </a:lnTo>
                      <a:lnTo>
                        <a:pt x="54" y="86"/>
                      </a:lnTo>
                      <a:lnTo>
                        <a:pt x="54" y="86"/>
                      </a:lnTo>
                      <a:lnTo>
                        <a:pt x="54" y="86"/>
                      </a:lnTo>
                      <a:lnTo>
                        <a:pt x="54" y="86"/>
                      </a:lnTo>
                      <a:lnTo>
                        <a:pt x="54" y="88"/>
                      </a:lnTo>
                      <a:lnTo>
                        <a:pt x="54" y="88"/>
                      </a:lnTo>
                      <a:lnTo>
                        <a:pt x="54" y="88"/>
                      </a:lnTo>
                      <a:lnTo>
                        <a:pt x="54" y="88"/>
                      </a:lnTo>
                      <a:lnTo>
                        <a:pt x="54" y="89"/>
                      </a:lnTo>
                      <a:lnTo>
                        <a:pt x="54" y="89"/>
                      </a:lnTo>
                      <a:lnTo>
                        <a:pt x="54" y="89"/>
                      </a:lnTo>
                      <a:lnTo>
                        <a:pt x="56" y="89"/>
                      </a:lnTo>
                      <a:lnTo>
                        <a:pt x="56" y="90"/>
                      </a:lnTo>
                      <a:lnTo>
                        <a:pt x="56" y="90"/>
                      </a:lnTo>
                      <a:lnTo>
                        <a:pt x="56" y="91"/>
                      </a:lnTo>
                      <a:lnTo>
                        <a:pt x="56" y="91"/>
                      </a:lnTo>
                      <a:lnTo>
                        <a:pt x="56" y="93"/>
                      </a:lnTo>
                      <a:lnTo>
                        <a:pt x="56" y="93"/>
                      </a:lnTo>
                      <a:lnTo>
                        <a:pt x="56" y="93"/>
                      </a:lnTo>
                      <a:lnTo>
                        <a:pt x="56" y="93"/>
                      </a:lnTo>
                      <a:lnTo>
                        <a:pt x="56" y="95"/>
                      </a:lnTo>
                      <a:lnTo>
                        <a:pt x="56" y="95"/>
                      </a:lnTo>
                      <a:lnTo>
                        <a:pt x="56" y="95"/>
                      </a:lnTo>
                      <a:lnTo>
                        <a:pt x="56" y="95"/>
                      </a:lnTo>
                      <a:lnTo>
                        <a:pt x="56" y="96"/>
                      </a:lnTo>
                      <a:lnTo>
                        <a:pt x="56" y="96"/>
                      </a:lnTo>
                      <a:lnTo>
                        <a:pt x="56" y="96"/>
                      </a:lnTo>
                      <a:lnTo>
                        <a:pt x="57" y="96"/>
                      </a:lnTo>
                      <a:lnTo>
                        <a:pt x="56" y="98"/>
                      </a:lnTo>
                      <a:lnTo>
                        <a:pt x="56" y="98"/>
                      </a:lnTo>
                      <a:lnTo>
                        <a:pt x="55" y="100"/>
                      </a:lnTo>
                      <a:lnTo>
                        <a:pt x="55" y="100"/>
                      </a:lnTo>
                      <a:lnTo>
                        <a:pt x="53" y="101"/>
                      </a:lnTo>
                      <a:lnTo>
                        <a:pt x="53" y="101"/>
                      </a:lnTo>
                      <a:lnTo>
                        <a:pt x="51" y="101"/>
                      </a:lnTo>
                      <a:lnTo>
                        <a:pt x="51" y="101"/>
                      </a:lnTo>
                      <a:lnTo>
                        <a:pt x="49" y="103"/>
                      </a:lnTo>
                      <a:lnTo>
                        <a:pt x="49" y="103"/>
                      </a:lnTo>
                      <a:lnTo>
                        <a:pt x="48" y="103"/>
                      </a:lnTo>
                      <a:lnTo>
                        <a:pt x="48" y="103"/>
                      </a:lnTo>
                      <a:lnTo>
                        <a:pt x="46" y="104"/>
                      </a:lnTo>
                      <a:lnTo>
                        <a:pt x="46" y="104"/>
                      </a:lnTo>
                      <a:lnTo>
                        <a:pt x="45" y="104"/>
                      </a:lnTo>
                      <a:lnTo>
                        <a:pt x="45" y="104"/>
                      </a:lnTo>
                      <a:lnTo>
                        <a:pt x="44" y="105"/>
                      </a:lnTo>
                      <a:lnTo>
                        <a:pt x="44" y="105"/>
                      </a:lnTo>
                      <a:lnTo>
                        <a:pt x="44" y="105"/>
                      </a:lnTo>
                      <a:lnTo>
                        <a:pt x="44" y="105"/>
                      </a:lnTo>
                      <a:lnTo>
                        <a:pt x="44" y="107"/>
                      </a:lnTo>
                      <a:lnTo>
                        <a:pt x="44" y="107"/>
                      </a:lnTo>
                      <a:lnTo>
                        <a:pt x="44" y="107"/>
                      </a:lnTo>
                      <a:lnTo>
                        <a:pt x="44" y="107"/>
                      </a:lnTo>
                      <a:lnTo>
                        <a:pt x="43" y="109"/>
                      </a:lnTo>
                      <a:lnTo>
                        <a:pt x="43" y="109"/>
                      </a:lnTo>
                      <a:lnTo>
                        <a:pt x="43" y="109"/>
                      </a:lnTo>
                      <a:lnTo>
                        <a:pt x="43" y="109"/>
                      </a:lnTo>
                      <a:lnTo>
                        <a:pt x="43" y="109"/>
                      </a:lnTo>
                      <a:lnTo>
                        <a:pt x="43" y="109"/>
                      </a:lnTo>
                      <a:lnTo>
                        <a:pt x="43" y="109"/>
                      </a:lnTo>
                      <a:lnTo>
                        <a:pt x="43" y="109"/>
                      </a:lnTo>
                      <a:lnTo>
                        <a:pt x="41" y="109"/>
                      </a:lnTo>
                      <a:lnTo>
                        <a:pt x="41" y="109"/>
                      </a:lnTo>
                      <a:lnTo>
                        <a:pt x="41" y="109"/>
                      </a:lnTo>
                      <a:lnTo>
                        <a:pt x="41" y="109"/>
                      </a:lnTo>
                      <a:lnTo>
                        <a:pt x="40" y="109"/>
                      </a:lnTo>
                      <a:lnTo>
                        <a:pt x="40" y="109"/>
                      </a:lnTo>
                      <a:lnTo>
                        <a:pt x="40" y="109"/>
                      </a:lnTo>
                      <a:lnTo>
                        <a:pt x="40" y="109"/>
                      </a:lnTo>
                      <a:lnTo>
                        <a:pt x="38" y="109"/>
                      </a:lnTo>
                      <a:lnTo>
                        <a:pt x="38" y="109"/>
                      </a:lnTo>
                      <a:lnTo>
                        <a:pt x="38" y="109"/>
                      </a:lnTo>
                      <a:lnTo>
                        <a:pt x="38" y="109"/>
                      </a:lnTo>
                      <a:lnTo>
                        <a:pt x="37" y="109"/>
                      </a:lnTo>
                      <a:lnTo>
                        <a:pt x="37" y="109"/>
                      </a:lnTo>
                      <a:lnTo>
                        <a:pt x="37" y="109"/>
                      </a:lnTo>
                      <a:lnTo>
                        <a:pt x="37" y="109"/>
                      </a:lnTo>
                      <a:lnTo>
                        <a:pt x="35" y="110"/>
                      </a:lnTo>
                      <a:lnTo>
                        <a:pt x="35" y="110"/>
                      </a:lnTo>
                      <a:lnTo>
                        <a:pt x="35" y="110"/>
                      </a:lnTo>
                      <a:lnTo>
                        <a:pt x="35" y="110"/>
                      </a:lnTo>
                      <a:lnTo>
                        <a:pt x="33" y="110"/>
                      </a:lnTo>
                      <a:lnTo>
                        <a:pt x="33" y="110"/>
                      </a:lnTo>
                      <a:lnTo>
                        <a:pt x="33" y="110"/>
                      </a:lnTo>
                      <a:lnTo>
                        <a:pt x="33" y="110"/>
                      </a:lnTo>
                      <a:lnTo>
                        <a:pt x="31" y="111"/>
                      </a:lnTo>
                      <a:lnTo>
                        <a:pt x="31" y="111"/>
                      </a:lnTo>
                      <a:lnTo>
                        <a:pt x="31" y="111"/>
                      </a:lnTo>
                      <a:lnTo>
                        <a:pt x="31" y="111"/>
                      </a:lnTo>
                      <a:lnTo>
                        <a:pt x="29" y="111"/>
                      </a:lnTo>
                      <a:lnTo>
                        <a:pt x="29" y="111"/>
                      </a:lnTo>
                      <a:lnTo>
                        <a:pt x="29" y="111"/>
                      </a:lnTo>
                      <a:lnTo>
                        <a:pt x="29" y="110"/>
                      </a:lnTo>
                      <a:lnTo>
                        <a:pt x="27" y="110"/>
                      </a:lnTo>
                      <a:lnTo>
                        <a:pt x="27" y="110"/>
                      </a:lnTo>
                      <a:lnTo>
                        <a:pt x="25" y="110"/>
                      </a:lnTo>
                      <a:lnTo>
                        <a:pt x="25" y="109"/>
                      </a:lnTo>
                      <a:lnTo>
                        <a:pt x="23" y="109"/>
                      </a:lnTo>
                      <a:lnTo>
                        <a:pt x="23" y="109"/>
                      </a:lnTo>
                      <a:lnTo>
                        <a:pt x="22" y="109"/>
                      </a:lnTo>
                      <a:lnTo>
                        <a:pt x="22" y="107"/>
                      </a:lnTo>
                      <a:lnTo>
                        <a:pt x="20" y="107"/>
                      </a:lnTo>
                      <a:lnTo>
                        <a:pt x="20" y="107"/>
                      </a:lnTo>
                      <a:lnTo>
                        <a:pt x="19" y="107"/>
                      </a:lnTo>
                      <a:lnTo>
                        <a:pt x="19" y="105"/>
                      </a:lnTo>
                      <a:lnTo>
                        <a:pt x="18" y="105"/>
                      </a:lnTo>
                      <a:lnTo>
                        <a:pt x="18" y="104"/>
                      </a:lnTo>
                      <a:lnTo>
                        <a:pt x="18" y="104"/>
                      </a:lnTo>
                      <a:lnTo>
                        <a:pt x="18" y="103"/>
                      </a:lnTo>
                      <a:lnTo>
                        <a:pt x="16" y="103"/>
                      </a:lnTo>
                      <a:lnTo>
                        <a:pt x="16" y="103"/>
                      </a:lnTo>
                      <a:lnTo>
                        <a:pt x="16" y="103"/>
                      </a:lnTo>
                      <a:lnTo>
                        <a:pt x="16" y="102"/>
                      </a:lnTo>
                      <a:lnTo>
                        <a:pt x="14" y="102"/>
                      </a:lnTo>
                      <a:lnTo>
                        <a:pt x="14" y="102"/>
                      </a:lnTo>
                      <a:lnTo>
                        <a:pt x="14" y="102"/>
                      </a:lnTo>
                      <a:lnTo>
                        <a:pt x="14" y="100"/>
                      </a:lnTo>
                      <a:lnTo>
                        <a:pt x="13" y="100"/>
                      </a:lnTo>
                      <a:lnTo>
                        <a:pt x="13" y="100"/>
                      </a:lnTo>
                      <a:lnTo>
                        <a:pt x="13" y="100"/>
                      </a:lnTo>
                      <a:lnTo>
                        <a:pt x="13" y="98"/>
                      </a:lnTo>
                      <a:lnTo>
                        <a:pt x="13" y="98"/>
                      </a:lnTo>
                      <a:lnTo>
                        <a:pt x="13" y="98"/>
                      </a:lnTo>
                      <a:lnTo>
                        <a:pt x="13" y="98"/>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3" y="97"/>
                      </a:lnTo>
                      <a:lnTo>
                        <a:pt x="14" y="97"/>
                      </a:lnTo>
                      <a:lnTo>
                        <a:pt x="14" y="97"/>
                      </a:lnTo>
                    </a:path>
                  </a:pathLst>
                </a:custGeom>
                <a:solidFill>
                  <a:srgbClr val="E2620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8" name="Freeform 138"/>
                <p:cNvSpPr>
                  <a:spLocks/>
                </p:cNvSpPr>
                <p:nvPr/>
              </p:nvSpPr>
              <p:spPr bwMode="blackWhite">
                <a:xfrm>
                  <a:off x="4689" y="638"/>
                  <a:ext cx="52" cy="97"/>
                </a:xfrm>
                <a:custGeom>
                  <a:avLst/>
                  <a:gdLst>
                    <a:gd name="T0" fmla="*/ 51 w 52"/>
                    <a:gd name="T1" fmla="*/ 0 h 97"/>
                    <a:gd name="T2" fmla="*/ 43 w 52"/>
                    <a:gd name="T3" fmla="*/ 7 h 97"/>
                    <a:gd name="T4" fmla="*/ 39 w 52"/>
                    <a:gd name="T5" fmla="*/ 10 h 97"/>
                    <a:gd name="T6" fmla="*/ 39 w 52"/>
                    <a:gd name="T7" fmla="*/ 13 h 97"/>
                    <a:gd name="T8" fmla="*/ 32 w 52"/>
                    <a:gd name="T9" fmla="*/ 13 h 97"/>
                    <a:gd name="T10" fmla="*/ 21 w 52"/>
                    <a:gd name="T11" fmla="*/ 12 h 97"/>
                    <a:gd name="T12" fmla="*/ 15 w 52"/>
                    <a:gd name="T13" fmla="*/ 6 h 97"/>
                    <a:gd name="T14" fmla="*/ 10 w 52"/>
                    <a:gd name="T15" fmla="*/ 5 h 97"/>
                    <a:gd name="T16" fmla="*/ 8 w 52"/>
                    <a:gd name="T17" fmla="*/ 7 h 97"/>
                    <a:gd name="T18" fmla="*/ 3 w 52"/>
                    <a:gd name="T19" fmla="*/ 25 h 97"/>
                    <a:gd name="T20" fmla="*/ 0 w 52"/>
                    <a:gd name="T21" fmla="*/ 48 h 97"/>
                    <a:gd name="T22" fmla="*/ 3 w 52"/>
                    <a:gd name="T23" fmla="*/ 69 h 97"/>
                    <a:gd name="T24" fmla="*/ 11 w 52"/>
                    <a:gd name="T25" fmla="*/ 96 h 97"/>
                    <a:gd name="T26" fmla="*/ 28 w 52"/>
                    <a:gd name="T27" fmla="*/ 72 h 97"/>
                    <a:gd name="T28" fmla="*/ 34 w 52"/>
                    <a:gd name="T29" fmla="*/ 67 h 97"/>
                    <a:gd name="T30" fmla="*/ 39 w 52"/>
                    <a:gd name="T31" fmla="*/ 48 h 97"/>
                    <a:gd name="T32" fmla="*/ 44 w 52"/>
                    <a:gd name="T33" fmla="*/ 30 h 97"/>
                    <a:gd name="T34" fmla="*/ 51 w 52"/>
                    <a:gd name="T35" fmla="*/ 11 h 97"/>
                    <a:gd name="T36" fmla="*/ 51 w 52"/>
                    <a:gd name="T37" fmla="*/ 0 h 97"/>
                    <a:gd name="T38" fmla="*/ 51 w 52"/>
                    <a:gd name="T39" fmla="*/ 0 h 97"/>
                    <a:gd name="T40" fmla="*/ 51 w 52"/>
                    <a:gd name="T4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7">
                      <a:moveTo>
                        <a:pt x="51" y="0"/>
                      </a:moveTo>
                      <a:lnTo>
                        <a:pt x="43" y="7"/>
                      </a:lnTo>
                      <a:lnTo>
                        <a:pt x="39" y="10"/>
                      </a:lnTo>
                      <a:lnTo>
                        <a:pt x="39" y="13"/>
                      </a:lnTo>
                      <a:lnTo>
                        <a:pt x="32" y="13"/>
                      </a:lnTo>
                      <a:lnTo>
                        <a:pt x="21" y="12"/>
                      </a:lnTo>
                      <a:lnTo>
                        <a:pt x="15" y="6"/>
                      </a:lnTo>
                      <a:lnTo>
                        <a:pt x="10" y="5"/>
                      </a:lnTo>
                      <a:lnTo>
                        <a:pt x="8" y="7"/>
                      </a:lnTo>
                      <a:lnTo>
                        <a:pt x="3" y="25"/>
                      </a:lnTo>
                      <a:lnTo>
                        <a:pt x="0" y="48"/>
                      </a:lnTo>
                      <a:lnTo>
                        <a:pt x="3" y="69"/>
                      </a:lnTo>
                      <a:lnTo>
                        <a:pt x="11" y="96"/>
                      </a:lnTo>
                      <a:lnTo>
                        <a:pt x="28" y="72"/>
                      </a:lnTo>
                      <a:lnTo>
                        <a:pt x="34" y="67"/>
                      </a:lnTo>
                      <a:lnTo>
                        <a:pt x="39" y="48"/>
                      </a:lnTo>
                      <a:lnTo>
                        <a:pt x="44" y="30"/>
                      </a:lnTo>
                      <a:lnTo>
                        <a:pt x="51" y="11"/>
                      </a:lnTo>
                      <a:lnTo>
                        <a:pt x="51" y="0"/>
                      </a:lnTo>
                      <a:lnTo>
                        <a:pt x="51" y="0"/>
                      </a:lnTo>
                      <a:lnTo>
                        <a:pt x="51"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299" name="Freeform 139"/>
                <p:cNvSpPr>
                  <a:spLocks/>
                </p:cNvSpPr>
                <p:nvPr/>
              </p:nvSpPr>
              <p:spPr bwMode="blackWhite">
                <a:xfrm>
                  <a:off x="4745" y="595"/>
                  <a:ext cx="8" cy="23"/>
                </a:xfrm>
                <a:custGeom>
                  <a:avLst/>
                  <a:gdLst>
                    <a:gd name="T0" fmla="*/ 0 w 8"/>
                    <a:gd name="T1" fmla="*/ 4 h 23"/>
                    <a:gd name="T2" fmla="*/ 0 w 8"/>
                    <a:gd name="T3" fmla="*/ 4 h 23"/>
                    <a:gd name="T4" fmla="*/ 0 w 8"/>
                    <a:gd name="T5" fmla="*/ 4 h 23"/>
                    <a:gd name="T6" fmla="*/ 0 w 8"/>
                    <a:gd name="T7" fmla="*/ 4 h 23"/>
                    <a:gd name="T8" fmla="*/ 1 w 8"/>
                    <a:gd name="T9" fmla="*/ 2 h 23"/>
                    <a:gd name="T10" fmla="*/ 1 w 8"/>
                    <a:gd name="T11" fmla="*/ 2 h 23"/>
                    <a:gd name="T12" fmla="*/ 2 w 8"/>
                    <a:gd name="T13" fmla="*/ 1 h 23"/>
                    <a:gd name="T14" fmla="*/ 2 w 8"/>
                    <a:gd name="T15" fmla="*/ 1 h 23"/>
                    <a:gd name="T16" fmla="*/ 4 w 8"/>
                    <a:gd name="T17" fmla="*/ 1 h 23"/>
                    <a:gd name="T18" fmla="*/ 4 w 8"/>
                    <a:gd name="T19" fmla="*/ 1 h 23"/>
                    <a:gd name="T20" fmla="*/ 4 w 8"/>
                    <a:gd name="T21" fmla="*/ 1 h 23"/>
                    <a:gd name="T22" fmla="*/ 4 w 8"/>
                    <a:gd name="T23" fmla="*/ 1 h 23"/>
                    <a:gd name="T24" fmla="*/ 5 w 8"/>
                    <a:gd name="T25" fmla="*/ 2 h 23"/>
                    <a:gd name="T26" fmla="*/ 5 w 8"/>
                    <a:gd name="T27" fmla="*/ 2 h 23"/>
                    <a:gd name="T28" fmla="*/ 6 w 8"/>
                    <a:gd name="T29" fmla="*/ 2 h 23"/>
                    <a:gd name="T30" fmla="*/ 6 w 8"/>
                    <a:gd name="T31" fmla="*/ 2 h 23"/>
                    <a:gd name="T32" fmla="*/ 7 w 8"/>
                    <a:gd name="T33" fmla="*/ 4 h 23"/>
                    <a:gd name="T34" fmla="*/ 7 w 8"/>
                    <a:gd name="T35" fmla="*/ 5 h 23"/>
                    <a:gd name="T36" fmla="*/ 7 w 8"/>
                    <a:gd name="T37" fmla="*/ 7 h 23"/>
                    <a:gd name="T38" fmla="*/ 7 w 8"/>
                    <a:gd name="T39" fmla="*/ 7 h 23"/>
                    <a:gd name="T40" fmla="*/ 7 w 8"/>
                    <a:gd name="T41" fmla="*/ 8 h 23"/>
                    <a:gd name="T42" fmla="*/ 7 w 8"/>
                    <a:gd name="T43" fmla="*/ 8 h 23"/>
                    <a:gd name="T44" fmla="*/ 7 w 8"/>
                    <a:gd name="T45" fmla="*/ 10 h 23"/>
                    <a:gd name="T46" fmla="*/ 7 w 8"/>
                    <a:gd name="T47" fmla="*/ 10 h 23"/>
                    <a:gd name="T48" fmla="*/ 6 w 8"/>
                    <a:gd name="T49" fmla="*/ 11 h 23"/>
                    <a:gd name="T50" fmla="*/ 6 w 8"/>
                    <a:gd name="T51" fmla="*/ 12 h 23"/>
                    <a:gd name="T52" fmla="*/ 5 w 8"/>
                    <a:gd name="T53" fmla="*/ 14 h 23"/>
                    <a:gd name="T54" fmla="*/ 5 w 8"/>
                    <a:gd name="T55" fmla="*/ 16 h 23"/>
                    <a:gd name="T56" fmla="*/ 3 w 8"/>
                    <a:gd name="T57" fmla="*/ 18 h 23"/>
                    <a:gd name="T58" fmla="*/ 3 w 8"/>
                    <a:gd name="T59" fmla="*/ 19 h 23"/>
                    <a:gd name="T60" fmla="*/ 2 w 8"/>
                    <a:gd name="T61" fmla="*/ 21 h 23"/>
                    <a:gd name="T62" fmla="*/ 2 w 8"/>
                    <a:gd name="T63" fmla="*/ 21 h 23"/>
                    <a:gd name="T64" fmla="*/ 1 w 8"/>
                    <a:gd name="T65" fmla="*/ 22 h 23"/>
                    <a:gd name="T66" fmla="*/ 1 w 8"/>
                    <a:gd name="T67" fmla="*/ 22 h 23"/>
                    <a:gd name="T68" fmla="*/ 1 w 8"/>
                    <a:gd name="T69" fmla="*/ 22 h 23"/>
                    <a:gd name="T70" fmla="*/ 1 w 8"/>
                    <a:gd name="T71" fmla="*/ 22 h 23"/>
                    <a:gd name="T72" fmla="*/ 0 w 8"/>
                    <a:gd name="T73" fmla="*/ 22 h 23"/>
                    <a:gd name="T74" fmla="*/ 0 w 8"/>
                    <a:gd name="T75" fmla="*/ 22 h 23"/>
                    <a:gd name="T76" fmla="*/ 0 w 8"/>
                    <a:gd name="T77" fmla="*/ 22 h 23"/>
                    <a:gd name="T78" fmla="*/ 0 w 8"/>
                    <a:gd name="T7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23">
                      <a:moveTo>
                        <a:pt x="0" y="4"/>
                      </a:moveTo>
                      <a:lnTo>
                        <a:pt x="0" y="4"/>
                      </a:lnTo>
                      <a:lnTo>
                        <a:pt x="0" y="4"/>
                      </a:lnTo>
                      <a:lnTo>
                        <a:pt x="0" y="4"/>
                      </a:lnTo>
                      <a:lnTo>
                        <a:pt x="0" y="4"/>
                      </a:lnTo>
                      <a:lnTo>
                        <a:pt x="0" y="4"/>
                      </a:lnTo>
                      <a:lnTo>
                        <a:pt x="0" y="4"/>
                      </a:lnTo>
                      <a:lnTo>
                        <a:pt x="0" y="4"/>
                      </a:lnTo>
                      <a:lnTo>
                        <a:pt x="1" y="2"/>
                      </a:lnTo>
                      <a:lnTo>
                        <a:pt x="1" y="2"/>
                      </a:lnTo>
                      <a:lnTo>
                        <a:pt x="1" y="2"/>
                      </a:lnTo>
                      <a:lnTo>
                        <a:pt x="1" y="2"/>
                      </a:lnTo>
                      <a:lnTo>
                        <a:pt x="2" y="1"/>
                      </a:lnTo>
                      <a:lnTo>
                        <a:pt x="2" y="1"/>
                      </a:lnTo>
                      <a:lnTo>
                        <a:pt x="2" y="1"/>
                      </a:lnTo>
                      <a:lnTo>
                        <a:pt x="2" y="1"/>
                      </a:lnTo>
                      <a:lnTo>
                        <a:pt x="4" y="0"/>
                      </a:lnTo>
                      <a:lnTo>
                        <a:pt x="4" y="1"/>
                      </a:lnTo>
                      <a:lnTo>
                        <a:pt x="4" y="1"/>
                      </a:lnTo>
                      <a:lnTo>
                        <a:pt x="4" y="1"/>
                      </a:lnTo>
                      <a:lnTo>
                        <a:pt x="4" y="1"/>
                      </a:lnTo>
                      <a:lnTo>
                        <a:pt x="4" y="1"/>
                      </a:lnTo>
                      <a:lnTo>
                        <a:pt x="4" y="1"/>
                      </a:lnTo>
                      <a:lnTo>
                        <a:pt x="4" y="1"/>
                      </a:lnTo>
                      <a:lnTo>
                        <a:pt x="5" y="1"/>
                      </a:lnTo>
                      <a:lnTo>
                        <a:pt x="5" y="2"/>
                      </a:lnTo>
                      <a:lnTo>
                        <a:pt x="5" y="2"/>
                      </a:lnTo>
                      <a:lnTo>
                        <a:pt x="5" y="2"/>
                      </a:lnTo>
                      <a:lnTo>
                        <a:pt x="6" y="2"/>
                      </a:lnTo>
                      <a:lnTo>
                        <a:pt x="6" y="2"/>
                      </a:lnTo>
                      <a:lnTo>
                        <a:pt x="6" y="2"/>
                      </a:lnTo>
                      <a:lnTo>
                        <a:pt x="6" y="2"/>
                      </a:lnTo>
                      <a:lnTo>
                        <a:pt x="7" y="2"/>
                      </a:lnTo>
                      <a:lnTo>
                        <a:pt x="7" y="4"/>
                      </a:lnTo>
                      <a:lnTo>
                        <a:pt x="7" y="4"/>
                      </a:lnTo>
                      <a:lnTo>
                        <a:pt x="7" y="5"/>
                      </a:lnTo>
                      <a:lnTo>
                        <a:pt x="7" y="5"/>
                      </a:lnTo>
                      <a:lnTo>
                        <a:pt x="7" y="7"/>
                      </a:lnTo>
                      <a:lnTo>
                        <a:pt x="7" y="7"/>
                      </a:lnTo>
                      <a:lnTo>
                        <a:pt x="7" y="7"/>
                      </a:lnTo>
                      <a:lnTo>
                        <a:pt x="7" y="7"/>
                      </a:lnTo>
                      <a:lnTo>
                        <a:pt x="7" y="8"/>
                      </a:lnTo>
                      <a:lnTo>
                        <a:pt x="7" y="8"/>
                      </a:lnTo>
                      <a:lnTo>
                        <a:pt x="7" y="8"/>
                      </a:lnTo>
                      <a:lnTo>
                        <a:pt x="7" y="8"/>
                      </a:lnTo>
                      <a:lnTo>
                        <a:pt x="7" y="10"/>
                      </a:lnTo>
                      <a:lnTo>
                        <a:pt x="7" y="10"/>
                      </a:lnTo>
                      <a:lnTo>
                        <a:pt x="7" y="10"/>
                      </a:lnTo>
                      <a:lnTo>
                        <a:pt x="7" y="10"/>
                      </a:lnTo>
                      <a:lnTo>
                        <a:pt x="6" y="11"/>
                      </a:lnTo>
                      <a:lnTo>
                        <a:pt x="6" y="11"/>
                      </a:lnTo>
                      <a:lnTo>
                        <a:pt x="6" y="12"/>
                      </a:lnTo>
                      <a:lnTo>
                        <a:pt x="6" y="12"/>
                      </a:lnTo>
                      <a:lnTo>
                        <a:pt x="5" y="14"/>
                      </a:lnTo>
                      <a:lnTo>
                        <a:pt x="5" y="14"/>
                      </a:lnTo>
                      <a:lnTo>
                        <a:pt x="5" y="16"/>
                      </a:lnTo>
                      <a:lnTo>
                        <a:pt x="5" y="16"/>
                      </a:lnTo>
                      <a:lnTo>
                        <a:pt x="3" y="18"/>
                      </a:lnTo>
                      <a:lnTo>
                        <a:pt x="3" y="18"/>
                      </a:lnTo>
                      <a:lnTo>
                        <a:pt x="3" y="19"/>
                      </a:lnTo>
                      <a:lnTo>
                        <a:pt x="3" y="19"/>
                      </a:lnTo>
                      <a:lnTo>
                        <a:pt x="2" y="21"/>
                      </a:lnTo>
                      <a:lnTo>
                        <a:pt x="2" y="21"/>
                      </a:lnTo>
                      <a:lnTo>
                        <a:pt x="2" y="21"/>
                      </a:lnTo>
                      <a:lnTo>
                        <a:pt x="2" y="21"/>
                      </a:lnTo>
                      <a:lnTo>
                        <a:pt x="1" y="22"/>
                      </a:lnTo>
                      <a:lnTo>
                        <a:pt x="1" y="22"/>
                      </a:lnTo>
                      <a:lnTo>
                        <a:pt x="1" y="22"/>
                      </a:lnTo>
                      <a:lnTo>
                        <a:pt x="1" y="22"/>
                      </a:lnTo>
                      <a:lnTo>
                        <a:pt x="1" y="22"/>
                      </a:lnTo>
                      <a:lnTo>
                        <a:pt x="1" y="22"/>
                      </a:lnTo>
                      <a:lnTo>
                        <a:pt x="1" y="22"/>
                      </a:lnTo>
                      <a:lnTo>
                        <a:pt x="1" y="22"/>
                      </a:lnTo>
                      <a:lnTo>
                        <a:pt x="0" y="22"/>
                      </a:lnTo>
                      <a:lnTo>
                        <a:pt x="0" y="22"/>
                      </a:lnTo>
                      <a:lnTo>
                        <a:pt x="0" y="22"/>
                      </a:lnTo>
                      <a:lnTo>
                        <a:pt x="0" y="22"/>
                      </a:lnTo>
                      <a:lnTo>
                        <a:pt x="0" y="22"/>
                      </a:lnTo>
                      <a:lnTo>
                        <a:pt x="0" y="22"/>
                      </a:lnTo>
                      <a:lnTo>
                        <a:pt x="0" y="22"/>
                      </a:lnTo>
                      <a:lnTo>
                        <a:pt x="0" y="22"/>
                      </a:lnTo>
                    </a:path>
                  </a:pathLst>
                </a:custGeom>
                <a:noFill/>
                <a:ln w="3143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0" name="Freeform 140"/>
                <p:cNvSpPr>
                  <a:spLocks/>
                </p:cNvSpPr>
                <p:nvPr/>
              </p:nvSpPr>
              <p:spPr bwMode="blackWhite">
                <a:xfrm>
                  <a:off x="4685" y="570"/>
                  <a:ext cx="25" cy="21"/>
                </a:xfrm>
                <a:custGeom>
                  <a:avLst/>
                  <a:gdLst>
                    <a:gd name="T0" fmla="*/ 22 w 25"/>
                    <a:gd name="T1" fmla="*/ 0 h 21"/>
                    <a:gd name="T2" fmla="*/ 20 w 25"/>
                    <a:gd name="T3" fmla="*/ 0 h 21"/>
                    <a:gd name="T4" fmla="*/ 20 w 25"/>
                    <a:gd name="T5" fmla="*/ 0 h 21"/>
                    <a:gd name="T6" fmla="*/ 18 w 25"/>
                    <a:gd name="T7" fmla="*/ 0 h 21"/>
                    <a:gd name="T8" fmla="*/ 16 w 25"/>
                    <a:gd name="T9" fmla="*/ 0 h 21"/>
                    <a:gd name="T10" fmla="*/ 14 w 25"/>
                    <a:gd name="T11" fmla="*/ 2 h 21"/>
                    <a:gd name="T12" fmla="*/ 13 w 25"/>
                    <a:gd name="T13" fmla="*/ 2 h 21"/>
                    <a:gd name="T14" fmla="*/ 12 w 25"/>
                    <a:gd name="T15" fmla="*/ 4 h 21"/>
                    <a:gd name="T16" fmla="*/ 10 w 25"/>
                    <a:gd name="T17" fmla="*/ 6 h 21"/>
                    <a:gd name="T18" fmla="*/ 7 w 25"/>
                    <a:gd name="T19" fmla="*/ 7 h 21"/>
                    <a:gd name="T20" fmla="*/ 7 w 25"/>
                    <a:gd name="T21" fmla="*/ 7 h 21"/>
                    <a:gd name="T22" fmla="*/ 5 w 25"/>
                    <a:gd name="T23" fmla="*/ 9 h 21"/>
                    <a:gd name="T24" fmla="*/ 4 w 25"/>
                    <a:gd name="T25" fmla="*/ 9 h 21"/>
                    <a:gd name="T26" fmla="*/ 3 w 25"/>
                    <a:gd name="T27" fmla="*/ 9 h 21"/>
                    <a:gd name="T28" fmla="*/ 3 w 25"/>
                    <a:gd name="T29" fmla="*/ 9 h 21"/>
                    <a:gd name="T30" fmla="*/ 3 w 25"/>
                    <a:gd name="T31" fmla="*/ 9 h 21"/>
                    <a:gd name="T32" fmla="*/ 2 w 25"/>
                    <a:gd name="T33" fmla="*/ 11 h 21"/>
                    <a:gd name="T34" fmla="*/ 2 w 25"/>
                    <a:gd name="T35" fmla="*/ 11 h 21"/>
                    <a:gd name="T36" fmla="*/ 2 w 25"/>
                    <a:gd name="T37" fmla="*/ 11 h 21"/>
                    <a:gd name="T38" fmla="*/ 2 w 25"/>
                    <a:gd name="T39" fmla="*/ 12 h 21"/>
                    <a:gd name="T40" fmla="*/ 2 w 25"/>
                    <a:gd name="T41" fmla="*/ 12 h 21"/>
                    <a:gd name="T42" fmla="*/ 1 w 25"/>
                    <a:gd name="T43" fmla="*/ 13 h 21"/>
                    <a:gd name="T44" fmla="*/ 1 w 25"/>
                    <a:gd name="T45" fmla="*/ 13 h 21"/>
                    <a:gd name="T46" fmla="*/ 1 w 25"/>
                    <a:gd name="T47" fmla="*/ 13 h 21"/>
                    <a:gd name="T48" fmla="*/ 1 w 25"/>
                    <a:gd name="T49" fmla="*/ 13 h 21"/>
                    <a:gd name="T50" fmla="*/ 1 w 25"/>
                    <a:gd name="T51" fmla="*/ 13 h 21"/>
                    <a:gd name="T52" fmla="*/ 1 w 25"/>
                    <a:gd name="T53" fmla="*/ 13 h 21"/>
                    <a:gd name="T54" fmla="*/ 0 w 25"/>
                    <a:gd name="T55" fmla="*/ 15 h 21"/>
                    <a:gd name="T56" fmla="*/ 0 w 25"/>
                    <a:gd name="T57" fmla="*/ 16 h 21"/>
                    <a:gd name="T58" fmla="*/ 0 w 25"/>
                    <a:gd name="T59" fmla="*/ 18 h 21"/>
                    <a:gd name="T60" fmla="*/ 0 w 25"/>
                    <a:gd name="T61" fmla="*/ 18 h 21"/>
                    <a:gd name="T62" fmla="*/ 0 w 25"/>
                    <a:gd name="T63" fmla="*/ 19 h 21"/>
                    <a:gd name="T64" fmla="*/ 2 w 25"/>
                    <a:gd name="T65" fmla="*/ 20 h 21"/>
                    <a:gd name="T66" fmla="*/ 3 w 25"/>
                    <a:gd name="T67" fmla="*/ 20 h 21"/>
                    <a:gd name="T68" fmla="*/ 5 w 25"/>
                    <a:gd name="T69" fmla="*/ 20 h 21"/>
                    <a:gd name="T70" fmla="*/ 5 w 25"/>
                    <a:gd name="T71" fmla="*/ 20 h 21"/>
                    <a:gd name="T72" fmla="*/ 9 w 25"/>
                    <a:gd name="T73" fmla="*/ 20 h 21"/>
                    <a:gd name="T74" fmla="*/ 11 w 25"/>
                    <a:gd name="T75" fmla="*/ 20 h 21"/>
                    <a:gd name="T76" fmla="*/ 13 w 25"/>
                    <a:gd name="T77" fmla="*/ 20 h 21"/>
                    <a:gd name="T78" fmla="*/ 14 w 25"/>
                    <a:gd name="T79" fmla="*/ 20 h 21"/>
                    <a:gd name="T80" fmla="*/ 17 w 25"/>
                    <a:gd name="T81" fmla="*/ 20 h 21"/>
                    <a:gd name="T82" fmla="*/ 19 w 25"/>
                    <a:gd name="T83" fmla="*/ 20 h 21"/>
                    <a:gd name="T84" fmla="*/ 22 w 25"/>
                    <a:gd name="T85" fmla="*/ 19 h 21"/>
                    <a:gd name="T86" fmla="*/ 22 w 25"/>
                    <a:gd name="T87" fmla="*/ 19 h 21"/>
                    <a:gd name="T88" fmla="*/ 22 w 25"/>
                    <a:gd name="T89" fmla="*/ 19 h 21"/>
                    <a:gd name="T90" fmla="*/ 22 w 25"/>
                    <a:gd name="T91" fmla="*/ 19 h 21"/>
                    <a:gd name="T92" fmla="*/ 22 w 25"/>
                    <a:gd name="T93" fmla="*/ 19 h 21"/>
                    <a:gd name="T94" fmla="*/ 22 w 25"/>
                    <a:gd name="T95" fmla="*/ 19 h 21"/>
                    <a:gd name="T96" fmla="*/ 24 w 25"/>
                    <a:gd name="T97" fmla="*/ 17 h 21"/>
                    <a:gd name="T98" fmla="*/ 24 w 25"/>
                    <a:gd name="T99" fmla="*/ 17 h 21"/>
                    <a:gd name="T100" fmla="*/ 24 w 25"/>
                    <a:gd name="T101" fmla="*/ 16 h 21"/>
                    <a:gd name="T102" fmla="*/ 24 w 25"/>
                    <a:gd name="T103" fmla="*/ 16 h 21"/>
                    <a:gd name="T104" fmla="*/ 24 w 25"/>
                    <a:gd name="T10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21">
                      <a:moveTo>
                        <a:pt x="23" y="0"/>
                      </a:moveTo>
                      <a:lnTo>
                        <a:pt x="22" y="0"/>
                      </a:lnTo>
                      <a:lnTo>
                        <a:pt x="22" y="0"/>
                      </a:lnTo>
                      <a:lnTo>
                        <a:pt x="22" y="0"/>
                      </a:lnTo>
                      <a:lnTo>
                        <a:pt x="22" y="0"/>
                      </a:lnTo>
                      <a:lnTo>
                        <a:pt x="20" y="0"/>
                      </a:lnTo>
                      <a:lnTo>
                        <a:pt x="20" y="0"/>
                      </a:lnTo>
                      <a:lnTo>
                        <a:pt x="20" y="0"/>
                      </a:lnTo>
                      <a:lnTo>
                        <a:pt x="20" y="0"/>
                      </a:lnTo>
                      <a:lnTo>
                        <a:pt x="18" y="0"/>
                      </a:lnTo>
                      <a:lnTo>
                        <a:pt x="18" y="0"/>
                      </a:lnTo>
                      <a:lnTo>
                        <a:pt x="18" y="0"/>
                      </a:lnTo>
                      <a:lnTo>
                        <a:pt x="18" y="0"/>
                      </a:lnTo>
                      <a:lnTo>
                        <a:pt x="16" y="0"/>
                      </a:lnTo>
                      <a:lnTo>
                        <a:pt x="16" y="0"/>
                      </a:lnTo>
                      <a:lnTo>
                        <a:pt x="16" y="0"/>
                      </a:lnTo>
                      <a:lnTo>
                        <a:pt x="16" y="0"/>
                      </a:lnTo>
                      <a:lnTo>
                        <a:pt x="14" y="2"/>
                      </a:lnTo>
                      <a:lnTo>
                        <a:pt x="14" y="2"/>
                      </a:lnTo>
                      <a:lnTo>
                        <a:pt x="13" y="2"/>
                      </a:lnTo>
                      <a:lnTo>
                        <a:pt x="13" y="2"/>
                      </a:lnTo>
                      <a:lnTo>
                        <a:pt x="12" y="4"/>
                      </a:lnTo>
                      <a:lnTo>
                        <a:pt x="12" y="4"/>
                      </a:lnTo>
                      <a:lnTo>
                        <a:pt x="12" y="4"/>
                      </a:lnTo>
                      <a:lnTo>
                        <a:pt x="12" y="4"/>
                      </a:lnTo>
                      <a:lnTo>
                        <a:pt x="10" y="6"/>
                      </a:lnTo>
                      <a:lnTo>
                        <a:pt x="10" y="6"/>
                      </a:lnTo>
                      <a:lnTo>
                        <a:pt x="9" y="6"/>
                      </a:lnTo>
                      <a:lnTo>
                        <a:pt x="9" y="6"/>
                      </a:lnTo>
                      <a:lnTo>
                        <a:pt x="7" y="7"/>
                      </a:lnTo>
                      <a:lnTo>
                        <a:pt x="7" y="7"/>
                      </a:lnTo>
                      <a:lnTo>
                        <a:pt x="7" y="7"/>
                      </a:lnTo>
                      <a:lnTo>
                        <a:pt x="7" y="7"/>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3" y="9"/>
                      </a:lnTo>
                      <a:lnTo>
                        <a:pt x="3" y="9"/>
                      </a:lnTo>
                      <a:lnTo>
                        <a:pt x="3" y="9"/>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2"/>
                      </a:lnTo>
                      <a:lnTo>
                        <a:pt x="2" y="12"/>
                      </a:lnTo>
                      <a:lnTo>
                        <a:pt x="2" y="12"/>
                      </a:lnTo>
                      <a:lnTo>
                        <a:pt x="2"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0" y="15"/>
                      </a:lnTo>
                      <a:lnTo>
                        <a:pt x="0" y="15"/>
                      </a:lnTo>
                      <a:lnTo>
                        <a:pt x="0" y="15"/>
                      </a:lnTo>
                      <a:lnTo>
                        <a:pt x="0" y="15"/>
                      </a:lnTo>
                      <a:lnTo>
                        <a:pt x="0" y="16"/>
                      </a:lnTo>
                      <a:lnTo>
                        <a:pt x="0" y="16"/>
                      </a:lnTo>
                      <a:lnTo>
                        <a:pt x="0" y="16"/>
                      </a:lnTo>
                      <a:lnTo>
                        <a:pt x="0" y="16"/>
                      </a:lnTo>
                      <a:lnTo>
                        <a:pt x="0" y="18"/>
                      </a:lnTo>
                      <a:lnTo>
                        <a:pt x="0" y="18"/>
                      </a:lnTo>
                      <a:lnTo>
                        <a:pt x="0" y="18"/>
                      </a:lnTo>
                      <a:lnTo>
                        <a:pt x="0" y="18"/>
                      </a:lnTo>
                      <a:lnTo>
                        <a:pt x="0" y="19"/>
                      </a:lnTo>
                      <a:lnTo>
                        <a:pt x="0" y="19"/>
                      </a:lnTo>
                      <a:lnTo>
                        <a:pt x="0" y="19"/>
                      </a:lnTo>
                      <a:lnTo>
                        <a:pt x="2" y="19"/>
                      </a:lnTo>
                      <a:lnTo>
                        <a:pt x="2" y="20"/>
                      </a:lnTo>
                      <a:lnTo>
                        <a:pt x="2" y="20"/>
                      </a:lnTo>
                      <a:lnTo>
                        <a:pt x="2" y="20"/>
                      </a:lnTo>
                      <a:lnTo>
                        <a:pt x="3" y="20"/>
                      </a:lnTo>
                      <a:lnTo>
                        <a:pt x="3" y="20"/>
                      </a:lnTo>
                      <a:lnTo>
                        <a:pt x="3" y="20"/>
                      </a:lnTo>
                      <a:lnTo>
                        <a:pt x="3" y="20"/>
                      </a:lnTo>
                      <a:lnTo>
                        <a:pt x="5" y="20"/>
                      </a:lnTo>
                      <a:lnTo>
                        <a:pt x="5" y="20"/>
                      </a:lnTo>
                      <a:lnTo>
                        <a:pt x="5" y="20"/>
                      </a:lnTo>
                      <a:lnTo>
                        <a:pt x="5" y="20"/>
                      </a:lnTo>
                      <a:lnTo>
                        <a:pt x="7" y="20"/>
                      </a:lnTo>
                      <a:lnTo>
                        <a:pt x="7" y="20"/>
                      </a:lnTo>
                      <a:lnTo>
                        <a:pt x="9" y="20"/>
                      </a:lnTo>
                      <a:lnTo>
                        <a:pt x="9" y="20"/>
                      </a:lnTo>
                      <a:lnTo>
                        <a:pt x="11" y="20"/>
                      </a:lnTo>
                      <a:lnTo>
                        <a:pt x="11" y="20"/>
                      </a:lnTo>
                      <a:lnTo>
                        <a:pt x="11" y="20"/>
                      </a:lnTo>
                      <a:lnTo>
                        <a:pt x="11" y="20"/>
                      </a:lnTo>
                      <a:lnTo>
                        <a:pt x="13" y="20"/>
                      </a:lnTo>
                      <a:lnTo>
                        <a:pt x="13" y="20"/>
                      </a:lnTo>
                      <a:lnTo>
                        <a:pt x="14" y="20"/>
                      </a:lnTo>
                      <a:lnTo>
                        <a:pt x="14" y="20"/>
                      </a:lnTo>
                      <a:lnTo>
                        <a:pt x="16" y="20"/>
                      </a:lnTo>
                      <a:lnTo>
                        <a:pt x="16" y="20"/>
                      </a:lnTo>
                      <a:lnTo>
                        <a:pt x="17" y="20"/>
                      </a:lnTo>
                      <a:lnTo>
                        <a:pt x="17" y="20"/>
                      </a:lnTo>
                      <a:lnTo>
                        <a:pt x="19" y="20"/>
                      </a:lnTo>
                      <a:lnTo>
                        <a:pt x="19" y="20"/>
                      </a:lnTo>
                      <a:lnTo>
                        <a:pt x="20" y="20"/>
                      </a:lnTo>
                      <a:lnTo>
                        <a:pt x="20" y="20"/>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2" y="19"/>
                      </a:lnTo>
                      <a:lnTo>
                        <a:pt x="24" y="17"/>
                      </a:lnTo>
                      <a:lnTo>
                        <a:pt x="24" y="17"/>
                      </a:lnTo>
                      <a:lnTo>
                        <a:pt x="24" y="17"/>
                      </a:lnTo>
                      <a:lnTo>
                        <a:pt x="24" y="17"/>
                      </a:lnTo>
                      <a:lnTo>
                        <a:pt x="24" y="17"/>
                      </a:lnTo>
                      <a:lnTo>
                        <a:pt x="24" y="17"/>
                      </a:lnTo>
                      <a:lnTo>
                        <a:pt x="24" y="17"/>
                      </a:lnTo>
                      <a:lnTo>
                        <a:pt x="24" y="17"/>
                      </a:lnTo>
                      <a:lnTo>
                        <a:pt x="24" y="16"/>
                      </a:lnTo>
                      <a:lnTo>
                        <a:pt x="24" y="16"/>
                      </a:lnTo>
                      <a:lnTo>
                        <a:pt x="24" y="16"/>
                      </a:lnTo>
                      <a:lnTo>
                        <a:pt x="24" y="16"/>
                      </a:lnTo>
                      <a:lnTo>
                        <a:pt x="24" y="15"/>
                      </a:lnTo>
                      <a:lnTo>
                        <a:pt x="24" y="15"/>
                      </a:lnTo>
                      <a:lnTo>
                        <a:pt x="24" y="15"/>
                      </a:lnTo>
                      <a:lnTo>
                        <a:pt x="24" y="15"/>
                      </a:lnTo>
                      <a:lnTo>
                        <a:pt x="24" y="14"/>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1" name="Oval 141"/>
                <p:cNvSpPr>
                  <a:spLocks noChangeArrowheads="1"/>
                </p:cNvSpPr>
                <p:nvPr/>
              </p:nvSpPr>
              <p:spPr bwMode="blackWhite">
                <a:xfrm>
                  <a:off x="4694" y="564"/>
                  <a:ext cx="8" cy="6"/>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02" name="Oval 142"/>
                <p:cNvSpPr>
                  <a:spLocks noChangeArrowheads="1"/>
                </p:cNvSpPr>
                <p:nvPr/>
              </p:nvSpPr>
              <p:spPr bwMode="blackWhite">
                <a:xfrm>
                  <a:off x="4709" y="564"/>
                  <a:ext cx="6" cy="9"/>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03" name="Freeform 143"/>
                <p:cNvSpPr>
                  <a:spLocks/>
                </p:cNvSpPr>
                <p:nvPr/>
              </p:nvSpPr>
              <p:spPr bwMode="blackWhite">
                <a:xfrm>
                  <a:off x="4724" y="592"/>
                  <a:ext cx="6" cy="12"/>
                </a:xfrm>
                <a:custGeom>
                  <a:avLst/>
                  <a:gdLst>
                    <a:gd name="T0" fmla="*/ 0 w 6"/>
                    <a:gd name="T1" fmla="*/ 0 h 12"/>
                    <a:gd name="T2" fmla="*/ 0 w 6"/>
                    <a:gd name="T3" fmla="*/ 1 h 12"/>
                    <a:gd name="T4" fmla="*/ 0 w 6"/>
                    <a:gd name="T5" fmla="*/ 1 h 12"/>
                    <a:gd name="T6" fmla="*/ 0 w 6"/>
                    <a:gd name="T7" fmla="*/ 2 h 12"/>
                    <a:gd name="T8" fmla="*/ 0 w 6"/>
                    <a:gd name="T9" fmla="*/ 2 h 12"/>
                    <a:gd name="T10" fmla="*/ 0 w 6"/>
                    <a:gd name="T11" fmla="*/ 3 h 12"/>
                    <a:gd name="T12" fmla="*/ 0 w 6"/>
                    <a:gd name="T13" fmla="*/ 3 h 12"/>
                    <a:gd name="T14" fmla="*/ 0 w 6"/>
                    <a:gd name="T15" fmla="*/ 4 h 12"/>
                    <a:gd name="T16" fmla="*/ 1 w 6"/>
                    <a:gd name="T17" fmla="*/ 4 h 12"/>
                    <a:gd name="T18" fmla="*/ 1 w 6"/>
                    <a:gd name="T19" fmla="*/ 6 h 12"/>
                    <a:gd name="T20" fmla="*/ 1 w 6"/>
                    <a:gd name="T21" fmla="*/ 6 h 12"/>
                    <a:gd name="T22" fmla="*/ 1 w 6"/>
                    <a:gd name="T23" fmla="*/ 7 h 12"/>
                    <a:gd name="T24" fmla="*/ 1 w 6"/>
                    <a:gd name="T25" fmla="*/ 7 h 12"/>
                    <a:gd name="T26" fmla="*/ 1 w 6"/>
                    <a:gd name="T27" fmla="*/ 8 h 12"/>
                    <a:gd name="T28" fmla="*/ 1 w 6"/>
                    <a:gd name="T29" fmla="*/ 8 h 12"/>
                    <a:gd name="T30" fmla="*/ 1 w 6"/>
                    <a:gd name="T31" fmla="*/ 8 h 12"/>
                    <a:gd name="T32" fmla="*/ 2 w 6"/>
                    <a:gd name="T33" fmla="*/ 8 h 12"/>
                    <a:gd name="T34" fmla="*/ 2 w 6"/>
                    <a:gd name="T35" fmla="*/ 10 h 12"/>
                    <a:gd name="T36" fmla="*/ 2 w 6"/>
                    <a:gd name="T37" fmla="*/ 10 h 12"/>
                    <a:gd name="T38" fmla="*/ 2 w 6"/>
                    <a:gd name="T39" fmla="*/ 10 h 12"/>
                    <a:gd name="T40" fmla="*/ 2 w 6"/>
                    <a:gd name="T41" fmla="*/ 10 h 12"/>
                    <a:gd name="T42" fmla="*/ 2 w 6"/>
                    <a:gd name="T43" fmla="*/ 10 h 12"/>
                    <a:gd name="T44" fmla="*/ 2 w 6"/>
                    <a:gd name="T45" fmla="*/ 10 h 12"/>
                    <a:gd name="T46" fmla="*/ 2 w 6"/>
                    <a:gd name="T47" fmla="*/ 10 h 12"/>
                    <a:gd name="T48" fmla="*/ 4 w 6"/>
                    <a:gd name="T49" fmla="*/ 10 h 12"/>
                    <a:gd name="T50" fmla="*/ 4 w 6"/>
                    <a:gd name="T51" fmla="*/ 11 h 12"/>
                    <a:gd name="T52" fmla="*/ 4 w 6"/>
                    <a:gd name="T53" fmla="*/ 11 h 12"/>
                    <a:gd name="T54" fmla="*/ 4 w 6"/>
                    <a:gd name="T55" fmla="*/ 11 h 12"/>
                    <a:gd name="T56" fmla="*/ 4 w 6"/>
                    <a:gd name="T57" fmla="*/ 11 h 12"/>
                    <a:gd name="T58" fmla="*/ 4 w 6"/>
                    <a:gd name="T59" fmla="*/ 11 h 12"/>
                    <a:gd name="T60" fmla="*/ 4 w 6"/>
                    <a:gd name="T61" fmla="*/ 11 h 12"/>
                    <a:gd name="T62" fmla="*/ 4 w 6"/>
                    <a:gd name="T63" fmla="*/ 11 h 12"/>
                    <a:gd name="T64" fmla="*/ 5 w 6"/>
                    <a:gd name="T65"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0" y="0"/>
                      </a:moveTo>
                      <a:lnTo>
                        <a:pt x="0" y="1"/>
                      </a:lnTo>
                      <a:lnTo>
                        <a:pt x="0" y="1"/>
                      </a:lnTo>
                      <a:lnTo>
                        <a:pt x="0" y="2"/>
                      </a:lnTo>
                      <a:lnTo>
                        <a:pt x="0" y="2"/>
                      </a:lnTo>
                      <a:lnTo>
                        <a:pt x="0" y="3"/>
                      </a:lnTo>
                      <a:lnTo>
                        <a:pt x="0" y="3"/>
                      </a:lnTo>
                      <a:lnTo>
                        <a:pt x="0" y="4"/>
                      </a:lnTo>
                      <a:lnTo>
                        <a:pt x="1" y="4"/>
                      </a:lnTo>
                      <a:lnTo>
                        <a:pt x="1" y="6"/>
                      </a:lnTo>
                      <a:lnTo>
                        <a:pt x="1" y="6"/>
                      </a:lnTo>
                      <a:lnTo>
                        <a:pt x="1" y="7"/>
                      </a:lnTo>
                      <a:lnTo>
                        <a:pt x="1" y="7"/>
                      </a:lnTo>
                      <a:lnTo>
                        <a:pt x="1" y="8"/>
                      </a:lnTo>
                      <a:lnTo>
                        <a:pt x="1" y="8"/>
                      </a:lnTo>
                      <a:lnTo>
                        <a:pt x="1" y="8"/>
                      </a:lnTo>
                      <a:lnTo>
                        <a:pt x="2" y="8"/>
                      </a:lnTo>
                      <a:lnTo>
                        <a:pt x="2" y="10"/>
                      </a:lnTo>
                      <a:lnTo>
                        <a:pt x="2" y="10"/>
                      </a:lnTo>
                      <a:lnTo>
                        <a:pt x="2" y="10"/>
                      </a:lnTo>
                      <a:lnTo>
                        <a:pt x="2" y="10"/>
                      </a:lnTo>
                      <a:lnTo>
                        <a:pt x="2" y="10"/>
                      </a:lnTo>
                      <a:lnTo>
                        <a:pt x="2" y="10"/>
                      </a:lnTo>
                      <a:lnTo>
                        <a:pt x="2" y="10"/>
                      </a:lnTo>
                      <a:lnTo>
                        <a:pt x="4" y="10"/>
                      </a:lnTo>
                      <a:lnTo>
                        <a:pt x="4" y="11"/>
                      </a:lnTo>
                      <a:lnTo>
                        <a:pt x="4" y="11"/>
                      </a:lnTo>
                      <a:lnTo>
                        <a:pt x="4" y="11"/>
                      </a:lnTo>
                      <a:lnTo>
                        <a:pt x="4" y="11"/>
                      </a:lnTo>
                      <a:lnTo>
                        <a:pt x="4" y="11"/>
                      </a:lnTo>
                      <a:lnTo>
                        <a:pt x="4" y="11"/>
                      </a:lnTo>
                      <a:lnTo>
                        <a:pt x="4" y="11"/>
                      </a:lnTo>
                      <a:lnTo>
                        <a:pt x="5" y="11"/>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4" name="Freeform 144"/>
                <p:cNvSpPr>
                  <a:spLocks/>
                </p:cNvSpPr>
                <p:nvPr/>
              </p:nvSpPr>
              <p:spPr bwMode="blackWhite">
                <a:xfrm>
                  <a:off x="4719" y="600"/>
                  <a:ext cx="9" cy="4"/>
                </a:xfrm>
                <a:custGeom>
                  <a:avLst/>
                  <a:gdLst>
                    <a:gd name="T0" fmla="*/ 8 w 9"/>
                    <a:gd name="T1" fmla="*/ 0 h 4"/>
                    <a:gd name="T2" fmla="*/ 7 w 9"/>
                    <a:gd name="T3" fmla="*/ 1 h 4"/>
                    <a:gd name="T4" fmla="*/ 7 w 9"/>
                    <a:gd name="T5" fmla="*/ 1 h 4"/>
                    <a:gd name="T6" fmla="*/ 7 w 9"/>
                    <a:gd name="T7" fmla="*/ 1 h 4"/>
                    <a:gd name="T8" fmla="*/ 7 w 9"/>
                    <a:gd name="T9" fmla="*/ 1 h 4"/>
                    <a:gd name="T10" fmla="*/ 6 w 9"/>
                    <a:gd name="T11" fmla="*/ 2 h 4"/>
                    <a:gd name="T12" fmla="*/ 6 w 9"/>
                    <a:gd name="T13" fmla="*/ 2 h 4"/>
                    <a:gd name="T14" fmla="*/ 6 w 9"/>
                    <a:gd name="T15" fmla="*/ 2 h 4"/>
                    <a:gd name="T16" fmla="*/ 6 w 9"/>
                    <a:gd name="T17" fmla="*/ 2 h 4"/>
                    <a:gd name="T18" fmla="*/ 4 w 9"/>
                    <a:gd name="T19" fmla="*/ 3 h 4"/>
                    <a:gd name="T20" fmla="*/ 4 w 9"/>
                    <a:gd name="T21" fmla="*/ 3 h 4"/>
                    <a:gd name="T22" fmla="*/ 4 w 9"/>
                    <a:gd name="T23" fmla="*/ 3 h 4"/>
                    <a:gd name="T24" fmla="*/ 4 w 9"/>
                    <a:gd name="T25" fmla="*/ 3 h 4"/>
                    <a:gd name="T26" fmla="*/ 4 w 9"/>
                    <a:gd name="T27" fmla="*/ 3 h 4"/>
                    <a:gd name="T28" fmla="*/ 4 w 9"/>
                    <a:gd name="T29" fmla="*/ 3 h 4"/>
                    <a:gd name="T30" fmla="*/ 4 w 9"/>
                    <a:gd name="T31" fmla="*/ 3 h 4"/>
                    <a:gd name="T32" fmla="*/ 4 w 9"/>
                    <a:gd name="T33" fmla="*/ 3 h 4"/>
                    <a:gd name="T34" fmla="*/ 2 w 9"/>
                    <a:gd name="T35" fmla="*/ 3 h 4"/>
                    <a:gd name="T36" fmla="*/ 2 w 9"/>
                    <a:gd name="T37" fmla="*/ 3 h 4"/>
                    <a:gd name="T38" fmla="*/ 2 w 9"/>
                    <a:gd name="T39" fmla="*/ 3 h 4"/>
                    <a:gd name="T40" fmla="*/ 2 w 9"/>
                    <a:gd name="T41" fmla="*/ 3 h 4"/>
                    <a:gd name="T42" fmla="*/ 2 w 9"/>
                    <a:gd name="T43" fmla="*/ 3 h 4"/>
                    <a:gd name="T44" fmla="*/ 2 w 9"/>
                    <a:gd name="T45" fmla="*/ 3 h 4"/>
                    <a:gd name="T46" fmla="*/ 2 w 9"/>
                    <a:gd name="T47" fmla="*/ 3 h 4"/>
                    <a:gd name="T48" fmla="*/ 2 w 9"/>
                    <a:gd name="T49" fmla="*/ 3 h 4"/>
                    <a:gd name="T50" fmla="*/ 0 w 9"/>
                    <a:gd name="T51" fmla="*/ 3 h 4"/>
                    <a:gd name="T52" fmla="*/ 0 w 9"/>
                    <a:gd name="T53" fmla="*/ 3 h 4"/>
                    <a:gd name="T54" fmla="*/ 0 w 9"/>
                    <a:gd name="T55" fmla="*/ 3 h 4"/>
                    <a:gd name="T56" fmla="*/ 0 w 9"/>
                    <a:gd name="T57" fmla="*/ 3 h 4"/>
                    <a:gd name="T58" fmla="*/ 0 w 9"/>
                    <a:gd name="T59" fmla="*/ 3 h 4"/>
                    <a:gd name="T60" fmla="*/ 0 w 9"/>
                    <a:gd name="T61" fmla="*/ 3 h 4"/>
                    <a:gd name="T62" fmla="*/ 0 w 9"/>
                    <a:gd name="T63" fmla="*/ 3 h 4"/>
                    <a:gd name="T64" fmla="*/ 0 w 9"/>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4">
                      <a:moveTo>
                        <a:pt x="8" y="0"/>
                      </a:moveTo>
                      <a:lnTo>
                        <a:pt x="7" y="1"/>
                      </a:lnTo>
                      <a:lnTo>
                        <a:pt x="7" y="1"/>
                      </a:lnTo>
                      <a:lnTo>
                        <a:pt x="7" y="1"/>
                      </a:lnTo>
                      <a:lnTo>
                        <a:pt x="7" y="1"/>
                      </a:lnTo>
                      <a:lnTo>
                        <a:pt x="6" y="2"/>
                      </a:lnTo>
                      <a:lnTo>
                        <a:pt x="6" y="2"/>
                      </a:lnTo>
                      <a:lnTo>
                        <a:pt x="6" y="2"/>
                      </a:lnTo>
                      <a:lnTo>
                        <a:pt x="6" y="2"/>
                      </a:lnTo>
                      <a:lnTo>
                        <a:pt x="4" y="3"/>
                      </a:lnTo>
                      <a:lnTo>
                        <a:pt x="4" y="3"/>
                      </a:lnTo>
                      <a:lnTo>
                        <a:pt x="4" y="3"/>
                      </a:lnTo>
                      <a:lnTo>
                        <a:pt x="4" y="3"/>
                      </a:lnTo>
                      <a:lnTo>
                        <a:pt x="4" y="3"/>
                      </a:lnTo>
                      <a:lnTo>
                        <a:pt x="4" y="3"/>
                      </a:lnTo>
                      <a:lnTo>
                        <a:pt x="4" y="3"/>
                      </a:lnTo>
                      <a:lnTo>
                        <a:pt x="4" y="3"/>
                      </a:lnTo>
                      <a:lnTo>
                        <a:pt x="2" y="3"/>
                      </a:lnTo>
                      <a:lnTo>
                        <a:pt x="2" y="3"/>
                      </a:lnTo>
                      <a:lnTo>
                        <a:pt x="2" y="3"/>
                      </a:lnTo>
                      <a:lnTo>
                        <a:pt x="2" y="3"/>
                      </a:lnTo>
                      <a:lnTo>
                        <a:pt x="2" y="3"/>
                      </a:lnTo>
                      <a:lnTo>
                        <a:pt x="2" y="3"/>
                      </a:lnTo>
                      <a:lnTo>
                        <a:pt x="2" y="3"/>
                      </a:lnTo>
                      <a:lnTo>
                        <a:pt x="2" y="3"/>
                      </a:lnTo>
                      <a:lnTo>
                        <a:pt x="0" y="3"/>
                      </a:lnTo>
                      <a:lnTo>
                        <a:pt x="0" y="3"/>
                      </a:lnTo>
                      <a:lnTo>
                        <a:pt x="0" y="3"/>
                      </a:lnTo>
                      <a:lnTo>
                        <a:pt x="0" y="3"/>
                      </a:lnTo>
                      <a:lnTo>
                        <a:pt x="0" y="3"/>
                      </a:lnTo>
                      <a:lnTo>
                        <a:pt x="0" y="3"/>
                      </a:lnTo>
                      <a:lnTo>
                        <a:pt x="0" y="3"/>
                      </a:lnTo>
                      <a:lnTo>
                        <a:pt x="0" y="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5" name="Freeform 145"/>
                <p:cNvSpPr>
                  <a:spLocks/>
                </p:cNvSpPr>
                <p:nvPr/>
              </p:nvSpPr>
              <p:spPr bwMode="blackWhite">
                <a:xfrm>
                  <a:off x="4686" y="594"/>
                  <a:ext cx="13" cy="34"/>
                </a:xfrm>
                <a:custGeom>
                  <a:avLst/>
                  <a:gdLst>
                    <a:gd name="T0" fmla="*/ 0 w 13"/>
                    <a:gd name="T1" fmla="*/ 1 h 34"/>
                    <a:gd name="T2" fmla="*/ 0 w 13"/>
                    <a:gd name="T3" fmla="*/ 1 h 34"/>
                    <a:gd name="T4" fmla="*/ 0 w 13"/>
                    <a:gd name="T5" fmla="*/ 3 h 34"/>
                    <a:gd name="T6" fmla="*/ 0 w 13"/>
                    <a:gd name="T7" fmla="*/ 3 h 34"/>
                    <a:gd name="T8" fmla="*/ 0 w 13"/>
                    <a:gd name="T9" fmla="*/ 5 h 34"/>
                    <a:gd name="T10" fmla="*/ 0 w 13"/>
                    <a:gd name="T11" fmla="*/ 5 h 34"/>
                    <a:gd name="T12" fmla="*/ 0 w 13"/>
                    <a:gd name="T13" fmla="*/ 5 h 34"/>
                    <a:gd name="T14" fmla="*/ 0 w 13"/>
                    <a:gd name="T15" fmla="*/ 5 h 34"/>
                    <a:gd name="T16" fmla="*/ 0 w 13"/>
                    <a:gd name="T17" fmla="*/ 7 h 34"/>
                    <a:gd name="T18" fmla="*/ 0 w 13"/>
                    <a:gd name="T19" fmla="*/ 7 h 34"/>
                    <a:gd name="T20" fmla="*/ 0 w 13"/>
                    <a:gd name="T21" fmla="*/ 8 h 34"/>
                    <a:gd name="T22" fmla="*/ 0 w 13"/>
                    <a:gd name="T23" fmla="*/ 8 h 34"/>
                    <a:gd name="T24" fmla="*/ 0 w 13"/>
                    <a:gd name="T25" fmla="*/ 9 h 34"/>
                    <a:gd name="T26" fmla="*/ 0 w 13"/>
                    <a:gd name="T27" fmla="*/ 9 h 34"/>
                    <a:gd name="T28" fmla="*/ 0 w 13"/>
                    <a:gd name="T29" fmla="*/ 9 h 34"/>
                    <a:gd name="T30" fmla="*/ 0 w 13"/>
                    <a:gd name="T31" fmla="*/ 9 h 34"/>
                    <a:gd name="T32" fmla="*/ 1 w 13"/>
                    <a:gd name="T33" fmla="*/ 11 h 34"/>
                    <a:gd name="T34" fmla="*/ 1 w 13"/>
                    <a:gd name="T35" fmla="*/ 11 h 34"/>
                    <a:gd name="T36" fmla="*/ 1 w 13"/>
                    <a:gd name="T37" fmla="*/ 12 h 34"/>
                    <a:gd name="T38" fmla="*/ 1 w 13"/>
                    <a:gd name="T39" fmla="*/ 12 h 34"/>
                    <a:gd name="T40" fmla="*/ 1 w 13"/>
                    <a:gd name="T41" fmla="*/ 13 h 34"/>
                    <a:gd name="T42" fmla="*/ 1 w 13"/>
                    <a:gd name="T43" fmla="*/ 13 h 34"/>
                    <a:gd name="T44" fmla="*/ 1 w 13"/>
                    <a:gd name="T45" fmla="*/ 14 h 34"/>
                    <a:gd name="T46" fmla="*/ 1 w 13"/>
                    <a:gd name="T47" fmla="*/ 14 h 34"/>
                    <a:gd name="T48" fmla="*/ 2 w 13"/>
                    <a:gd name="T49" fmla="*/ 16 h 34"/>
                    <a:gd name="T50" fmla="*/ 2 w 13"/>
                    <a:gd name="T51" fmla="*/ 18 h 34"/>
                    <a:gd name="T52" fmla="*/ 3 w 13"/>
                    <a:gd name="T53" fmla="*/ 20 h 34"/>
                    <a:gd name="T54" fmla="*/ 3 w 13"/>
                    <a:gd name="T55" fmla="*/ 21 h 34"/>
                    <a:gd name="T56" fmla="*/ 4 w 13"/>
                    <a:gd name="T57" fmla="*/ 23 h 34"/>
                    <a:gd name="T58" fmla="*/ 4 w 13"/>
                    <a:gd name="T59" fmla="*/ 24 h 34"/>
                    <a:gd name="T60" fmla="*/ 5 w 13"/>
                    <a:gd name="T61" fmla="*/ 26 h 34"/>
                    <a:gd name="T62" fmla="*/ 5 w 13"/>
                    <a:gd name="T63" fmla="*/ 26 h 34"/>
                    <a:gd name="T64" fmla="*/ 6 w 13"/>
                    <a:gd name="T65" fmla="*/ 28 h 34"/>
                    <a:gd name="T66" fmla="*/ 6 w 13"/>
                    <a:gd name="T67" fmla="*/ 29 h 34"/>
                    <a:gd name="T68" fmla="*/ 7 w 13"/>
                    <a:gd name="T69" fmla="*/ 31 h 34"/>
                    <a:gd name="T70" fmla="*/ 7 w 13"/>
                    <a:gd name="T71" fmla="*/ 31 h 34"/>
                    <a:gd name="T72" fmla="*/ 9 w 13"/>
                    <a:gd name="T73" fmla="*/ 33 h 34"/>
                    <a:gd name="T74" fmla="*/ 9 w 13"/>
                    <a:gd name="T75" fmla="*/ 33 h 34"/>
                    <a:gd name="T76" fmla="*/ 11 w 13"/>
                    <a:gd name="T77" fmla="*/ 33 h 34"/>
                    <a:gd name="T78" fmla="*/ 11 w 13"/>
                    <a:gd name="T7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34">
                      <a:moveTo>
                        <a:pt x="0" y="0"/>
                      </a:moveTo>
                      <a:lnTo>
                        <a:pt x="0" y="1"/>
                      </a:lnTo>
                      <a:lnTo>
                        <a:pt x="0" y="1"/>
                      </a:lnTo>
                      <a:lnTo>
                        <a:pt x="0" y="1"/>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8"/>
                      </a:lnTo>
                      <a:lnTo>
                        <a:pt x="0" y="8"/>
                      </a:lnTo>
                      <a:lnTo>
                        <a:pt x="0" y="8"/>
                      </a:lnTo>
                      <a:lnTo>
                        <a:pt x="0" y="8"/>
                      </a:lnTo>
                      <a:lnTo>
                        <a:pt x="0" y="9"/>
                      </a:lnTo>
                      <a:lnTo>
                        <a:pt x="0" y="9"/>
                      </a:lnTo>
                      <a:lnTo>
                        <a:pt x="0" y="9"/>
                      </a:lnTo>
                      <a:lnTo>
                        <a:pt x="0" y="9"/>
                      </a:lnTo>
                      <a:lnTo>
                        <a:pt x="0" y="9"/>
                      </a:lnTo>
                      <a:lnTo>
                        <a:pt x="0" y="9"/>
                      </a:lnTo>
                      <a:lnTo>
                        <a:pt x="0" y="9"/>
                      </a:lnTo>
                      <a:lnTo>
                        <a:pt x="1" y="9"/>
                      </a:lnTo>
                      <a:lnTo>
                        <a:pt x="1" y="11"/>
                      </a:lnTo>
                      <a:lnTo>
                        <a:pt x="1" y="11"/>
                      </a:lnTo>
                      <a:lnTo>
                        <a:pt x="1" y="11"/>
                      </a:lnTo>
                      <a:lnTo>
                        <a:pt x="1" y="11"/>
                      </a:lnTo>
                      <a:lnTo>
                        <a:pt x="1" y="12"/>
                      </a:lnTo>
                      <a:lnTo>
                        <a:pt x="1" y="12"/>
                      </a:lnTo>
                      <a:lnTo>
                        <a:pt x="1" y="12"/>
                      </a:lnTo>
                      <a:lnTo>
                        <a:pt x="1" y="12"/>
                      </a:lnTo>
                      <a:lnTo>
                        <a:pt x="1" y="13"/>
                      </a:lnTo>
                      <a:lnTo>
                        <a:pt x="1" y="13"/>
                      </a:lnTo>
                      <a:lnTo>
                        <a:pt x="1" y="13"/>
                      </a:lnTo>
                      <a:lnTo>
                        <a:pt x="1" y="13"/>
                      </a:lnTo>
                      <a:lnTo>
                        <a:pt x="1" y="14"/>
                      </a:lnTo>
                      <a:lnTo>
                        <a:pt x="1" y="14"/>
                      </a:lnTo>
                      <a:lnTo>
                        <a:pt x="1" y="14"/>
                      </a:lnTo>
                      <a:lnTo>
                        <a:pt x="2" y="14"/>
                      </a:lnTo>
                      <a:lnTo>
                        <a:pt x="2" y="16"/>
                      </a:lnTo>
                      <a:lnTo>
                        <a:pt x="2" y="16"/>
                      </a:lnTo>
                      <a:lnTo>
                        <a:pt x="2" y="18"/>
                      </a:lnTo>
                      <a:lnTo>
                        <a:pt x="3" y="18"/>
                      </a:lnTo>
                      <a:lnTo>
                        <a:pt x="3" y="20"/>
                      </a:lnTo>
                      <a:lnTo>
                        <a:pt x="3" y="20"/>
                      </a:lnTo>
                      <a:lnTo>
                        <a:pt x="3" y="21"/>
                      </a:lnTo>
                      <a:lnTo>
                        <a:pt x="4" y="21"/>
                      </a:lnTo>
                      <a:lnTo>
                        <a:pt x="4" y="23"/>
                      </a:lnTo>
                      <a:lnTo>
                        <a:pt x="4" y="23"/>
                      </a:lnTo>
                      <a:lnTo>
                        <a:pt x="4" y="24"/>
                      </a:lnTo>
                      <a:lnTo>
                        <a:pt x="5" y="24"/>
                      </a:lnTo>
                      <a:lnTo>
                        <a:pt x="5" y="26"/>
                      </a:lnTo>
                      <a:lnTo>
                        <a:pt x="5" y="26"/>
                      </a:lnTo>
                      <a:lnTo>
                        <a:pt x="5" y="26"/>
                      </a:lnTo>
                      <a:lnTo>
                        <a:pt x="6" y="26"/>
                      </a:lnTo>
                      <a:lnTo>
                        <a:pt x="6" y="28"/>
                      </a:lnTo>
                      <a:lnTo>
                        <a:pt x="6" y="28"/>
                      </a:lnTo>
                      <a:lnTo>
                        <a:pt x="6" y="29"/>
                      </a:lnTo>
                      <a:lnTo>
                        <a:pt x="7" y="29"/>
                      </a:lnTo>
                      <a:lnTo>
                        <a:pt x="7" y="31"/>
                      </a:lnTo>
                      <a:lnTo>
                        <a:pt x="7" y="31"/>
                      </a:lnTo>
                      <a:lnTo>
                        <a:pt x="7" y="31"/>
                      </a:lnTo>
                      <a:lnTo>
                        <a:pt x="9" y="31"/>
                      </a:lnTo>
                      <a:lnTo>
                        <a:pt x="9" y="33"/>
                      </a:lnTo>
                      <a:lnTo>
                        <a:pt x="9" y="33"/>
                      </a:lnTo>
                      <a:lnTo>
                        <a:pt x="9" y="33"/>
                      </a:lnTo>
                      <a:lnTo>
                        <a:pt x="11" y="33"/>
                      </a:lnTo>
                      <a:lnTo>
                        <a:pt x="11" y="33"/>
                      </a:lnTo>
                      <a:lnTo>
                        <a:pt x="11" y="33"/>
                      </a:lnTo>
                      <a:lnTo>
                        <a:pt x="11" y="33"/>
                      </a:lnTo>
                      <a:lnTo>
                        <a:pt x="12" y="33"/>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6" name="Freeform 146"/>
                <p:cNvSpPr>
                  <a:spLocks/>
                </p:cNvSpPr>
                <p:nvPr/>
              </p:nvSpPr>
              <p:spPr bwMode="blackWhite">
                <a:xfrm>
                  <a:off x="4735" y="618"/>
                  <a:ext cx="6" cy="20"/>
                </a:xfrm>
                <a:custGeom>
                  <a:avLst/>
                  <a:gdLst>
                    <a:gd name="T0" fmla="*/ 5 w 6"/>
                    <a:gd name="T1" fmla="*/ 0 h 20"/>
                    <a:gd name="T2" fmla="*/ 4 w 6"/>
                    <a:gd name="T3" fmla="*/ 2 h 20"/>
                    <a:gd name="T4" fmla="*/ 4 w 6"/>
                    <a:gd name="T5" fmla="*/ 2 h 20"/>
                    <a:gd name="T6" fmla="*/ 4 w 6"/>
                    <a:gd name="T7" fmla="*/ 2 h 20"/>
                    <a:gd name="T8" fmla="*/ 4 w 6"/>
                    <a:gd name="T9" fmla="*/ 2 h 20"/>
                    <a:gd name="T10" fmla="*/ 4 w 6"/>
                    <a:gd name="T11" fmla="*/ 4 h 20"/>
                    <a:gd name="T12" fmla="*/ 4 w 6"/>
                    <a:gd name="T13" fmla="*/ 4 h 20"/>
                    <a:gd name="T14" fmla="*/ 4 w 6"/>
                    <a:gd name="T15" fmla="*/ 4 h 20"/>
                    <a:gd name="T16" fmla="*/ 4 w 6"/>
                    <a:gd name="T17" fmla="*/ 4 h 20"/>
                    <a:gd name="T18" fmla="*/ 2 w 6"/>
                    <a:gd name="T19" fmla="*/ 6 h 20"/>
                    <a:gd name="T20" fmla="*/ 2 w 6"/>
                    <a:gd name="T21" fmla="*/ 6 h 20"/>
                    <a:gd name="T22" fmla="*/ 2 w 6"/>
                    <a:gd name="T23" fmla="*/ 6 h 20"/>
                    <a:gd name="T24" fmla="*/ 2 w 6"/>
                    <a:gd name="T25" fmla="*/ 6 h 20"/>
                    <a:gd name="T26" fmla="*/ 1 w 6"/>
                    <a:gd name="T27" fmla="*/ 7 h 20"/>
                    <a:gd name="T28" fmla="*/ 1 w 6"/>
                    <a:gd name="T29" fmla="*/ 7 h 20"/>
                    <a:gd name="T30" fmla="*/ 1 w 6"/>
                    <a:gd name="T31" fmla="*/ 7 h 20"/>
                    <a:gd name="T32" fmla="*/ 1 w 6"/>
                    <a:gd name="T33" fmla="*/ 7 h 20"/>
                    <a:gd name="T34" fmla="*/ 1 w 6"/>
                    <a:gd name="T35" fmla="*/ 8 h 20"/>
                    <a:gd name="T36" fmla="*/ 1 w 6"/>
                    <a:gd name="T37" fmla="*/ 8 h 20"/>
                    <a:gd name="T38" fmla="*/ 1 w 6"/>
                    <a:gd name="T39" fmla="*/ 9 h 20"/>
                    <a:gd name="T40" fmla="*/ 2 w 6"/>
                    <a:gd name="T41" fmla="*/ 9 h 20"/>
                    <a:gd name="T42" fmla="*/ 1 w 6"/>
                    <a:gd name="T43" fmla="*/ 11 h 20"/>
                    <a:gd name="T44" fmla="*/ 1 w 6"/>
                    <a:gd name="T45" fmla="*/ 11 h 20"/>
                    <a:gd name="T46" fmla="*/ 1 w 6"/>
                    <a:gd name="T47" fmla="*/ 11 h 20"/>
                    <a:gd name="T48" fmla="*/ 1 w 6"/>
                    <a:gd name="T49" fmla="*/ 11 h 20"/>
                    <a:gd name="T50" fmla="*/ 0 w 6"/>
                    <a:gd name="T51" fmla="*/ 13 h 20"/>
                    <a:gd name="T52" fmla="*/ 0 w 6"/>
                    <a:gd name="T53" fmla="*/ 13 h 20"/>
                    <a:gd name="T54" fmla="*/ 0 w 6"/>
                    <a:gd name="T55" fmla="*/ 13 h 20"/>
                    <a:gd name="T56" fmla="*/ 0 w 6"/>
                    <a:gd name="T57" fmla="*/ 13 h 20"/>
                    <a:gd name="T58" fmla="*/ 0 w 6"/>
                    <a:gd name="T59" fmla="*/ 14 h 20"/>
                    <a:gd name="T60" fmla="*/ 0 w 6"/>
                    <a:gd name="T61" fmla="*/ 14 h 20"/>
                    <a:gd name="T62" fmla="*/ 0 w 6"/>
                    <a:gd name="T63" fmla="*/ 14 h 20"/>
                    <a:gd name="T64" fmla="*/ 1 w 6"/>
                    <a:gd name="T65" fmla="*/ 14 h 20"/>
                    <a:gd name="T66" fmla="*/ 0 w 6"/>
                    <a:gd name="T67" fmla="*/ 15 h 20"/>
                    <a:gd name="T68" fmla="*/ 0 w 6"/>
                    <a:gd name="T69" fmla="*/ 15 h 20"/>
                    <a:gd name="T70" fmla="*/ 0 w 6"/>
                    <a:gd name="T71" fmla="*/ 15 h 20"/>
                    <a:gd name="T72" fmla="*/ 0 w 6"/>
                    <a:gd name="T73" fmla="*/ 15 h 20"/>
                    <a:gd name="T74" fmla="*/ 0 w 6"/>
                    <a:gd name="T75" fmla="*/ 17 h 20"/>
                    <a:gd name="T76" fmla="*/ 0 w 6"/>
                    <a:gd name="T77" fmla="*/ 17 h 20"/>
                    <a:gd name="T78" fmla="*/ 0 w 6"/>
                    <a:gd name="T79" fmla="*/ 17 h 20"/>
                    <a:gd name="T80" fmla="*/ 2 w 6"/>
                    <a:gd name="T81" fmla="*/ 17 h 20"/>
                    <a:gd name="T82" fmla="*/ 2 w 6"/>
                    <a:gd name="T83" fmla="*/ 19 h 20"/>
                    <a:gd name="T84" fmla="*/ 2 w 6"/>
                    <a:gd name="T85" fmla="*/ 19 h 20"/>
                    <a:gd name="T86" fmla="*/ 2 w 6"/>
                    <a:gd name="T87" fmla="*/ 19 h 20"/>
                    <a:gd name="T88" fmla="*/ 4 w 6"/>
                    <a:gd name="T89" fmla="*/ 19 h 20"/>
                    <a:gd name="T90" fmla="*/ 4 w 6"/>
                    <a:gd name="T91" fmla="*/ 19 h 20"/>
                    <a:gd name="T92" fmla="*/ 4 w 6"/>
                    <a:gd name="T93" fmla="*/ 19 h 20"/>
                    <a:gd name="T94" fmla="*/ 4 w 6"/>
                    <a:gd name="T95" fmla="*/ 19 h 20"/>
                    <a:gd name="T96" fmla="*/ 5 w 6"/>
                    <a:gd name="T9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20">
                      <a:moveTo>
                        <a:pt x="5" y="0"/>
                      </a:moveTo>
                      <a:lnTo>
                        <a:pt x="4" y="2"/>
                      </a:lnTo>
                      <a:lnTo>
                        <a:pt x="4" y="2"/>
                      </a:lnTo>
                      <a:lnTo>
                        <a:pt x="4" y="2"/>
                      </a:lnTo>
                      <a:lnTo>
                        <a:pt x="4" y="2"/>
                      </a:lnTo>
                      <a:lnTo>
                        <a:pt x="4" y="4"/>
                      </a:lnTo>
                      <a:lnTo>
                        <a:pt x="4" y="4"/>
                      </a:lnTo>
                      <a:lnTo>
                        <a:pt x="4" y="4"/>
                      </a:lnTo>
                      <a:lnTo>
                        <a:pt x="4" y="4"/>
                      </a:lnTo>
                      <a:lnTo>
                        <a:pt x="2" y="6"/>
                      </a:lnTo>
                      <a:lnTo>
                        <a:pt x="2" y="6"/>
                      </a:lnTo>
                      <a:lnTo>
                        <a:pt x="2" y="6"/>
                      </a:lnTo>
                      <a:lnTo>
                        <a:pt x="2" y="6"/>
                      </a:lnTo>
                      <a:lnTo>
                        <a:pt x="1" y="7"/>
                      </a:lnTo>
                      <a:lnTo>
                        <a:pt x="1" y="7"/>
                      </a:lnTo>
                      <a:lnTo>
                        <a:pt x="1" y="7"/>
                      </a:lnTo>
                      <a:lnTo>
                        <a:pt x="1" y="7"/>
                      </a:lnTo>
                      <a:lnTo>
                        <a:pt x="1" y="8"/>
                      </a:lnTo>
                      <a:lnTo>
                        <a:pt x="1" y="8"/>
                      </a:lnTo>
                      <a:lnTo>
                        <a:pt x="1" y="9"/>
                      </a:lnTo>
                      <a:lnTo>
                        <a:pt x="2" y="9"/>
                      </a:lnTo>
                      <a:lnTo>
                        <a:pt x="1" y="11"/>
                      </a:lnTo>
                      <a:lnTo>
                        <a:pt x="1" y="11"/>
                      </a:lnTo>
                      <a:lnTo>
                        <a:pt x="1" y="11"/>
                      </a:lnTo>
                      <a:lnTo>
                        <a:pt x="1" y="11"/>
                      </a:lnTo>
                      <a:lnTo>
                        <a:pt x="0" y="13"/>
                      </a:lnTo>
                      <a:lnTo>
                        <a:pt x="0" y="13"/>
                      </a:lnTo>
                      <a:lnTo>
                        <a:pt x="0" y="13"/>
                      </a:lnTo>
                      <a:lnTo>
                        <a:pt x="0" y="13"/>
                      </a:lnTo>
                      <a:lnTo>
                        <a:pt x="0" y="14"/>
                      </a:lnTo>
                      <a:lnTo>
                        <a:pt x="0" y="14"/>
                      </a:lnTo>
                      <a:lnTo>
                        <a:pt x="0" y="14"/>
                      </a:lnTo>
                      <a:lnTo>
                        <a:pt x="1" y="14"/>
                      </a:lnTo>
                      <a:lnTo>
                        <a:pt x="0" y="15"/>
                      </a:lnTo>
                      <a:lnTo>
                        <a:pt x="0" y="15"/>
                      </a:lnTo>
                      <a:lnTo>
                        <a:pt x="0" y="15"/>
                      </a:lnTo>
                      <a:lnTo>
                        <a:pt x="0" y="15"/>
                      </a:lnTo>
                      <a:lnTo>
                        <a:pt x="0" y="17"/>
                      </a:lnTo>
                      <a:lnTo>
                        <a:pt x="0" y="17"/>
                      </a:lnTo>
                      <a:lnTo>
                        <a:pt x="0" y="17"/>
                      </a:lnTo>
                      <a:lnTo>
                        <a:pt x="2" y="17"/>
                      </a:lnTo>
                      <a:lnTo>
                        <a:pt x="2" y="19"/>
                      </a:lnTo>
                      <a:lnTo>
                        <a:pt x="2" y="19"/>
                      </a:lnTo>
                      <a:lnTo>
                        <a:pt x="2" y="19"/>
                      </a:lnTo>
                      <a:lnTo>
                        <a:pt x="4" y="19"/>
                      </a:lnTo>
                      <a:lnTo>
                        <a:pt x="4" y="19"/>
                      </a:lnTo>
                      <a:lnTo>
                        <a:pt x="4" y="19"/>
                      </a:lnTo>
                      <a:lnTo>
                        <a:pt x="4" y="19"/>
                      </a:lnTo>
                      <a:lnTo>
                        <a:pt x="5" y="19"/>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7" name="Freeform 147"/>
                <p:cNvSpPr>
                  <a:spLocks/>
                </p:cNvSpPr>
                <p:nvPr/>
              </p:nvSpPr>
              <p:spPr bwMode="blackWhite">
                <a:xfrm>
                  <a:off x="4706" y="637"/>
                  <a:ext cx="49" cy="93"/>
                </a:xfrm>
                <a:custGeom>
                  <a:avLst/>
                  <a:gdLst>
                    <a:gd name="T0" fmla="*/ 34 w 49"/>
                    <a:gd name="T1" fmla="*/ 2 h 93"/>
                    <a:gd name="T2" fmla="*/ 36 w 49"/>
                    <a:gd name="T3" fmla="*/ 2 h 93"/>
                    <a:gd name="T4" fmla="*/ 38 w 49"/>
                    <a:gd name="T5" fmla="*/ 4 h 93"/>
                    <a:gd name="T6" fmla="*/ 39 w 49"/>
                    <a:gd name="T7" fmla="*/ 8 h 93"/>
                    <a:gd name="T8" fmla="*/ 42 w 49"/>
                    <a:gd name="T9" fmla="*/ 14 h 93"/>
                    <a:gd name="T10" fmla="*/ 44 w 49"/>
                    <a:gd name="T11" fmla="*/ 17 h 93"/>
                    <a:gd name="T12" fmla="*/ 46 w 49"/>
                    <a:gd name="T13" fmla="*/ 21 h 93"/>
                    <a:gd name="T14" fmla="*/ 47 w 49"/>
                    <a:gd name="T15" fmla="*/ 24 h 93"/>
                    <a:gd name="T16" fmla="*/ 48 w 49"/>
                    <a:gd name="T17" fmla="*/ 26 h 93"/>
                    <a:gd name="T18" fmla="*/ 48 w 49"/>
                    <a:gd name="T19" fmla="*/ 28 h 93"/>
                    <a:gd name="T20" fmla="*/ 46 w 49"/>
                    <a:gd name="T21" fmla="*/ 28 h 93"/>
                    <a:gd name="T22" fmla="*/ 44 w 49"/>
                    <a:gd name="T23" fmla="*/ 28 h 93"/>
                    <a:gd name="T24" fmla="*/ 41 w 49"/>
                    <a:gd name="T25" fmla="*/ 28 h 93"/>
                    <a:gd name="T26" fmla="*/ 39 w 49"/>
                    <a:gd name="T27" fmla="*/ 28 h 93"/>
                    <a:gd name="T28" fmla="*/ 37 w 49"/>
                    <a:gd name="T29" fmla="*/ 27 h 93"/>
                    <a:gd name="T30" fmla="*/ 37 w 49"/>
                    <a:gd name="T31" fmla="*/ 27 h 93"/>
                    <a:gd name="T32" fmla="*/ 34 w 49"/>
                    <a:gd name="T33" fmla="*/ 27 h 93"/>
                    <a:gd name="T34" fmla="*/ 33 w 49"/>
                    <a:gd name="T35" fmla="*/ 28 h 93"/>
                    <a:gd name="T36" fmla="*/ 33 w 49"/>
                    <a:gd name="T37" fmla="*/ 30 h 93"/>
                    <a:gd name="T38" fmla="*/ 35 w 49"/>
                    <a:gd name="T39" fmla="*/ 30 h 93"/>
                    <a:gd name="T40" fmla="*/ 39 w 49"/>
                    <a:gd name="T41" fmla="*/ 33 h 93"/>
                    <a:gd name="T42" fmla="*/ 40 w 49"/>
                    <a:gd name="T43" fmla="*/ 36 h 93"/>
                    <a:gd name="T44" fmla="*/ 37 w 49"/>
                    <a:gd name="T45" fmla="*/ 42 h 93"/>
                    <a:gd name="T46" fmla="*/ 35 w 49"/>
                    <a:gd name="T47" fmla="*/ 45 h 93"/>
                    <a:gd name="T48" fmla="*/ 32 w 49"/>
                    <a:gd name="T49" fmla="*/ 50 h 93"/>
                    <a:gd name="T50" fmla="*/ 30 w 49"/>
                    <a:gd name="T51" fmla="*/ 55 h 93"/>
                    <a:gd name="T52" fmla="*/ 27 w 49"/>
                    <a:gd name="T53" fmla="*/ 59 h 93"/>
                    <a:gd name="T54" fmla="*/ 27 w 49"/>
                    <a:gd name="T55" fmla="*/ 62 h 93"/>
                    <a:gd name="T56" fmla="*/ 26 w 49"/>
                    <a:gd name="T57" fmla="*/ 66 h 93"/>
                    <a:gd name="T58" fmla="*/ 24 w 49"/>
                    <a:gd name="T59" fmla="*/ 68 h 93"/>
                    <a:gd name="T60" fmla="*/ 22 w 49"/>
                    <a:gd name="T61" fmla="*/ 70 h 93"/>
                    <a:gd name="T62" fmla="*/ 22 w 49"/>
                    <a:gd name="T63" fmla="*/ 70 h 93"/>
                    <a:gd name="T64" fmla="*/ 15 w 49"/>
                    <a:gd name="T65" fmla="*/ 76 h 93"/>
                    <a:gd name="T66" fmla="*/ 5 w 49"/>
                    <a:gd name="T67" fmla="*/ 87 h 93"/>
                    <a:gd name="T68" fmla="*/ 0 w 49"/>
                    <a:gd name="T69" fmla="*/ 91 h 93"/>
                    <a:gd name="T70" fmla="*/ 1 w 49"/>
                    <a:gd name="T71" fmla="*/ 83 h 93"/>
                    <a:gd name="T72" fmla="*/ 5 w 49"/>
                    <a:gd name="T73" fmla="*/ 71 h 93"/>
                    <a:gd name="T74" fmla="*/ 8 w 49"/>
                    <a:gd name="T75" fmla="*/ 66 h 93"/>
                    <a:gd name="T76" fmla="*/ 11 w 49"/>
                    <a:gd name="T77" fmla="*/ 61 h 93"/>
                    <a:gd name="T78" fmla="*/ 14 w 49"/>
                    <a:gd name="T79" fmla="*/ 56 h 93"/>
                    <a:gd name="T80" fmla="*/ 16 w 49"/>
                    <a:gd name="T81" fmla="*/ 54 h 93"/>
                    <a:gd name="T82" fmla="*/ 16 w 49"/>
                    <a:gd name="T83" fmla="*/ 52 h 93"/>
                    <a:gd name="T84" fmla="*/ 18 w 49"/>
                    <a:gd name="T85" fmla="*/ 49 h 93"/>
                    <a:gd name="T86" fmla="*/ 18 w 49"/>
                    <a:gd name="T87" fmla="*/ 46 h 93"/>
                    <a:gd name="T88" fmla="*/ 20 w 49"/>
                    <a:gd name="T89" fmla="*/ 43 h 93"/>
                    <a:gd name="T90" fmla="*/ 22 w 49"/>
                    <a:gd name="T91" fmla="*/ 39 h 93"/>
                    <a:gd name="T92" fmla="*/ 23 w 49"/>
                    <a:gd name="T93" fmla="*/ 34 h 93"/>
                    <a:gd name="T94" fmla="*/ 24 w 49"/>
                    <a:gd name="T95" fmla="*/ 31 h 93"/>
                    <a:gd name="T96" fmla="*/ 24 w 49"/>
                    <a:gd name="T97" fmla="*/ 29 h 93"/>
                    <a:gd name="T98" fmla="*/ 24 w 49"/>
                    <a:gd name="T99" fmla="*/ 24 h 93"/>
                    <a:gd name="T100" fmla="*/ 24 w 49"/>
                    <a:gd name="T101" fmla="*/ 20 h 93"/>
                    <a:gd name="T102" fmla="*/ 24 w 49"/>
                    <a:gd name="T103" fmla="*/ 17 h 93"/>
                    <a:gd name="T104" fmla="*/ 29 w 49"/>
                    <a:gd name="T105" fmla="*/ 12 h 93"/>
                    <a:gd name="T106" fmla="*/ 32 w 49"/>
                    <a:gd name="T107" fmla="*/ 9 h 93"/>
                    <a:gd name="T108" fmla="*/ 34 w 49"/>
                    <a:gd name="T109" fmla="*/ 5 h 93"/>
                    <a:gd name="T110" fmla="*/ 34 w 49"/>
                    <a:gd name="T111" fmla="*/ 2 h 93"/>
                    <a:gd name="T112" fmla="*/ 34 w 49"/>
                    <a:gd name="T113" fmla="*/ 1 h 93"/>
                    <a:gd name="T114" fmla="*/ 34 w 49"/>
                    <a:gd name="T115" fmla="*/ 1 h 93"/>
                    <a:gd name="T116" fmla="*/ 34 w 49"/>
                    <a:gd name="T1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93">
                      <a:moveTo>
                        <a:pt x="34" y="0"/>
                      </a:moveTo>
                      <a:lnTo>
                        <a:pt x="34" y="2"/>
                      </a:lnTo>
                      <a:lnTo>
                        <a:pt x="34" y="2"/>
                      </a:lnTo>
                      <a:lnTo>
                        <a:pt x="34" y="2"/>
                      </a:lnTo>
                      <a:lnTo>
                        <a:pt x="34" y="2"/>
                      </a:lnTo>
                      <a:lnTo>
                        <a:pt x="34" y="2"/>
                      </a:lnTo>
                      <a:lnTo>
                        <a:pt x="34" y="2"/>
                      </a:lnTo>
                      <a:lnTo>
                        <a:pt x="34" y="2"/>
                      </a:lnTo>
                      <a:lnTo>
                        <a:pt x="36" y="2"/>
                      </a:lnTo>
                      <a:lnTo>
                        <a:pt x="36" y="2"/>
                      </a:lnTo>
                      <a:lnTo>
                        <a:pt x="36" y="2"/>
                      </a:lnTo>
                      <a:lnTo>
                        <a:pt x="36" y="2"/>
                      </a:lnTo>
                      <a:lnTo>
                        <a:pt x="36" y="2"/>
                      </a:lnTo>
                      <a:lnTo>
                        <a:pt x="36" y="2"/>
                      </a:lnTo>
                      <a:lnTo>
                        <a:pt x="36" y="2"/>
                      </a:lnTo>
                      <a:lnTo>
                        <a:pt x="36" y="2"/>
                      </a:lnTo>
                      <a:lnTo>
                        <a:pt x="38" y="2"/>
                      </a:lnTo>
                      <a:lnTo>
                        <a:pt x="38" y="4"/>
                      </a:lnTo>
                      <a:lnTo>
                        <a:pt x="38" y="4"/>
                      </a:lnTo>
                      <a:lnTo>
                        <a:pt x="38" y="5"/>
                      </a:lnTo>
                      <a:lnTo>
                        <a:pt x="39" y="5"/>
                      </a:lnTo>
                      <a:lnTo>
                        <a:pt x="39" y="7"/>
                      </a:lnTo>
                      <a:lnTo>
                        <a:pt x="39" y="7"/>
                      </a:lnTo>
                      <a:lnTo>
                        <a:pt x="39" y="8"/>
                      </a:lnTo>
                      <a:lnTo>
                        <a:pt x="41" y="8"/>
                      </a:lnTo>
                      <a:lnTo>
                        <a:pt x="41" y="10"/>
                      </a:lnTo>
                      <a:lnTo>
                        <a:pt x="41" y="10"/>
                      </a:lnTo>
                      <a:lnTo>
                        <a:pt x="41" y="12"/>
                      </a:lnTo>
                      <a:lnTo>
                        <a:pt x="42" y="12"/>
                      </a:lnTo>
                      <a:lnTo>
                        <a:pt x="42" y="14"/>
                      </a:lnTo>
                      <a:lnTo>
                        <a:pt x="42" y="14"/>
                      </a:lnTo>
                      <a:lnTo>
                        <a:pt x="42" y="14"/>
                      </a:lnTo>
                      <a:lnTo>
                        <a:pt x="44" y="14"/>
                      </a:lnTo>
                      <a:lnTo>
                        <a:pt x="44" y="16"/>
                      </a:lnTo>
                      <a:lnTo>
                        <a:pt x="44" y="16"/>
                      </a:lnTo>
                      <a:lnTo>
                        <a:pt x="44" y="17"/>
                      </a:lnTo>
                      <a:lnTo>
                        <a:pt x="44" y="17"/>
                      </a:lnTo>
                      <a:lnTo>
                        <a:pt x="44" y="19"/>
                      </a:lnTo>
                      <a:lnTo>
                        <a:pt x="44" y="19"/>
                      </a:lnTo>
                      <a:lnTo>
                        <a:pt x="44" y="20"/>
                      </a:lnTo>
                      <a:lnTo>
                        <a:pt x="46" y="20"/>
                      </a:lnTo>
                      <a:lnTo>
                        <a:pt x="46" y="21"/>
                      </a:lnTo>
                      <a:lnTo>
                        <a:pt x="46" y="21"/>
                      </a:lnTo>
                      <a:lnTo>
                        <a:pt x="46" y="23"/>
                      </a:lnTo>
                      <a:lnTo>
                        <a:pt x="47" y="23"/>
                      </a:lnTo>
                      <a:lnTo>
                        <a:pt x="47" y="24"/>
                      </a:lnTo>
                      <a:lnTo>
                        <a:pt x="47" y="24"/>
                      </a:lnTo>
                      <a:lnTo>
                        <a:pt x="47" y="24"/>
                      </a:lnTo>
                      <a:lnTo>
                        <a:pt x="48" y="24"/>
                      </a:lnTo>
                      <a:lnTo>
                        <a:pt x="48" y="26"/>
                      </a:lnTo>
                      <a:lnTo>
                        <a:pt x="48" y="26"/>
                      </a:lnTo>
                      <a:lnTo>
                        <a:pt x="48" y="26"/>
                      </a:lnTo>
                      <a:lnTo>
                        <a:pt x="48" y="26"/>
                      </a:lnTo>
                      <a:lnTo>
                        <a:pt x="48" y="26"/>
                      </a:lnTo>
                      <a:lnTo>
                        <a:pt x="48" y="26"/>
                      </a:lnTo>
                      <a:lnTo>
                        <a:pt x="48" y="26"/>
                      </a:lnTo>
                      <a:lnTo>
                        <a:pt x="48" y="26"/>
                      </a:lnTo>
                      <a:lnTo>
                        <a:pt x="48" y="28"/>
                      </a:lnTo>
                      <a:lnTo>
                        <a:pt x="48" y="28"/>
                      </a:lnTo>
                      <a:lnTo>
                        <a:pt x="48" y="28"/>
                      </a:lnTo>
                      <a:lnTo>
                        <a:pt x="48" y="28"/>
                      </a:lnTo>
                      <a:lnTo>
                        <a:pt x="48" y="28"/>
                      </a:lnTo>
                      <a:lnTo>
                        <a:pt x="48" y="28"/>
                      </a:lnTo>
                      <a:lnTo>
                        <a:pt x="48" y="28"/>
                      </a:lnTo>
                      <a:lnTo>
                        <a:pt x="48" y="28"/>
                      </a:lnTo>
                      <a:lnTo>
                        <a:pt x="46" y="28"/>
                      </a:lnTo>
                      <a:lnTo>
                        <a:pt x="46" y="28"/>
                      </a:lnTo>
                      <a:lnTo>
                        <a:pt x="46" y="28"/>
                      </a:lnTo>
                      <a:lnTo>
                        <a:pt x="46" y="28"/>
                      </a:lnTo>
                      <a:lnTo>
                        <a:pt x="44" y="28"/>
                      </a:lnTo>
                      <a:lnTo>
                        <a:pt x="44" y="28"/>
                      </a:lnTo>
                      <a:lnTo>
                        <a:pt x="44" y="28"/>
                      </a:lnTo>
                      <a:lnTo>
                        <a:pt x="44" y="28"/>
                      </a:lnTo>
                      <a:lnTo>
                        <a:pt x="42" y="28"/>
                      </a:lnTo>
                      <a:lnTo>
                        <a:pt x="42" y="28"/>
                      </a:lnTo>
                      <a:lnTo>
                        <a:pt x="42" y="28"/>
                      </a:lnTo>
                      <a:lnTo>
                        <a:pt x="42" y="28"/>
                      </a:lnTo>
                      <a:lnTo>
                        <a:pt x="41" y="28"/>
                      </a:lnTo>
                      <a:lnTo>
                        <a:pt x="41" y="28"/>
                      </a:lnTo>
                      <a:lnTo>
                        <a:pt x="41" y="28"/>
                      </a:lnTo>
                      <a:lnTo>
                        <a:pt x="41" y="28"/>
                      </a:lnTo>
                      <a:lnTo>
                        <a:pt x="39" y="28"/>
                      </a:lnTo>
                      <a:lnTo>
                        <a:pt x="39" y="28"/>
                      </a:lnTo>
                      <a:lnTo>
                        <a:pt x="39" y="28"/>
                      </a:lnTo>
                      <a:lnTo>
                        <a:pt x="39" y="28"/>
                      </a:lnTo>
                      <a:lnTo>
                        <a:pt x="38" y="28"/>
                      </a:lnTo>
                      <a:lnTo>
                        <a:pt x="38" y="28"/>
                      </a:lnTo>
                      <a:lnTo>
                        <a:pt x="38" y="28"/>
                      </a:lnTo>
                      <a:lnTo>
                        <a:pt x="38" y="27"/>
                      </a:lnTo>
                      <a:lnTo>
                        <a:pt x="37" y="27"/>
                      </a:lnTo>
                      <a:lnTo>
                        <a:pt x="37" y="27"/>
                      </a:lnTo>
                      <a:lnTo>
                        <a:pt x="37" y="27"/>
                      </a:lnTo>
                      <a:lnTo>
                        <a:pt x="37" y="27"/>
                      </a:lnTo>
                      <a:lnTo>
                        <a:pt x="37" y="27"/>
                      </a:lnTo>
                      <a:lnTo>
                        <a:pt x="37" y="27"/>
                      </a:lnTo>
                      <a:lnTo>
                        <a:pt x="37" y="27"/>
                      </a:lnTo>
                      <a:lnTo>
                        <a:pt x="37" y="26"/>
                      </a:lnTo>
                      <a:lnTo>
                        <a:pt x="36" y="27"/>
                      </a:lnTo>
                      <a:lnTo>
                        <a:pt x="36" y="27"/>
                      </a:lnTo>
                      <a:lnTo>
                        <a:pt x="36" y="27"/>
                      </a:lnTo>
                      <a:lnTo>
                        <a:pt x="36" y="27"/>
                      </a:lnTo>
                      <a:lnTo>
                        <a:pt x="34" y="27"/>
                      </a:lnTo>
                      <a:lnTo>
                        <a:pt x="34" y="27"/>
                      </a:lnTo>
                      <a:lnTo>
                        <a:pt x="34" y="27"/>
                      </a:lnTo>
                      <a:lnTo>
                        <a:pt x="34" y="27"/>
                      </a:lnTo>
                      <a:lnTo>
                        <a:pt x="33" y="28"/>
                      </a:lnTo>
                      <a:lnTo>
                        <a:pt x="33" y="28"/>
                      </a:lnTo>
                      <a:lnTo>
                        <a:pt x="33" y="28"/>
                      </a:lnTo>
                      <a:lnTo>
                        <a:pt x="33" y="28"/>
                      </a:lnTo>
                      <a:lnTo>
                        <a:pt x="33" y="28"/>
                      </a:lnTo>
                      <a:lnTo>
                        <a:pt x="33" y="28"/>
                      </a:lnTo>
                      <a:lnTo>
                        <a:pt x="33" y="28"/>
                      </a:lnTo>
                      <a:lnTo>
                        <a:pt x="33" y="28"/>
                      </a:lnTo>
                      <a:lnTo>
                        <a:pt x="33" y="30"/>
                      </a:lnTo>
                      <a:lnTo>
                        <a:pt x="33" y="30"/>
                      </a:lnTo>
                      <a:lnTo>
                        <a:pt x="33" y="30"/>
                      </a:lnTo>
                      <a:lnTo>
                        <a:pt x="34" y="30"/>
                      </a:lnTo>
                      <a:lnTo>
                        <a:pt x="34" y="30"/>
                      </a:lnTo>
                      <a:lnTo>
                        <a:pt x="35" y="30"/>
                      </a:lnTo>
                      <a:lnTo>
                        <a:pt x="35" y="30"/>
                      </a:lnTo>
                      <a:lnTo>
                        <a:pt x="37" y="30"/>
                      </a:lnTo>
                      <a:lnTo>
                        <a:pt x="37" y="32"/>
                      </a:lnTo>
                      <a:lnTo>
                        <a:pt x="38" y="32"/>
                      </a:lnTo>
                      <a:lnTo>
                        <a:pt x="38" y="32"/>
                      </a:lnTo>
                      <a:lnTo>
                        <a:pt x="39" y="32"/>
                      </a:lnTo>
                      <a:lnTo>
                        <a:pt x="39" y="33"/>
                      </a:lnTo>
                      <a:lnTo>
                        <a:pt x="40" y="33"/>
                      </a:lnTo>
                      <a:lnTo>
                        <a:pt x="40" y="33"/>
                      </a:lnTo>
                      <a:lnTo>
                        <a:pt x="42" y="33"/>
                      </a:lnTo>
                      <a:lnTo>
                        <a:pt x="41" y="34"/>
                      </a:lnTo>
                      <a:lnTo>
                        <a:pt x="41" y="34"/>
                      </a:lnTo>
                      <a:lnTo>
                        <a:pt x="40" y="36"/>
                      </a:lnTo>
                      <a:lnTo>
                        <a:pt x="40" y="36"/>
                      </a:lnTo>
                      <a:lnTo>
                        <a:pt x="38" y="38"/>
                      </a:lnTo>
                      <a:lnTo>
                        <a:pt x="38" y="38"/>
                      </a:lnTo>
                      <a:lnTo>
                        <a:pt x="38" y="40"/>
                      </a:lnTo>
                      <a:lnTo>
                        <a:pt x="38" y="40"/>
                      </a:lnTo>
                      <a:lnTo>
                        <a:pt x="37" y="42"/>
                      </a:lnTo>
                      <a:lnTo>
                        <a:pt x="37" y="42"/>
                      </a:lnTo>
                      <a:lnTo>
                        <a:pt x="36" y="43"/>
                      </a:lnTo>
                      <a:lnTo>
                        <a:pt x="36" y="43"/>
                      </a:lnTo>
                      <a:lnTo>
                        <a:pt x="35" y="45"/>
                      </a:lnTo>
                      <a:lnTo>
                        <a:pt x="35" y="45"/>
                      </a:lnTo>
                      <a:lnTo>
                        <a:pt x="35" y="45"/>
                      </a:lnTo>
                      <a:lnTo>
                        <a:pt x="35" y="45"/>
                      </a:lnTo>
                      <a:lnTo>
                        <a:pt x="33" y="47"/>
                      </a:lnTo>
                      <a:lnTo>
                        <a:pt x="33" y="47"/>
                      </a:lnTo>
                      <a:lnTo>
                        <a:pt x="33" y="49"/>
                      </a:lnTo>
                      <a:lnTo>
                        <a:pt x="33" y="49"/>
                      </a:lnTo>
                      <a:lnTo>
                        <a:pt x="32" y="50"/>
                      </a:lnTo>
                      <a:lnTo>
                        <a:pt x="32" y="50"/>
                      </a:lnTo>
                      <a:lnTo>
                        <a:pt x="32" y="51"/>
                      </a:lnTo>
                      <a:lnTo>
                        <a:pt x="32" y="51"/>
                      </a:lnTo>
                      <a:lnTo>
                        <a:pt x="30" y="53"/>
                      </a:lnTo>
                      <a:lnTo>
                        <a:pt x="30" y="53"/>
                      </a:lnTo>
                      <a:lnTo>
                        <a:pt x="30" y="55"/>
                      </a:lnTo>
                      <a:lnTo>
                        <a:pt x="30" y="55"/>
                      </a:lnTo>
                      <a:lnTo>
                        <a:pt x="29" y="57"/>
                      </a:lnTo>
                      <a:lnTo>
                        <a:pt x="29" y="57"/>
                      </a:lnTo>
                      <a:lnTo>
                        <a:pt x="29" y="57"/>
                      </a:lnTo>
                      <a:lnTo>
                        <a:pt x="29" y="57"/>
                      </a:lnTo>
                      <a:lnTo>
                        <a:pt x="27" y="59"/>
                      </a:lnTo>
                      <a:lnTo>
                        <a:pt x="27" y="59"/>
                      </a:lnTo>
                      <a:lnTo>
                        <a:pt x="27" y="60"/>
                      </a:lnTo>
                      <a:lnTo>
                        <a:pt x="27" y="60"/>
                      </a:lnTo>
                      <a:lnTo>
                        <a:pt x="27" y="61"/>
                      </a:lnTo>
                      <a:lnTo>
                        <a:pt x="27" y="61"/>
                      </a:lnTo>
                      <a:lnTo>
                        <a:pt x="27" y="62"/>
                      </a:lnTo>
                      <a:lnTo>
                        <a:pt x="27" y="62"/>
                      </a:lnTo>
                      <a:lnTo>
                        <a:pt x="26" y="64"/>
                      </a:lnTo>
                      <a:lnTo>
                        <a:pt x="26" y="64"/>
                      </a:lnTo>
                      <a:lnTo>
                        <a:pt x="26" y="64"/>
                      </a:lnTo>
                      <a:lnTo>
                        <a:pt x="26" y="64"/>
                      </a:lnTo>
                      <a:lnTo>
                        <a:pt x="26" y="66"/>
                      </a:lnTo>
                      <a:lnTo>
                        <a:pt x="26" y="66"/>
                      </a:lnTo>
                      <a:lnTo>
                        <a:pt x="26" y="66"/>
                      </a:lnTo>
                      <a:lnTo>
                        <a:pt x="26" y="66"/>
                      </a:lnTo>
                      <a:lnTo>
                        <a:pt x="24" y="68"/>
                      </a:lnTo>
                      <a:lnTo>
                        <a:pt x="24" y="68"/>
                      </a:lnTo>
                      <a:lnTo>
                        <a:pt x="24" y="68"/>
                      </a:lnTo>
                      <a:lnTo>
                        <a:pt x="24" y="68"/>
                      </a:lnTo>
                      <a:lnTo>
                        <a:pt x="23" y="68"/>
                      </a:lnTo>
                      <a:lnTo>
                        <a:pt x="23" y="68"/>
                      </a:lnTo>
                      <a:lnTo>
                        <a:pt x="23" y="68"/>
                      </a:lnTo>
                      <a:lnTo>
                        <a:pt x="23" y="68"/>
                      </a:lnTo>
                      <a:lnTo>
                        <a:pt x="22" y="70"/>
                      </a:lnTo>
                      <a:lnTo>
                        <a:pt x="22" y="70"/>
                      </a:lnTo>
                      <a:lnTo>
                        <a:pt x="22" y="70"/>
                      </a:lnTo>
                      <a:lnTo>
                        <a:pt x="22" y="70"/>
                      </a:lnTo>
                      <a:lnTo>
                        <a:pt x="22" y="70"/>
                      </a:lnTo>
                      <a:lnTo>
                        <a:pt x="22" y="70"/>
                      </a:lnTo>
                      <a:lnTo>
                        <a:pt x="22" y="70"/>
                      </a:lnTo>
                      <a:lnTo>
                        <a:pt x="22" y="70"/>
                      </a:lnTo>
                      <a:lnTo>
                        <a:pt x="20" y="71"/>
                      </a:lnTo>
                      <a:lnTo>
                        <a:pt x="19" y="72"/>
                      </a:lnTo>
                      <a:lnTo>
                        <a:pt x="17" y="74"/>
                      </a:lnTo>
                      <a:lnTo>
                        <a:pt x="17" y="74"/>
                      </a:lnTo>
                      <a:lnTo>
                        <a:pt x="15" y="76"/>
                      </a:lnTo>
                      <a:lnTo>
                        <a:pt x="13" y="78"/>
                      </a:lnTo>
                      <a:lnTo>
                        <a:pt x="12" y="80"/>
                      </a:lnTo>
                      <a:lnTo>
                        <a:pt x="11" y="82"/>
                      </a:lnTo>
                      <a:lnTo>
                        <a:pt x="9" y="84"/>
                      </a:lnTo>
                      <a:lnTo>
                        <a:pt x="7" y="86"/>
                      </a:lnTo>
                      <a:lnTo>
                        <a:pt x="5" y="87"/>
                      </a:lnTo>
                      <a:lnTo>
                        <a:pt x="4" y="89"/>
                      </a:lnTo>
                      <a:lnTo>
                        <a:pt x="2" y="90"/>
                      </a:lnTo>
                      <a:lnTo>
                        <a:pt x="1" y="91"/>
                      </a:lnTo>
                      <a:lnTo>
                        <a:pt x="1" y="92"/>
                      </a:lnTo>
                      <a:lnTo>
                        <a:pt x="1" y="91"/>
                      </a:lnTo>
                      <a:lnTo>
                        <a:pt x="0" y="91"/>
                      </a:lnTo>
                      <a:lnTo>
                        <a:pt x="0" y="90"/>
                      </a:lnTo>
                      <a:lnTo>
                        <a:pt x="0" y="90"/>
                      </a:lnTo>
                      <a:lnTo>
                        <a:pt x="1" y="88"/>
                      </a:lnTo>
                      <a:lnTo>
                        <a:pt x="1" y="87"/>
                      </a:lnTo>
                      <a:lnTo>
                        <a:pt x="1" y="85"/>
                      </a:lnTo>
                      <a:lnTo>
                        <a:pt x="1" y="83"/>
                      </a:lnTo>
                      <a:lnTo>
                        <a:pt x="3" y="80"/>
                      </a:lnTo>
                      <a:lnTo>
                        <a:pt x="3" y="78"/>
                      </a:lnTo>
                      <a:lnTo>
                        <a:pt x="3" y="76"/>
                      </a:lnTo>
                      <a:lnTo>
                        <a:pt x="3" y="75"/>
                      </a:lnTo>
                      <a:lnTo>
                        <a:pt x="5" y="72"/>
                      </a:lnTo>
                      <a:lnTo>
                        <a:pt x="5" y="71"/>
                      </a:lnTo>
                      <a:lnTo>
                        <a:pt x="6" y="70"/>
                      </a:lnTo>
                      <a:lnTo>
                        <a:pt x="6" y="69"/>
                      </a:lnTo>
                      <a:lnTo>
                        <a:pt x="8" y="67"/>
                      </a:lnTo>
                      <a:lnTo>
                        <a:pt x="8" y="67"/>
                      </a:lnTo>
                      <a:lnTo>
                        <a:pt x="8" y="66"/>
                      </a:lnTo>
                      <a:lnTo>
                        <a:pt x="8" y="66"/>
                      </a:lnTo>
                      <a:lnTo>
                        <a:pt x="8" y="64"/>
                      </a:lnTo>
                      <a:lnTo>
                        <a:pt x="8" y="64"/>
                      </a:lnTo>
                      <a:lnTo>
                        <a:pt x="9" y="63"/>
                      </a:lnTo>
                      <a:lnTo>
                        <a:pt x="9" y="63"/>
                      </a:lnTo>
                      <a:lnTo>
                        <a:pt x="11" y="61"/>
                      </a:lnTo>
                      <a:lnTo>
                        <a:pt x="11" y="61"/>
                      </a:lnTo>
                      <a:lnTo>
                        <a:pt x="12" y="60"/>
                      </a:lnTo>
                      <a:lnTo>
                        <a:pt x="12" y="60"/>
                      </a:lnTo>
                      <a:lnTo>
                        <a:pt x="13" y="58"/>
                      </a:lnTo>
                      <a:lnTo>
                        <a:pt x="13" y="58"/>
                      </a:lnTo>
                      <a:lnTo>
                        <a:pt x="14" y="56"/>
                      </a:lnTo>
                      <a:lnTo>
                        <a:pt x="14" y="56"/>
                      </a:lnTo>
                      <a:lnTo>
                        <a:pt x="16" y="54"/>
                      </a:lnTo>
                      <a:lnTo>
                        <a:pt x="16" y="54"/>
                      </a:lnTo>
                      <a:lnTo>
                        <a:pt x="16" y="54"/>
                      </a:lnTo>
                      <a:lnTo>
                        <a:pt x="16" y="54"/>
                      </a:lnTo>
                      <a:lnTo>
                        <a:pt x="16" y="54"/>
                      </a:lnTo>
                      <a:lnTo>
                        <a:pt x="16" y="54"/>
                      </a:lnTo>
                      <a:lnTo>
                        <a:pt x="16" y="54"/>
                      </a:lnTo>
                      <a:lnTo>
                        <a:pt x="16" y="54"/>
                      </a:lnTo>
                      <a:lnTo>
                        <a:pt x="16" y="52"/>
                      </a:lnTo>
                      <a:lnTo>
                        <a:pt x="16" y="52"/>
                      </a:lnTo>
                      <a:lnTo>
                        <a:pt x="16" y="52"/>
                      </a:lnTo>
                      <a:lnTo>
                        <a:pt x="16" y="52"/>
                      </a:lnTo>
                      <a:lnTo>
                        <a:pt x="16" y="50"/>
                      </a:lnTo>
                      <a:lnTo>
                        <a:pt x="16" y="50"/>
                      </a:lnTo>
                      <a:lnTo>
                        <a:pt x="16" y="50"/>
                      </a:lnTo>
                      <a:lnTo>
                        <a:pt x="16" y="50"/>
                      </a:lnTo>
                      <a:lnTo>
                        <a:pt x="18" y="49"/>
                      </a:lnTo>
                      <a:lnTo>
                        <a:pt x="18" y="49"/>
                      </a:lnTo>
                      <a:lnTo>
                        <a:pt x="18" y="49"/>
                      </a:lnTo>
                      <a:lnTo>
                        <a:pt x="18" y="49"/>
                      </a:lnTo>
                      <a:lnTo>
                        <a:pt x="18" y="47"/>
                      </a:lnTo>
                      <a:lnTo>
                        <a:pt x="18" y="47"/>
                      </a:lnTo>
                      <a:lnTo>
                        <a:pt x="18" y="46"/>
                      </a:lnTo>
                      <a:lnTo>
                        <a:pt x="18" y="46"/>
                      </a:lnTo>
                      <a:lnTo>
                        <a:pt x="20" y="45"/>
                      </a:lnTo>
                      <a:lnTo>
                        <a:pt x="20" y="45"/>
                      </a:lnTo>
                      <a:lnTo>
                        <a:pt x="20" y="45"/>
                      </a:lnTo>
                      <a:lnTo>
                        <a:pt x="20" y="45"/>
                      </a:lnTo>
                      <a:lnTo>
                        <a:pt x="20" y="43"/>
                      </a:lnTo>
                      <a:lnTo>
                        <a:pt x="20" y="43"/>
                      </a:lnTo>
                      <a:lnTo>
                        <a:pt x="20" y="41"/>
                      </a:lnTo>
                      <a:lnTo>
                        <a:pt x="20" y="41"/>
                      </a:lnTo>
                      <a:lnTo>
                        <a:pt x="22" y="39"/>
                      </a:lnTo>
                      <a:lnTo>
                        <a:pt x="22" y="39"/>
                      </a:lnTo>
                      <a:lnTo>
                        <a:pt x="22" y="39"/>
                      </a:lnTo>
                      <a:lnTo>
                        <a:pt x="22" y="39"/>
                      </a:lnTo>
                      <a:lnTo>
                        <a:pt x="22" y="37"/>
                      </a:lnTo>
                      <a:lnTo>
                        <a:pt x="22" y="37"/>
                      </a:lnTo>
                      <a:lnTo>
                        <a:pt x="22" y="35"/>
                      </a:lnTo>
                      <a:lnTo>
                        <a:pt x="22" y="35"/>
                      </a:lnTo>
                      <a:lnTo>
                        <a:pt x="23" y="34"/>
                      </a:lnTo>
                      <a:lnTo>
                        <a:pt x="23" y="34"/>
                      </a:lnTo>
                      <a:lnTo>
                        <a:pt x="23" y="34"/>
                      </a:lnTo>
                      <a:lnTo>
                        <a:pt x="23" y="34"/>
                      </a:lnTo>
                      <a:lnTo>
                        <a:pt x="24" y="32"/>
                      </a:lnTo>
                      <a:lnTo>
                        <a:pt x="24" y="32"/>
                      </a:lnTo>
                      <a:lnTo>
                        <a:pt x="24" y="31"/>
                      </a:lnTo>
                      <a:lnTo>
                        <a:pt x="24" y="31"/>
                      </a:lnTo>
                      <a:lnTo>
                        <a:pt x="25" y="29"/>
                      </a:lnTo>
                      <a:lnTo>
                        <a:pt x="24" y="29"/>
                      </a:lnTo>
                      <a:lnTo>
                        <a:pt x="24" y="29"/>
                      </a:lnTo>
                      <a:lnTo>
                        <a:pt x="24" y="29"/>
                      </a:lnTo>
                      <a:lnTo>
                        <a:pt x="24" y="29"/>
                      </a:lnTo>
                      <a:lnTo>
                        <a:pt x="24" y="29"/>
                      </a:lnTo>
                      <a:lnTo>
                        <a:pt x="24" y="28"/>
                      </a:lnTo>
                      <a:lnTo>
                        <a:pt x="24" y="28"/>
                      </a:lnTo>
                      <a:lnTo>
                        <a:pt x="24" y="26"/>
                      </a:lnTo>
                      <a:lnTo>
                        <a:pt x="24" y="26"/>
                      </a:lnTo>
                      <a:lnTo>
                        <a:pt x="24" y="24"/>
                      </a:lnTo>
                      <a:lnTo>
                        <a:pt x="24" y="24"/>
                      </a:lnTo>
                      <a:lnTo>
                        <a:pt x="24" y="23"/>
                      </a:lnTo>
                      <a:lnTo>
                        <a:pt x="24" y="23"/>
                      </a:lnTo>
                      <a:lnTo>
                        <a:pt x="24" y="22"/>
                      </a:lnTo>
                      <a:lnTo>
                        <a:pt x="24" y="22"/>
                      </a:lnTo>
                      <a:lnTo>
                        <a:pt x="25" y="20"/>
                      </a:lnTo>
                      <a:lnTo>
                        <a:pt x="24" y="20"/>
                      </a:lnTo>
                      <a:lnTo>
                        <a:pt x="24" y="20"/>
                      </a:lnTo>
                      <a:lnTo>
                        <a:pt x="24" y="20"/>
                      </a:lnTo>
                      <a:lnTo>
                        <a:pt x="24" y="19"/>
                      </a:lnTo>
                      <a:lnTo>
                        <a:pt x="24" y="19"/>
                      </a:lnTo>
                      <a:lnTo>
                        <a:pt x="24" y="17"/>
                      </a:lnTo>
                      <a:lnTo>
                        <a:pt x="24" y="17"/>
                      </a:lnTo>
                      <a:lnTo>
                        <a:pt x="26" y="15"/>
                      </a:lnTo>
                      <a:lnTo>
                        <a:pt x="26" y="15"/>
                      </a:lnTo>
                      <a:lnTo>
                        <a:pt x="27" y="14"/>
                      </a:lnTo>
                      <a:lnTo>
                        <a:pt x="27" y="14"/>
                      </a:lnTo>
                      <a:lnTo>
                        <a:pt x="29" y="12"/>
                      </a:lnTo>
                      <a:lnTo>
                        <a:pt x="29" y="12"/>
                      </a:lnTo>
                      <a:lnTo>
                        <a:pt x="30" y="10"/>
                      </a:lnTo>
                      <a:lnTo>
                        <a:pt x="30" y="10"/>
                      </a:lnTo>
                      <a:lnTo>
                        <a:pt x="32" y="9"/>
                      </a:lnTo>
                      <a:lnTo>
                        <a:pt x="32" y="9"/>
                      </a:lnTo>
                      <a:lnTo>
                        <a:pt x="32" y="9"/>
                      </a:lnTo>
                      <a:lnTo>
                        <a:pt x="32" y="9"/>
                      </a:lnTo>
                      <a:lnTo>
                        <a:pt x="32" y="8"/>
                      </a:lnTo>
                      <a:lnTo>
                        <a:pt x="32" y="8"/>
                      </a:lnTo>
                      <a:lnTo>
                        <a:pt x="32" y="6"/>
                      </a:lnTo>
                      <a:lnTo>
                        <a:pt x="32" y="6"/>
                      </a:lnTo>
                      <a:lnTo>
                        <a:pt x="34" y="5"/>
                      </a:lnTo>
                      <a:lnTo>
                        <a:pt x="34" y="5"/>
                      </a:lnTo>
                      <a:lnTo>
                        <a:pt x="34" y="5"/>
                      </a:lnTo>
                      <a:lnTo>
                        <a:pt x="34" y="5"/>
                      </a:lnTo>
                      <a:lnTo>
                        <a:pt x="34" y="3"/>
                      </a:lnTo>
                      <a:lnTo>
                        <a:pt x="34" y="3"/>
                      </a:lnTo>
                      <a:lnTo>
                        <a:pt x="34" y="2"/>
                      </a:lnTo>
                      <a:lnTo>
                        <a:pt x="34" y="2"/>
                      </a:lnTo>
                      <a:lnTo>
                        <a:pt x="35"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0"/>
                      </a:lnTo>
                      <a:lnTo>
                        <a:pt x="34" y="0"/>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8" name="Freeform 148"/>
                <p:cNvSpPr>
                  <a:spLocks/>
                </p:cNvSpPr>
                <p:nvPr/>
              </p:nvSpPr>
              <p:spPr bwMode="blackWhite">
                <a:xfrm>
                  <a:off x="4677" y="640"/>
                  <a:ext cx="22" cy="94"/>
                </a:xfrm>
                <a:custGeom>
                  <a:avLst/>
                  <a:gdLst>
                    <a:gd name="T0" fmla="*/ 19 w 22"/>
                    <a:gd name="T1" fmla="*/ 3 h 94"/>
                    <a:gd name="T2" fmla="*/ 16 w 22"/>
                    <a:gd name="T3" fmla="*/ 7 h 94"/>
                    <a:gd name="T4" fmla="*/ 16 w 22"/>
                    <a:gd name="T5" fmla="*/ 10 h 94"/>
                    <a:gd name="T6" fmla="*/ 15 w 22"/>
                    <a:gd name="T7" fmla="*/ 15 h 94"/>
                    <a:gd name="T8" fmla="*/ 15 w 22"/>
                    <a:gd name="T9" fmla="*/ 18 h 94"/>
                    <a:gd name="T10" fmla="*/ 15 w 22"/>
                    <a:gd name="T11" fmla="*/ 25 h 94"/>
                    <a:gd name="T12" fmla="*/ 15 w 22"/>
                    <a:gd name="T13" fmla="*/ 29 h 94"/>
                    <a:gd name="T14" fmla="*/ 15 w 22"/>
                    <a:gd name="T15" fmla="*/ 38 h 94"/>
                    <a:gd name="T16" fmla="*/ 15 w 22"/>
                    <a:gd name="T17" fmla="*/ 48 h 94"/>
                    <a:gd name="T18" fmla="*/ 16 w 22"/>
                    <a:gd name="T19" fmla="*/ 56 h 94"/>
                    <a:gd name="T20" fmla="*/ 16 w 22"/>
                    <a:gd name="T21" fmla="*/ 59 h 94"/>
                    <a:gd name="T22" fmla="*/ 16 w 22"/>
                    <a:gd name="T23" fmla="*/ 63 h 94"/>
                    <a:gd name="T24" fmla="*/ 18 w 22"/>
                    <a:gd name="T25" fmla="*/ 65 h 94"/>
                    <a:gd name="T26" fmla="*/ 18 w 22"/>
                    <a:gd name="T27" fmla="*/ 73 h 94"/>
                    <a:gd name="T28" fmla="*/ 16 w 22"/>
                    <a:gd name="T29" fmla="*/ 84 h 94"/>
                    <a:gd name="T30" fmla="*/ 16 w 22"/>
                    <a:gd name="T31" fmla="*/ 93 h 94"/>
                    <a:gd name="T32" fmla="*/ 14 w 22"/>
                    <a:gd name="T33" fmla="*/ 89 h 94"/>
                    <a:gd name="T34" fmla="*/ 11 w 22"/>
                    <a:gd name="T35" fmla="*/ 79 h 94"/>
                    <a:gd name="T36" fmla="*/ 9 w 22"/>
                    <a:gd name="T37" fmla="*/ 70 h 94"/>
                    <a:gd name="T38" fmla="*/ 9 w 22"/>
                    <a:gd name="T39" fmla="*/ 68 h 94"/>
                    <a:gd name="T40" fmla="*/ 9 w 22"/>
                    <a:gd name="T41" fmla="*/ 66 h 94"/>
                    <a:gd name="T42" fmla="*/ 9 w 22"/>
                    <a:gd name="T43" fmla="*/ 65 h 94"/>
                    <a:gd name="T44" fmla="*/ 11 w 22"/>
                    <a:gd name="T45" fmla="*/ 63 h 94"/>
                    <a:gd name="T46" fmla="*/ 11 w 22"/>
                    <a:gd name="T47" fmla="*/ 60 h 94"/>
                    <a:gd name="T48" fmla="*/ 11 w 22"/>
                    <a:gd name="T49" fmla="*/ 55 h 94"/>
                    <a:gd name="T50" fmla="*/ 9 w 22"/>
                    <a:gd name="T51" fmla="*/ 52 h 94"/>
                    <a:gd name="T52" fmla="*/ 8 w 22"/>
                    <a:gd name="T53" fmla="*/ 51 h 94"/>
                    <a:gd name="T54" fmla="*/ 6 w 22"/>
                    <a:gd name="T55" fmla="*/ 49 h 94"/>
                    <a:gd name="T56" fmla="*/ 6 w 22"/>
                    <a:gd name="T57" fmla="*/ 46 h 94"/>
                    <a:gd name="T58" fmla="*/ 2 w 22"/>
                    <a:gd name="T59" fmla="*/ 44 h 94"/>
                    <a:gd name="T60" fmla="*/ 1 w 22"/>
                    <a:gd name="T61" fmla="*/ 42 h 94"/>
                    <a:gd name="T62" fmla="*/ 1 w 22"/>
                    <a:gd name="T63" fmla="*/ 39 h 94"/>
                    <a:gd name="T64" fmla="*/ 0 w 22"/>
                    <a:gd name="T65" fmla="*/ 35 h 94"/>
                    <a:gd name="T66" fmla="*/ 0 w 22"/>
                    <a:gd name="T67" fmla="*/ 32 h 94"/>
                    <a:gd name="T68" fmla="*/ 0 w 22"/>
                    <a:gd name="T69" fmla="*/ 30 h 94"/>
                    <a:gd name="T70" fmla="*/ 1 w 22"/>
                    <a:gd name="T71" fmla="*/ 28 h 94"/>
                    <a:gd name="T72" fmla="*/ 6 w 22"/>
                    <a:gd name="T73" fmla="*/ 27 h 94"/>
                    <a:gd name="T74" fmla="*/ 9 w 22"/>
                    <a:gd name="T75" fmla="*/ 26 h 94"/>
                    <a:gd name="T76" fmla="*/ 12 w 22"/>
                    <a:gd name="T77" fmla="*/ 25 h 94"/>
                    <a:gd name="T78" fmla="*/ 12 w 22"/>
                    <a:gd name="T79" fmla="*/ 25 h 94"/>
                    <a:gd name="T80" fmla="*/ 12 w 22"/>
                    <a:gd name="T81" fmla="*/ 23 h 94"/>
                    <a:gd name="T82" fmla="*/ 11 w 22"/>
                    <a:gd name="T83" fmla="*/ 21 h 94"/>
                    <a:gd name="T84" fmla="*/ 10 w 22"/>
                    <a:gd name="T85" fmla="*/ 21 h 94"/>
                    <a:gd name="T86" fmla="*/ 8 w 22"/>
                    <a:gd name="T87" fmla="*/ 21 h 94"/>
                    <a:gd name="T88" fmla="*/ 7 w 22"/>
                    <a:gd name="T89" fmla="*/ 19 h 94"/>
                    <a:gd name="T90" fmla="*/ 5 w 22"/>
                    <a:gd name="T91" fmla="*/ 18 h 94"/>
                    <a:gd name="T92" fmla="*/ 4 w 22"/>
                    <a:gd name="T93" fmla="*/ 16 h 94"/>
                    <a:gd name="T94" fmla="*/ 4 w 22"/>
                    <a:gd name="T95" fmla="*/ 14 h 94"/>
                    <a:gd name="T96" fmla="*/ 4 w 22"/>
                    <a:gd name="T97" fmla="*/ 10 h 94"/>
                    <a:gd name="T98" fmla="*/ 7 w 22"/>
                    <a:gd name="T99" fmla="*/ 8 h 94"/>
                    <a:gd name="T100" fmla="*/ 9 w 22"/>
                    <a:gd name="T101" fmla="*/ 6 h 94"/>
                    <a:gd name="T102" fmla="*/ 11 w 22"/>
                    <a:gd name="T103" fmla="*/ 5 h 94"/>
                    <a:gd name="T104" fmla="*/ 16 w 22"/>
                    <a:gd name="T105" fmla="*/ 3 h 94"/>
                    <a:gd name="T106" fmla="*/ 19 w 22"/>
                    <a:gd name="T107" fmla="*/ 2 h 94"/>
                    <a:gd name="T108" fmla="*/ 20 w 22"/>
                    <a:gd name="T109" fmla="*/ 1 h 94"/>
                    <a:gd name="T110" fmla="*/ 20 w 22"/>
                    <a:gd name="T111" fmla="*/ 1 h 94"/>
                    <a:gd name="T112" fmla="*/ 20 w 22"/>
                    <a:gd name="T113" fmla="*/ 1 h 94"/>
                    <a:gd name="T114" fmla="*/ 20 w 22"/>
                    <a:gd name="T115"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94">
                      <a:moveTo>
                        <a:pt x="20" y="1"/>
                      </a:moveTo>
                      <a:lnTo>
                        <a:pt x="19" y="2"/>
                      </a:lnTo>
                      <a:lnTo>
                        <a:pt x="19" y="2"/>
                      </a:lnTo>
                      <a:lnTo>
                        <a:pt x="19" y="3"/>
                      </a:lnTo>
                      <a:lnTo>
                        <a:pt x="19" y="3"/>
                      </a:lnTo>
                      <a:lnTo>
                        <a:pt x="18" y="5"/>
                      </a:lnTo>
                      <a:lnTo>
                        <a:pt x="18" y="5"/>
                      </a:lnTo>
                      <a:lnTo>
                        <a:pt x="18" y="5"/>
                      </a:lnTo>
                      <a:lnTo>
                        <a:pt x="18" y="5"/>
                      </a:lnTo>
                      <a:lnTo>
                        <a:pt x="16" y="7"/>
                      </a:lnTo>
                      <a:lnTo>
                        <a:pt x="16" y="7"/>
                      </a:lnTo>
                      <a:lnTo>
                        <a:pt x="16" y="8"/>
                      </a:lnTo>
                      <a:lnTo>
                        <a:pt x="16" y="8"/>
                      </a:lnTo>
                      <a:lnTo>
                        <a:pt x="16" y="10"/>
                      </a:lnTo>
                      <a:lnTo>
                        <a:pt x="16" y="10"/>
                      </a:lnTo>
                      <a:lnTo>
                        <a:pt x="16" y="10"/>
                      </a:lnTo>
                      <a:lnTo>
                        <a:pt x="16" y="10"/>
                      </a:lnTo>
                      <a:lnTo>
                        <a:pt x="15" y="12"/>
                      </a:lnTo>
                      <a:lnTo>
                        <a:pt x="15" y="13"/>
                      </a:lnTo>
                      <a:lnTo>
                        <a:pt x="15" y="15"/>
                      </a:lnTo>
                      <a:lnTo>
                        <a:pt x="15" y="15"/>
                      </a:lnTo>
                      <a:lnTo>
                        <a:pt x="15" y="17"/>
                      </a:lnTo>
                      <a:lnTo>
                        <a:pt x="15" y="17"/>
                      </a:lnTo>
                      <a:lnTo>
                        <a:pt x="15" y="18"/>
                      </a:lnTo>
                      <a:lnTo>
                        <a:pt x="15" y="18"/>
                      </a:lnTo>
                      <a:lnTo>
                        <a:pt x="15" y="20"/>
                      </a:lnTo>
                      <a:lnTo>
                        <a:pt x="15" y="21"/>
                      </a:lnTo>
                      <a:lnTo>
                        <a:pt x="15" y="23"/>
                      </a:lnTo>
                      <a:lnTo>
                        <a:pt x="15" y="23"/>
                      </a:lnTo>
                      <a:lnTo>
                        <a:pt x="15" y="25"/>
                      </a:lnTo>
                      <a:lnTo>
                        <a:pt x="15" y="25"/>
                      </a:lnTo>
                      <a:lnTo>
                        <a:pt x="15" y="25"/>
                      </a:lnTo>
                      <a:lnTo>
                        <a:pt x="15" y="25"/>
                      </a:lnTo>
                      <a:lnTo>
                        <a:pt x="15" y="27"/>
                      </a:lnTo>
                      <a:lnTo>
                        <a:pt x="15" y="29"/>
                      </a:lnTo>
                      <a:lnTo>
                        <a:pt x="15" y="31"/>
                      </a:lnTo>
                      <a:lnTo>
                        <a:pt x="15" y="32"/>
                      </a:lnTo>
                      <a:lnTo>
                        <a:pt x="15" y="34"/>
                      </a:lnTo>
                      <a:lnTo>
                        <a:pt x="15" y="36"/>
                      </a:lnTo>
                      <a:lnTo>
                        <a:pt x="15" y="38"/>
                      </a:lnTo>
                      <a:lnTo>
                        <a:pt x="15" y="40"/>
                      </a:lnTo>
                      <a:lnTo>
                        <a:pt x="15" y="43"/>
                      </a:lnTo>
                      <a:lnTo>
                        <a:pt x="15" y="45"/>
                      </a:lnTo>
                      <a:lnTo>
                        <a:pt x="15" y="46"/>
                      </a:lnTo>
                      <a:lnTo>
                        <a:pt x="15" y="48"/>
                      </a:lnTo>
                      <a:lnTo>
                        <a:pt x="15" y="50"/>
                      </a:lnTo>
                      <a:lnTo>
                        <a:pt x="15" y="52"/>
                      </a:lnTo>
                      <a:lnTo>
                        <a:pt x="15" y="54"/>
                      </a:lnTo>
                      <a:lnTo>
                        <a:pt x="16" y="54"/>
                      </a:lnTo>
                      <a:lnTo>
                        <a:pt x="16" y="56"/>
                      </a:lnTo>
                      <a:lnTo>
                        <a:pt x="16" y="56"/>
                      </a:lnTo>
                      <a:lnTo>
                        <a:pt x="16" y="57"/>
                      </a:lnTo>
                      <a:lnTo>
                        <a:pt x="16" y="57"/>
                      </a:lnTo>
                      <a:lnTo>
                        <a:pt x="16" y="59"/>
                      </a:lnTo>
                      <a:lnTo>
                        <a:pt x="16" y="59"/>
                      </a:lnTo>
                      <a:lnTo>
                        <a:pt x="16" y="60"/>
                      </a:lnTo>
                      <a:lnTo>
                        <a:pt x="16" y="60"/>
                      </a:lnTo>
                      <a:lnTo>
                        <a:pt x="16" y="61"/>
                      </a:lnTo>
                      <a:lnTo>
                        <a:pt x="16" y="61"/>
                      </a:lnTo>
                      <a:lnTo>
                        <a:pt x="16" y="63"/>
                      </a:lnTo>
                      <a:lnTo>
                        <a:pt x="16" y="63"/>
                      </a:lnTo>
                      <a:lnTo>
                        <a:pt x="16" y="65"/>
                      </a:lnTo>
                      <a:lnTo>
                        <a:pt x="16" y="65"/>
                      </a:lnTo>
                      <a:lnTo>
                        <a:pt x="16" y="65"/>
                      </a:lnTo>
                      <a:lnTo>
                        <a:pt x="18" y="65"/>
                      </a:lnTo>
                      <a:lnTo>
                        <a:pt x="18" y="67"/>
                      </a:lnTo>
                      <a:lnTo>
                        <a:pt x="18" y="67"/>
                      </a:lnTo>
                      <a:lnTo>
                        <a:pt x="18" y="69"/>
                      </a:lnTo>
                      <a:lnTo>
                        <a:pt x="18" y="71"/>
                      </a:lnTo>
                      <a:lnTo>
                        <a:pt x="18" y="73"/>
                      </a:lnTo>
                      <a:lnTo>
                        <a:pt x="18" y="75"/>
                      </a:lnTo>
                      <a:lnTo>
                        <a:pt x="18" y="77"/>
                      </a:lnTo>
                      <a:lnTo>
                        <a:pt x="18" y="79"/>
                      </a:lnTo>
                      <a:lnTo>
                        <a:pt x="16" y="83"/>
                      </a:lnTo>
                      <a:lnTo>
                        <a:pt x="16" y="84"/>
                      </a:lnTo>
                      <a:lnTo>
                        <a:pt x="16" y="86"/>
                      </a:lnTo>
                      <a:lnTo>
                        <a:pt x="16" y="88"/>
                      </a:lnTo>
                      <a:lnTo>
                        <a:pt x="16" y="90"/>
                      </a:lnTo>
                      <a:lnTo>
                        <a:pt x="16" y="92"/>
                      </a:lnTo>
                      <a:lnTo>
                        <a:pt x="16" y="93"/>
                      </a:lnTo>
                      <a:lnTo>
                        <a:pt x="16" y="93"/>
                      </a:lnTo>
                      <a:lnTo>
                        <a:pt x="15" y="93"/>
                      </a:lnTo>
                      <a:lnTo>
                        <a:pt x="15" y="93"/>
                      </a:lnTo>
                      <a:lnTo>
                        <a:pt x="14" y="91"/>
                      </a:lnTo>
                      <a:lnTo>
                        <a:pt x="14" y="89"/>
                      </a:lnTo>
                      <a:lnTo>
                        <a:pt x="12" y="87"/>
                      </a:lnTo>
                      <a:lnTo>
                        <a:pt x="12" y="86"/>
                      </a:lnTo>
                      <a:lnTo>
                        <a:pt x="12" y="84"/>
                      </a:lnTo>
                      <a:lnTo>
                        <a:pt x="12" y="81"/>
                      </a:lnTo>
                      <a:lnTo>
                        <a:pt x="11" y="79"/>
                      </a:lnTo>
                      <a:lnTo>
                        <a:pt x="11" y="77"/>
                      </a:lnTo>
                      <a:lnTo>
                        <a:pt x="10" y="75"/>
                      </a:lnTo>
                      <a:lnTo>
                        <a:pt x="10" y="72"/>
                      </a:lnTo>
                      <a:lnTo>
                        <a:pt x="9" y="72"/>
                      </a:lnTo>
                      <a:lnTo>
                        <a:pt x="9" y="70"/>
                      </a:lnTo>
                      <a:lnTo>
                        <a:pt x="9" y="69"/>
                      </a:lnTo>
                      <a:lnTo>
                        <a:pt x="9" y="68"/>
                      </a:lnTo>
                      <a:lnTo>
                        <a:pt x="9" y="68"/>
                      </a:lnTo>
                      <a:lnTo>
                        <a:pt x="9" y="68"/>
                      </a:lnTo>
                      <a:lnTo>
                        <a:pt x="9" y="68"/>
                      </a:lnTo>
                      <a:lnTo>
                        <a:pt x="9" y="68"/>
                      </a:lnTo>
                      <a:lnTo>
                        <a:pt x="9" y="68"/>
                      </a:lnTo>
                      <a:lnTo>
                        <a:pt x="9" y="68"/>
                      </a:lnTo>
                      <a:lnTo>
                        <a:pt x="9" y="68"/>
                      </a:lnTo>
                      <a:lnTo>
                        <a:pt x="9" y="66"/>
                      </a:lnTo>
                      <a:lnTo>
                        <a:pt x="9" y="66"/>
                      </a:lnTo>
                      <a:lnTo>
                        <a:pt x="9" y="66"/>
                      </a:lnTo>
                      <a:lnTo>
                        <a:pt x="9" y="66"/>
                      </a:lnTo>
                      <a:lnTo>
                        <a:pt x="9" y="65"/>
                      </a:lnTo>
                      <a:lnTo>
                        <a:pt x="9" y="65"/>
                      </a:lnTo>
                      <a:lnTo>
                        <a:pt x="9" y="65"/>
                      </a:lnTo>
                      <a:lnTo>
                        <a:pt x="9" y="65"/>
                      </a:lnTo>
                      <a:lnTo>
                        <a:pt x="11" y="63"/>
                      </a:lnTo>
                      <a:lnTo>
                        <a:pt x="11" y="63"/>
                      </a:lnTo>
                      <a:lnTo>
                        <a:pt x="11" y="63"/>
                      </a:lnTo>
                      <a:lnTo>
                        <a:pt x="11" y="63"/>
                      </a:lnTo>
                      <a:lnTo>
                        <a:pt x="11" y="61"/>
                      </a:lnTo>
                      <a:lnTo>
                        <a:pt x="11" y="61"/>
                      </a:lnTo>
                      <a:lnTo>
                        <a:pt x="11" y="60"/>
                      </a:lnTo>
                      <a:lnTo>
                        <a:pt x="11" y="60"/>
                      </a:lnTo>
                      <a:lnTo>
                        <a:pt x="11" y="58"/>
                      </a:lnTo>
                      <a:lnTo>
                        <a:pt x="11" y="58"/>
                      </a:lnTo>
                      <a:lnTo>
                        <a:pt x="11" y="57"/>
                      </a:lnTo>
                      <a:lnTo>
                        <a:pt x="11" y="57"/>
                      </a:lnTo>
                      <a:lnTo>
                        <a:pt x="11" y="55"/>
                      </a:lnTo>
                      <a:lnTo>
                        <a:pt x="11" y="55"/>
                      </a:lnTo>
                      <a:lnTo>
                        <a:pt x="11" y="54"/>
                      </a:lnTo>
                      <a:lnTo>
                        <a:pt x="11" y="54"/>
                      </a:lnTo>
                      <a:lnTo>
                        <a:pt x="11" y="52"/>
                      </a:lnTo>
                      <a:lnTo>
                        <a:pt x="9" y="52"/>
                      </a:lnTo>
                      <a:lnTo>
                        <a:pt x="9" y="52"/>
                      </a:lnTo>
                      <a:lnTo>
                        <a:pt x="9" y="52"/>
                      </a:lnTo>
                      <a:lnTo>
                        <a:pt x="9" y="51"/>
                      </a:lnTo>
                      <a:lnTo>
                        <a:pt x="8" y="51"/>
                      </a:lnTo>
                      <a:lnTo>
                        <a:pt x="8" y="51"/>
                      </a:lnTo>
                      <a:lnTo>
                        <a:pt x="8" y="51"/>
                      </a:lnTo>
                      <a:lnTo>
                        <a:pt x="8" y="49"/>
                      </a:lnTo>
                      <a:lnTo>
                        <a:pt x="6" y="49"/>
                      </a:lnTo>
                      <a:lnTo>
                        <a:pt x="6" y="49"/>
                      </a:lnTo>
                      <a:lnTo>
                        <a:pt x="6" y="49"/>
                      </a:lnTo>
                      <a:lnTo>
                        <a:pt x="6" y="47"/>
                      </a:lnTo>
                      <a:lnTo>
                        <a:pt x="6" y="47"/>
                      </a:lnTo>
                      <a:lnTo>
                        <a:pt x="6" y="47"/>
                      </a:lnTo>
                      <a:lnTo>
                        <a:pt x="6" y="47"/>
                      </a:lnTo>
                      <a:lnTo>
                        <a:pt x="6" y="46"/>
                      </a:lnTo>
                      <a:lnTo>
                        <a:pt x="4" y="46"/>
                      </a:lnTo>
                      <a:lnTo>
                        <a:pt x="4" y="46"/>
                      </a:lnTo>
                      <a:lnTo>
                        <a:pt x="4" y="46"/>
                      </a:lnTo>
                      <a:lnTo>
                        <a:pt x="4" y="44"/>
                      </a:lnTo>
                      <a:lnTo>
                        <a:pt x="2" y="44"/>
                      </a:lnTo>
                      <a:lnTo>
                        <a:pt x="2" y="43"/>
                      </a:lnTo>
                      <a:lnTo>
                        <a:pt x="2" y="43"/>
                      </a:lnTo>
                      <a:lnTo>
                        <a:pt x="2" y="42"/>
                      </a:lnTo>
                      <a:lnTo>
                        <a:pt x="1" y="42"/>
                      </a:lnTo>
                      <a:lnTo>
                        <a:pt x="1" y="42"/>
                      </a:lnTo>
                      <a:lnTo>
                        <a:pt x="1" y="42"/>
                      </a:lnTo>
                      <a:lnTo>
                        <a:pt x="1" y="40"/>
                      </a:lnTo>
                      <a:lnTo>
                        <a:pt x="1" y="40"/>
                      </a:lnTo>
                      <a:lnTo>
                        <a:pt x="1" y="39"/>
                      </a:lnTo>
                      <a:lnTo>
                        <a:pt x="1" y="39"/>
                      </a:lnTo>
                      <a:lnTo>
                        <a:pt x="1" y="37"/>
                      </a:lnTo>
                      <a:lnTo>
                        <a:pt x="0" y="37"/>
                      </a:lnTo>
                      <a:lnTo>
                        <a:pt x="0" y="37"/>
                      </a:lnTo>
                      <a:lnTo>
                        <a:pt x="0" y="37"/>
                      </a:lnTo>
                      <a:lnTo>
                        <a:pt x="0" y="35"/>
                      </a:lnTo>
                      <a:lnTo>
                        <a:pt x="0" y="35"/>
                      </a:lnTo>
                      <a:lnTo>
                        <a:pt x="0" y="34"/>
                      </a:lnTo>
                      <a:lnTo>
                        <a:pt x="0" y="34"/>
                      </a:lnTo>
                      <a:lnTo>
                        <a:pt x="0" y="32"/>
                      </a:lnTo>
                      <a:lnTo>
                        <a:pt x="0" y="32"/>
                      </a:lnTo>
                      <a:lnTo>
                        <a:pt x="0" y="32"/>
                      </a:lnTo>
                      <a:lnTo>
                        <a:pt x="0" y="32"/>
                      </a:lnTo>
                      <a:lnTo>
                        <a:pt x="0" y="31"/>
                      </a:lnTo>
                      <a:lnTo>
                        <a:pt x="0" y="31"/>
                      </a:lnTo>
                      <a:lnTo>
                        <a:pt x="0" y="30"/>
                      </a:lnTo>
                      <a:lnTo>
                        <a:pt x="0" y="30"/>
                      </a:lnTo>
                      <a:lnTo>
                        <a:pt x="1" y="28"/>
                      </a:lnTo>
                      <a:lnTo>
                        <a:pt x="1" y="28"/>
                      </a:lnTo>
                      <a:lnTo>
                        <a:pt x="1" y="28"/>
                      </a:lnTo>
                      <a:lnTo>
                        <a:pt x="1" y="28"/>
                      </a:lnTo>
                      <a:lnTo>
                        <a:pt x="2" y="28"/>
                      </a:lnTo>
                      <a:lnTo>
                        <a:pt x="2" y="28"/>
                      </a:lnTo>
                      <a:lnTo>
                        <a:pt x="4" y="28"/>
                      </a:lnTo>
                      <a:lnTo>
                        <a:pt x="4" y="28"/>
                      </a:lnTo>
                      <a:lnTo>
                        <a:pt x="6" y="27"/>
                      </a:lnTo>
                      <a:lnTo>
                        <a:pt x="6" y="27"/>
                      </a:lnTo>
                      <a:lnTo>
                        <a:pt x="8" y="27"/>
                      </a:lnTo>
                      <a:lnTo>
                        <a:pt x="8" y="27"/>
                      </a:lnTo>
                      <a:lnTo>
                        <a:pt x="9" y="26"/>
                      </a:lnTo>
                      <a:lnTo>
                        <a:pt x="9" y="26"/>
                      </a:lnTo>
                      <a:lnTo>
                        <a:pt x="11" y="26"/>
                      </a:lnTo>
                      <a:lnTo>
                        <a:pt x="11" y="26"/>
                      </a:lnTo>
                      <a:lnTo>
                        <a:pt x="12" y="25"/>
                      </a:lnTo>
                      <a:lnTo>
                        <a:pt x="12" y="25"/>
                      </a:lnTo>
                      <a:lnTo>
                        <a:pt x="12" y="25"/>
                      </a:lnTo>
                      <a:lnTo>
                        <a:pt x="12" y="25"/>
                      </a:lnTo>
                      <a:lnTo>
                        <a:pt x="12" y="25"/>
                      </a:lnTo>
                      <a:lnTo>
                        <a:pt x="12" y="25"/>
                      </a:lnTo>
                      <a:lnTo>
                        <a:pt x="12" y="25"/>
                      </a:lnTo>
                      <a:lnTo>
                        <a:pt x="12" y="25"/>
                      </a:lnTo>
                      <a:lnTo>
                        <a:pt x="12" y="24"/>
                      </a:lnTo>
                      <a:lnTo>
                        <a:pt x="12" y="24"/>
                      </a:lnTo>
                      <a:lnTo>
                        <a:pt x="12" y="24"/>
                      </a:lnTo>
                      <a:lnTo>
                        <a:pt x="12" y="24"/>
                      </a:lnTo>
                      <a:lnTo>
                        <a:pt x="12" y="23"/>
                      </a:lnTo>
                      <a:lnTo>
                        <a:pt x="12" y="23"/>
                      </a:lnTo>
                      <a:lnTo>
                        <a:pt x="12" y="23"/>
                      </a:lnTo>
                      <a:lnTo>
                        <a:pt x="12" y="23"/>
                      </a:lnTo>
                      <a:lnTo>
                        <a:pt x="12" y="21"/>
                      </a:lnTo>
                      <a:lnTo>
                        <a:pt x="11" y="21"/>
                      </a:lnTo>
                      <a:lnTo>
                        <a:pt x="11" y="21"/>
                      </a:lnTo>
                      <a:lnTo>
                        <a:pt x="11" y="21"/>
                      </a:lnTo>
                      <a:lnTo>
                        <a:pt x="11" y="21"/>
                      </a:lnTo>
                      <a:lnTo>
                        <a:pt x="10" y="21"/>
                      </a:lnTo>
                      <a:lnTo>
                        <a:pt x="10" y="21"/>
                      </a:lnTo>
                      <a:lnTo>
                        <a:pt x="10" y="21"/>
                      </a:lnTo>
                      <a:lnTo>
                        <a:pt x="10" y="21"/>
                      </a:lnTo>
                      <a:lnTo>
                        <a:pt x="8" y="21"/>
                      </a:lnTo>
                      <a:lnTo>
                        <a:pt x="8" y="21"/>
                      </a:lnTo>
                      <a:lnTo>
                        <a:pt x="8" y="21"/>
                      </a:lnTo>
                      <a:lnTo>
                        <a:pt x="8" y="21"/>
                      </a:lnTo>
                      <a:lnTo>
                        <a:pt x="7" y="21"/>
                      </a:lnTo>
                      <a:lnTo>
                        <a:pt x="7" y="21"/>
                      </a:lnTo>
                      <a:lnTo>
                        <a:pt x="7" y="21"/>
                      </a:lnTo>
                      <a:lnTo>
                        <a:pt x="7" y="19"/>
                      </a:lnTo>
                      <a:lnTo>
                        <a:pt x="5" y="19"/>
                      </a:lnTo>
                      <a:lnTo>
                        <a:pt x="5" y="19"/>
                      </a:lnTo>
                      <a:lnTo>
                        <a:pt x="5" y="19"/>
                      </a:lnTo>
                      <a:lnTo>
                        <a:pt x="5" y="18"/>
                      </a:lnTo>
                      <a:lnTo>
                        <a:pt x="5" y="18"/>
                      </a:lnTo>
                      <a:lnTo>
                        <a:pt x="5" y="18"/>
                      </a:lnTo>
                      <a:lnTo>
                        <a:pt x="5" y="18"/>
                      </a:lnTo>
                      <a:lnTo>
                        <a:pt x="5" y="16"/>
                      </a:lnTo>
                      <a:lnTo>
                        <a:pt x="4" y="16"/>
                      </a:lnTo>
                      <a:lnTo>
                        <a:pt x="4" y="16"/>
                      </a:lnTo>
                      <a:lnTo>
                        <a:pt x="4" y="16"/>
                      </a:lnTo>
                      <a:lnTo>
                        <a:pt x="4" y="14"/>
                      </a:lnTo>
                      <a:lnTo>
                        <a:pt x="4" y="14"/>
                      </a:lnTo>
                      <a:lnTo>
                        <a:pt x="4" y="14"/>
                      </a:lnTo>
                      <a:lnTo>
                        <a:pt x="4" y="14"/>
                      </a:lnTo>
                      <a:lnTo>
                        <a:pt x="4" y="12"/>
                      </a:lnTo>
                      <a:lnTo>
                        <a:pt x="4" y="12"/>
                      </a:lnTo>
                      <a:lnTo>
                        <a:pt x="4" y="12"/>
                      </a:lnTo>
                      <a:lnTo>
                        <a:pt x="4" y="12"/>
                      </a:lnTo>
                      <a:lnTo>
                        <a:pt x="4" y="10"/>
                      </a:lnTo>
                      <a:lnTo>
                        <a:pt x="4" y="10"/>
                      </a:lnTo>
                      <a:lnTo>
                        <a:pt x="5" y="10"/>
                      </a:lnTo>
                      <a:lnTo>
                        <a:pt x="5" y="10"/>
                      </a:lnTo>
                      <a:lnTo>
                        <a:pt x="7" y="8"/>
                      </a:lnTo>
                      <a:lnTo>
                        <a:pt x="7" y="8"/>
                      </a:lnTo>
                      <a:lnTo>
                        <a:pt x="7" y="8"/>
                      </a:lnTo>
                      <a:lnTo>
                        <a:pt x="7" y="8"/>
                      </a:lnTo>
                      <a:lnTo>
                        <a:pt x="9" y="6"/>
                      </a:lnTo>
                      <a:lnTo>
                        <a:pt x="9" y="6"/>
                      </a:lnTo>
                      <a:lnTo>
                        <a:pt x="9" y="6"/>
                      </a:lnTo>
                      <a:lnTo>
                        <a:pt x="9" y="6"/>
                      </a:lnTo>
                      <a:lnTo>
                        <a:pt x="11" y="5"/>
                      </a:lnTo>
                      <a:lnTo>
                        <a:pt x="11" y="5"/>
                      </a:lnTo>
                      <a:lnTo>
                        <a:pt x="11" y="5"/>
                      </a:lnTo>
                      <a:lnTo>
                        <a:pt x="11" y="5"/>
                      </a:lnTo>
                      <a:lnTo>
                        <a:pt x="12" y="5"/>
                      </a:lnTo>
                      <a:lnTo>
                        <a:pt x="12" y="5"/>
                      </a:lnTo>
                      <a:lnTo>
                        <a:pt x="14" y="5"/>
                      </a:lnTo>
                      <a:lnTo>
                        <a:pt x="14" y="5"/>
                      </a:lnTo>
                      <a:lnTo>
                        <a:pt x="16" y="3"/>
                      </a:lnTo>
                      <a:lnTo>
                        <a:pt x="16" y="3"/>
                      </a:lnTo>
                      <a:lnTo>
                        <a:pt x="17" y="3"/>
                      </a:lnTo>
                      <a:lnTo>
                        <a:pt x="17" y="3"/>
                      </a:lnTo>
                      <a:lnTo>
                        <a:pt x="19" y="2"/>
                      </a:lnTo>
                      <a:lnTo>
                        <a:pt x="19" y="2"/>
                      </a:lnTo>
                      <a:lnTo>
                        <a:pt x="20" y="2"/>
                      </a:lnTo>
                      <a:lnTo>
                        <a:pt x="20" y="2"/>
                      </a:lnTo>
                      <a:lnTo>
                        <a:pt x="21" y="0"/>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lnTo>
                        <a:pt x="20" y="1"/>
                      </a:lnTo>
                    </a:path>
                  </a:pathLst>
                </a:custGeom>
                <a:solidFill>
                  <a:srgbClr val="D0B1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09" name="Freeform 149"/>
                <p:cNvSpPr>
                  <a:spLocks/>
                </p:cNvSpPr>
                <p:nvPr/>
              </p:nvSpPr>
              <p:spPr bwMode="blackWhite">
                <a:xfrm>
                  <a:off x="4726" y="688"/>
                  <a:ext cx="35" cy="117"/>
                </a:xfrm>
                <a:custGeom>
                  <a:avLst/>
                  <a:gdLst>
                    <a:gd name="T0" fmla="*/ 1 w 35"/>
                    <a:gd name="T1" fmla="*/ 115 h 117"/>
                    <a:gd name="T2" fmla="*/ 4 w 35"/>
                    <a:gd name="T3" fmla="*/ 111 h 117"/>
                    <a:gd name="T4" fmla="*/ 10 w 35"/>
                    <a:gd name="T5" fmla="*/ 103 h 117"/>
                    <a:gd name="T6" fmla="*/ 15 w 35"/>
                    <a:gd name="T7" fmla="*/ 97 h 117"/>
                    <a:gd name="T8" fmla="*/ 19 w 35"/>
                    <a:gd name="T9" fmla="*/ 90 h 117"/>
                    <a:gd name="T10" fmla="*/ 21 w 35"/>
                    <a:gd name="T11" fmla="*/ 88 h 117"/>
                    <a:gd name="T12" fmla="*/ 21 w 35"/>
                    <a:gd name="T13" fmla="*/ 86 h 117"/>
                    <a:gd name="T14" fmla="*/ 21 w 35"/>
                    <a:gd name="T15" fmla="*/ 85 h 117"/>
                    <a:gd name="T16" fmla="*/ 23 w 35"/>
                    <a:gd name="T17" fmla="*/ 82 h 117"/>
                    <a:gd name="T18" fmla="*/ 25 w 35"/>
                    <a:gd name="T19" fmla="*/ 80 h 117"/>
                    <a:gd name="T20" fmla="*/ 26 w 35"/>
                    <a:gd name="T21" fmla="*/ 76 h 117"/>
                    <a:gd name="T22" fmla="*/ 25 w 35"/>
                    <a:gd name="T23" fmla="*/ 76 h 117"/>
                    <a:gd name="T24" fmla="*/ 25 w 35"/>
                    <a:gd name="T25" fmla="*/ 74 h 117"/>
                    <a:gd name="T26" fmla="*/ 24 w 35"/>
                    <a:gd name="T27" fmla="*/ 72 h 117"/>
                    <a:gd name="T28" fmla="*/ 24 w 35"/>
                    <a:gd name="T29" fmla="*/ 69 h 117"/>
                    <a:gd name="T30" fmla="*/ 24 w 35"/>
                    <a:gd name="T31" fmla="*/ 67 h 117"/>
                    <a:gd name="T32" fmla="*/ 24 w 35"/>
                    <a:gd name="T33" fmla="*/ 65 h 117"/>
                    <a:gd name="T34" fmla="*/ 24 w 35"/>
                    <a:gd name="T35" fmla="*/ 65 h 117"/>
                    <a:gd name="T36" fmla="*/ 25 w 35"/>
                    <a:gd name="T37" fmla="*/ 63 h 117"/>
                    <a:gd name="T38" fmla="*/ 25 w 35"/>
                    <a:gd name="T39" fmla="*/ 63 h 117"/>
                    <a:gd name="T40" fmla="*/ 26 w 35"/>
                    <a:gd name="T41" fmla="*/ 62 h 117"/>
                    <a:gd name="T42" fmla="*/ 28 w 35"/>
                    <a:gd name="T43" fmla="*/ 60 h 117"/>
                    <a:gd name="T44" fmla="*/ 28 w 35"/>
                    <a:gd name="T45" fmla="*/ 60 h 117"/>
                    <a:gd name="T46" fmla="*/ 28 w 35"/>
                    <a:gd name="T47" fmla="*/ 60 h 117"/>
                    <a:gd name="T48" fmla="*/ 29 w 35"/>
                    <a:gd name="T49" fmla="*/ 58 h 117"/>
                    <a:gd name="T50" fmla="*/ 29 w 35"/>
                    <a:gd name="T51" fmla="*/ 56 h 117"/>
                    <a:gd name="T52" fmla="*/ 31 w 35"/>
                    <a:gd name="T53" fmla="*/ 54 h 117"/>
                    <a:gd name="T54" fmla="*/ 29 w 35"/>
                    <a:gd name="T55" fmla="*/ 53 h 117"/>
                    <a:gd name="T56" fmla="*/ 28 w 35"/>
                    <a:gd name="T57" fmla="*/ 49 h 117"/>
                    <a:gd name="T58" fmla="*/ 27 w 35"/>
                    <a:gd name="T59" fmla="*/ 48 h 117"/>
                    <a:gd name="T60" fmla="*/ 27 w 35"/>
                    <a:gd name="T61" fmla="*/ 45 h 117"/>
                    <a:gd name="T62" fmla="*/ 27 w 35"/>
                    <a:gd name="T63" fmla="*/ 43 h 117"/>
                    <a:gd name="T64" fmla="*/ 28 w 35"/>
                    <a:gd name="T65" fmla="*/ 41 h 117"/>
                    <a:gd name="T66" fmla="*/ 28 w 35"/>
                    <a:gd name="T67" fmla="*/ 39 h 117"/>
                    <a:gd name="T68" fmla="*/ 31 w 35"/>
                    <a:gd name="T69" fmla="*/ 37 h 117"/>
                    <a:gd name="T70" fmla="*/ 31 w 35"/>
                    <a:gd name="T71" fmla="*/ 36 h 117"/>
                    <a:gd name="T72" fmla="*/ 33 w 35"/>
                    <a:gd name="T73" fmla="*/ 33 h 117"/>
                    <a:gd name="T74" fmla="*/ 33 w 35"/>
                    <a:gd name="T75" fmla="*/ 31 h 117"/>
                    <a:gd name="T76" fmla="*/ 33 w 35"/>
                    <a:gd name="T77" fmla="*/ 27 h 117"/>
                    <a:gd name="T78" fmla="*/ 32 w 35"/>
                    <a:gd name="T79" fmla="*/ 25 h 117"/>
                    <a:gd name="T80" fmla="*/ 31 w 35"/>
                    <a:gd name="T81" fmla="*/ 23 h 117"/>
                    <a:gd name="T82" fmla="*/ 31 w 35"/>
                    <a:gd name="T83" fmla="*/ 21 h 117"/>
                    <a:gd name="T84" fmla="*/ 31 w 35"/>
                    <a:gd name="T85" fmla="*/ 19 h 117"/>
                    <a:gd name="T86" fmla="*/ 29 w 35"/>
                    <a:gd name="T87" fmla="*/ 19 h 117"/>
                    <a:gd name="T88" fmla="*/ 28 w 35"/>
                    <a:gd name="T89" fmla="*/ 16 h 117"/>
                    <a:gd name="T90" fmla="*/ 26 w 35"/>
                    <a:gd name="T91" fmla="*/ 14 h 117"/>
                    <a:gd name="T92" fmla="*/ 26 w 35"/>
                    <a:gd name="T93" fmla="*/ 11 h 117"/>
                    <a:gd name="T94" fmla="*/ 26 w 35"/>
                    <a:gd name="T95" fmla="*/ 9 h 117"/>
                    <a:gd name="T96" fmla="*/ 27 w 35"/>
                    <a:gd name="T97" fmla="*/ 8 h 117"/>
                    <a:gd name="T98" fmla="*/ 27 w 35"/>
                    <a:gd name="T99" fmla="*/ 6 h 117"/>
                    <a:gd name="T100" fmla="*/ 28 w 35"/>
                    <a:gd name="T101" fmla="*/ 4 h 117"/>
                    <a:gd name="T102" fmla="*/ 28 w 35"/>
                    <a:gd name="T103" fmla="*/ 4 h 117"/>
                    <a:gd name="T104" fmla="*/ 29 w 35"/>
                    <a:gd name="T105"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 h="117">
                      <a:moveTo>
                        <a:pt x="0" y="116"/>
                      </a:moveTo>
                      <a:lnTo>
                        <a:pt x="0" y="116"/>
                      </a:lnTo>
                      <a:lnTo>
                        <a:pt x="1" y="115"/>
                      </a:lnTo>
                      <a:lnTo>
                        <a:pt x="2" y="114"/>
                      </a:lnTo>
                      <a:lnTo>
                        <a:pt x="3" y="112"/>
                      </a:lnTo>
                      <a:lnTo>
                        <a:pt x="4" y="111"/>
                      </a:lnTo>
                      <a:lnTo>
                        <a:pt x="6" y="109"/>
                      </a:lnTo>
                      <a:lnTo>
                        <a:pt x="8" y="107"/>
                      </a:lnTo>
                      <a:lnTo>
                        <a:pt x="10" y="103"/>
                      </a:lnTo>
                      <a:lnTo>
                        <a:pt x="11" y="101"/>
                      </a:lnTo>
                      <a:lnTo>
                        <a:pt x="13" y="99"/>
                      </a:lnTo>
                      <a:lnTo>
                        <a:pt x="15" y="97"/>
                      </a:lnTo>
                      <a:lnTo>
                        <a:pt x="17" y="94"/>
                      </a:lnTo>
                      <a:lnTo>
                        <a:pt x="17" y="92"/>
                      </a:lnTo>
                      <a:lnTo>
                        <a:pt x="19" y="90"/>
                      </a:lnTo>
                      <a:lnTo>
                        <a:pt x="19" y="89"/>
                      </a:lnTo>
                      <a:lnTo>
                        <a:pt x="21" y="88"/>
                      </a:lnTo>
                      <a:lnTo>
                        <a:pt x="21" y="88"/>
                      </a:lnTo>
                      <a:lnTo>
                        <a:pt x="21" y="88"/>
                      </a:lnTo>
                      <a:lnTo>
                        <a:pt x="21" y="88"/>
                      </a:lnTo>
                      <a:lnTo>
                        <a:pt x="21" y="86"/>
                      </a:lnTo>
                      <a:lnTo>
                        <a:pt x="21" y="86"/>
                      </a:lnTo>
                      <a:lnTo>
                        <a:pt x="21" y="85"/>
                      </a:lnTo>
                      <a:lnTo>
                        <a:pt x="21" y="85"/>
                      </a:lnTo>
                      <a:lnTo>
                        <a:pt x="23" y="83"/>
                      </a:lnTo>
                      <a:lnTo>
                        <a:pt x="23" y="83"/>
                      </a:lnTo>
                      <a:lnTo>
                        <a:pt x="23" y="82"/>
                      </a:lnTo>
                      <a:lnTo>
                        <a:pt x="23" y="82"/>
                      </a:lnTo>
                      <a:lnTo>
                        <a:pt x="25" y="80"/>
                      </a:lnTo>
                      <a:lnTo>
                        <a:pt x="25" y="80"/>
                      </a:lnTo>
                      <a:lnTo>
                        <a:pt x="25" y="78"/>
                      </a:lnTo>
                      <a:lnTo>
                        <a:pt x="25" y="78"/>
                      </a:lnTo>
                      <a:lnTo>
                        <a:pt x="26" y="76"/>
                      </a:lnTo>
                      <a:lnTo>
                        <a:pt x="25" y="76"/>
                      </a:lnTo>
                      <a:lnTo>
                        <a:pt x="25" y="76"/>
                      </a:lnTo>
                      <a:lnTo>
                        <a:pt x="25" y="76"/>
                      </a:lnTo>
                      <a:lnTo>
                        <a:pt x="25" y="75"/>
                      </a:lnTo>
                      <a:lnTo>
                        <a:pt x="25" y="75"/>
                      </a:lnTo>
                      <a:lnTo>
                        <a:pt x="25" y="74"/>
                      </a:lnTo>
                      <a:lnTo>
                        <a:pt x="25" y="74"/>
                      </a:lnTo>
                      <a:lnTo>
                        <a:pt x="25" y="72"/>
                      </a:lnTo>
                      <a:lnTo>
                        <a:pt x="24" y="72"/>
                      </a:lnTo>
                      <a:lnTo>
                        <a:pt x="24" y="71"/>
                      </a:lnTo>
                      <a:lnTo>
                        <a:pt x="24" y="71"/>
                      </a:lnTo>
                      <a:lnTo>
                        <a:pt x="24" y="69"/>
                      </a:lnTo>
                      <a:lnTo>
                        <a:pt x="24" y="69"/>
                      </a:lnTo>
                      <a:lnTo>
                        <a:pt x="24" y="67"/>
                      </a:lnTo>
                      <a:lnTo>
                        <a:pt x="24" y="67"/>
                      </a:lnTo>
                      <a:lnTo>
                        <a:pt x="24" y="65"/>
                      </a:lnTo>
                      <a:lnTo>
                        <a:pt x="24" y="65"/>
                      </a:lnTo>
                      <a:lnTo>
                        <a:pt x="24" y="65"/>
                      </a:lnTo>
                      <a:lnTo>
                        <a:pt x="24" y="65"/>
                      </a:lnTo>
                      <a:lnTo>
                        <a:pt x="24" y="65"/>
                      </a:lnTo>
                      <a:lnTo>
                        <a:pt x="24" y="65"/>
                      </a:lnTo>
                      <a:lnTo>
                        <a:pt x="24" y="65"/>
                      </a:lnTo>
                      <a:lnTo>
                        <a:pt x="24" y="65"/>
                      </a:lnTo>
                      <a:lnTo>
                        <a:pt x="25" y="63"/>
                      </a:lnTo>
                      <a:lnTo>
                        <a:pt x="25" y="63"/>
                      </a:lnTo>
                      <a:lnTo>
                        <a:pt x="25" y="63"/>
                      </a:lnTo>
                      <a:lnTo>
                        <a:pt x="25" y="63"/>
                      </a:lnTo>
                      <a:lnTo>
                        <a:pt x="26" y="62"/>
                      </a:lnTo>
                      <a:lnTo>
                        <a:pt x="26" y="62"/>
                      </a:lnTo>
                      <a:lnTo>
                        <a:pt x="26" y="62"/>
                      </a:lnTo>
                      <a:lnTo>
                        <a:pt x="26" y="62"/>
                      </a:lnTo>
                      <a:lnTo>
                        <a:pt x="28" y="60"/>
                      </a:lnTo>
                      <a:lnTo>
                        <a:pt x="28" y="60"/>
                      </a:lnTo>
                      <a:lnTo>
                        <a:pt x="28" y="60"/>
                      </a:lnTo>
                      <a:lnTo>
                        <a:pt x="28" y="60"/>
                      </a:lnTo>
                      <a:lnTo>
                        <a:pt x="28" y="60"/>
                      </a:lnTo>
                      <a:lnTo>
                        <a:pt x="28" y="60"/>
                      </a:lnTo>
                      <a:lnTo>
                        <a:pt x="28" y="60"/>
                      </a:lnTo>
                      <a:lnTo>
                        <a:pt x="28" y="60"/>
                      </a:lnTo>
                      <a:lnTo>
                        <a:pt x="29" y="58"/>
                      </a:lnTo>
                      <a:lnTo>
                        <a:pt x="29" y="58"/>
                      </a:lnTo>
                      <a:lnTo>
                        <a:pt x="29" y="58"/>
                      </a:lnTo>
                      <a:lnTo>
                        <a:pt x="29" y="58"/>
                      </a:lnTo>
                      <a:lnTo>
                        <a:pt x="29" y="56"/>
                      </a:lnTo>
                      <a:lnTo>
                        <a:pt x="29" y="56"/>
                      </a:lnTo>
                      <a:lnTo>
                        <a:pt x="29" y="56"/>
                      </a:lnTo>
                      <a:lnTo>
                        <a:pt x="29" y="56"/>
                      </a:lnTo>
                      <a:lnTo>
                        <a:pt x="31" y="54"/>
                      </a:lnTo>
                      <a:lnTo>
                        <a:pt x="29" y="54"/>
                      </a:lnTo>
                      <a:lnTo>
                        <a:pt x="29" y="53"/>
                      </a:lnTo>
                      <a:lnTo>
                        <a:pt x="29" y="53"/>
                      </a:lnTo>
                      <a:lnTo>
                        <a:pt x="29" y="51"/>
                      </a:lnTo>
                      <a:lnTo>
                        <a:pt x="28" y="51"/>
                      </a:lnTo>
                      <a:lnTo>
                        <a:pt x="28" y="49"/>
                      </a:lnTo>
                      <a:lnTo>
                        <a:pt x="28" y="49"/>
                      </a:lnTo>
                      <a:lnTo>
                        <a:pt x="28" y="48"/>
                      </a:lnTo>
                      <a:lnTo>
                        <a:pt x="27" y="48"/>
                      </a:lnTo>
                      <a:lnTo>
                        <a:pt x="27" y="46"/>
                      </a:lnTo>
                      <a:lnTo>
                        <a:pt x="27" y="46"/>
                      </a:lnTo>
                      <a:lnTo>
                        <a:pt x="27" y="45"/>
                      </a:lnTo>
                      <a:lnTo>
                        <a:pt x="27" y="45"/>
                      </a:lnTo>
                      <a:lnTo>
                        <a:pt x="27" y="43"/>
                      </a:lnTo>
                      <a:lnTo>
                        <a:pt x="27" y="43"/>
                      </a:lnTo>
                      <a:lnTo>
                        <a:pt x="28" y="41"/>
                      </a:lnTo>
                      <a:lnTo>
                        <a:pt x="28" y="41"/>
                      </a:lnTo>
                      <a:lnTo>
                        <a:pt x="28" y="41"/>
                      </a:lnTo>
                      <a:lnTo>
                        <a:pt x="28" y="41"/>
                      </a:lnTo>
                      <a:lnTo>
                        <a:pt x="28" y="39"/>
                      </a:lnTo>
                      <a:lnTo>
                        <a:pt x="28" y="39"/>
                      </a:lnTo>
                      <a:lnTo>
                        <a:pt x="29" y="39"/>
                      </a:lnTo>
                      <a:lnTo>
                        <a:pt x="29" y="39"/>
                      </a:lnTo>
                      <a:lnTo>
                        <a:pt x="31" y="37"/>
                      </a:lnTo>
                      <a:lnTo>
                        <a:pt x="31" y="37"/>
                      </a:lnTo>
                      <a:lnTo>
                        <a:pt x="31" y="36"/>
                      </a:lnTo>
                      <a:lnTo>
                        <a:pt x="31" y="36"/>
                      </a:lnTo>
                      <a:lnTo>
                        <a:pt x="32" y="35"/>
                      </a:lnTo>
                      <a:lnTo>
                        <a:pt x="32" y="35"/>
                      </a:lnTo>
                      <a:lnTo>
                        <a:pt x="33" y="33"/>
                      </a:lnTo>
                      <a:lnTo>
                        <a:pt x="33" y="33"/>
                      </a:lnTo>
                      <a:lnTo>
                        <a:pt x="34" y="31"/>
                      </a:lnTo>
                      <a:lnTo>
                        <a:pt x="33" y="31"/>
                      </a:lnTo>
                      <a:lnTo>
                        <a:pt x="33" y="29"/>
                      </a:lnTo>
                      <a:lnTo>
                        <a:pt x="33" y="29"/>
                      </a:lnTo>
                      <a:lnTo>
                        <a:pt x="33" y="27"/>
                      </a:lnTo>
                      <a:lnTo>
                        <a:pt x="32" y="27"/>
                      </a:lnTo>
                      <a:lnTo>
                        <a:pt x="32" y="25"/>
                      </a:lnTo>
                      <a:lnTo>
                        <a:pt x="32" y="25"/>
                      </a:lnTo>
                      <a:lnTo>
                        <a:pt x="32" y="24"/>
                      </a:lnTo>
                      <a:lnTo>
                        <a:pt x="31" y="24"/>
                      </a:lnTo>
                      <a:lnTo>
                        <a:pt x="31" y="23"/>
                      </a:lnTo>
                      <a:lnTo>
                        <a:pt x="31" y="23"/>
                      </a:lnTo>
                      <a:lnTo>
                        <a:pt x="31" y="21"/>
                      </a:lnTo>
                      <a:lnTo>
                        <a:pt x="31" y="21"/>
                      </a:lnTo>
                      <a:lnTo>
                        <a:pt x="31" y="20"/>
                      </a:lnTo>
                      <a:lnTo>
                        <a:pt x="31" y="20"/>
                      </a:lnTo>
                      <a:lnTo>
                        <a:pt x="31" y="19"/>
                      </a:lnTo>
                      <a:lnTo>
                        <a:pt x="29" y="19"/>
                      </a:lnTo>
                      <a:lnTo>
                        <a:pt x="29" y="19"/>
                      </a:lnTo>
                      <a:lnTo>
                        <a:pt x="29" y="19"/>
                      </a:lnTo>
                      <a:lnTo>
                        <a:pt x="29" y="17"/>
                      </a:lnTo>
                      <a:lnTo>
                        <a:pt x="28" y="17"/>
                      </a:lnTo>
                      <a:lnTo>
                        <a:pt x="28" y="16"/>
                      </a:lnTo>
                      <a:lnTo>
                        <a:pt x="28" y="16"/>
                      </a:lnTo>
                      <a:lnTo>
                        <a:pt x="28" y="14"/>
                      </a:lnTo>
                      <a:lnTo>
                        <a:pt x="26" y="14"/>
                      </a:lnTo>
                      <a:lnTo>
                        <a:pt x="26" y="13"/>
                      </a:lnTo>
                      <a:lnTo>
                        <a:pt x="26" y="13"/>
                      </a:lnTo>
                      <a:lnTo>
                        <a:pt x="26" y="11"/>
                      </a:lnTo>
                      <a:lnTo>
                        <a:pt x="26" y="11"/>
                      </a:lnTo>
                      <a:lnTo>
                        <a:pt x="26" y="9"/>
                      </a:lnTo>
                      <a:lnTo>
                        <a:pt x="26" y="9"/>
                      </a:lnTo>
                      <a:lnTo>
                        <a:pt x="27" y="8"/>
                      </a:lnTo>
                      <a:lnTo>
                        <a:pt x="27" y="8"/>
                      </a:lnTo>
                      <a:lnTo>
                        <a:pt x="27" y="8"/>
                      </a:lnTo>
                      <a:lnTo>
                        <a:pt x="27" y="8"/>
                      </a:lnTo>
                      <a:lnTo>
                        <a:pt x="27" y="6"/>
                      </a:lnTo>
                      <a:lnTo>
                        <a:pt x="27" y="6"/>
                      </a:lnTo>
                      <a:lnTo>
                        <a:pt x="27" y="6"/>
                      </a:lnTo>
                      <a:lnTo>
                        <a:pt x="27" y="6"/>
                      </a:lnTo>
                      <a:lnTo>
                        <a:pt x="28" y="4"/>
                      </a:lnTo>
                      <a:lnTo>
                        <a:pt x="28" y="4"/>
                      </a:lnTo>
                      <a:lnTo>
                        <a:pt x="28" y="4"/>
                      </a:lnTo>
                      <a:lnTo>
                        <a:pt x="28" y="4"/>
                      </a:lnTo>
                      <a:lnTo>
                        <a:pt x="29" y="2"/>
                      </a:lnTo>
                      <a:lnTo>
                        <a:pt x="29" y="2"/>
                      </a:lnTo>
                      <a:lnTo>
                        <a:pt x="29" y="1"/>
                      </a:lnTo>
                      <a:lnTo>
                        <a:pt x="29" y="1"/>
                      </a:lnTo>
                      <a:lnTo>
                        <a:pt x="31"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0" name="Freeform 150"/>
                <p:cNvSpPr>
                  <a:spLocks/>
                </p:cNvSpPr>
                <p:nvPr/>
              </p:nvSpPr>
              <p:spPr bwMode="blackWhite">
                <a:xfrm>
                  <a:off x="4685" y="536"/>
                  <a:ext cx="79" cy="68"/>
                </a:xfrm>
                <a:custGeom>
                  <a:avLst/>
                  <a:gdLst>
                    <a:gd name="T0" fmla="*/ 68 w 79"/>
                    <a:gd name="T1" fmla="*/ 66 h 68"/>
                    <a:gd name="T2" fmla="*/ 69 w 79"/>
                    <a:gd name="T3" fmla="*/ 66 h 68"/>
                    <a:gd name="T4" fmla="*/ 72 w 79"/>
                    <a:gd name="T5" fmla="*/ 65 h 68"/>
                    <a:gd name="T6" fmla="*/ 73 w 79"/>
                    <a:gd name="T7" fmla="*/ 58 h 68"/>
                    <a:gd name="T8" fmla="*/ 75 w 79"/>
                    <a:gd name="T9" fmla="*/ 52 h 68"/>
                    <a:gd name="T10" fmla="*/ 77 w 79"/>
                    <a:gd name="T11" fmla="*/ 44 h 68"/>
                    <a:gd name="T12" fmla="*/ 78 w 79"/>
                    <a:gd name="T13" fmla="*/ 33 h 68"/>
                    <a:gd name="T14" fmla="*/ 78 w 79"/>
                    <a:gd name="T15" fmla="*/ 24 h 68"/>
                    <a:gd name="T16" fmla="*/ 74 w 79"/>
                    <a:gd name="T17" fmla="*/ 19 h 68"/>
                    <a:gd name="T18" fmla="*/ 71 w 79"/>
                    <a:gd name="T19" fmla="*/ 11 h 68"/>
                    <a:gd name="T20" fmla="*/ 67 w 79"/>
                    <a:gd name="T21" fmla="*/ 6 h 68"/>
                    <a:gd name="T22" fmla="*/ 60 w 79"/>
                    <a:gd name="T23" fmla="*/ 5 h 68"/>
                    <a:gd name="T24" fmla="*/ 54 w 79"/>
                    <a:gd name="T25" fmla="*/ 4 h 68"/>
                    <a:gd name="T26" fmla="*/ 45 w 79"/>
                    <a:gd name="T27" fmla="*/ 3 h 68"/>
                    <a:gd name="T28" fmla="*/ 37 w 79"/>
                    <a:gd name="T29" fmla="*/ 1 h 68"/>
                    <a:gd name="T30" fmla="*/ 26 w 79"/>
                    <a:gd name="T31" fmla="*/ 1 h 68"/>
                    <a:gd name="T32" fmla="*/ 20 w 79"/>
                    <a:gd name="T33" fmla="*/ 1 h 68"/>
                    <a:gd name="T34" fmla="*/ 13 w 79"/>
                    <a:gd name="T35" fmla="*/ 3 h 68"/>
                    <a:gd name="T36" fmla="*/ 7 w 79"/>
                    <a:gd name="T37" fmla="*/ 5 h 68"/>
                    <a:gd name="T38" fmla="*/ 4 w 79"/>
                    <a:gd name="T39" fmla="*/ 6 h 68"/>
                    <a:gd name="T40" fmla="*/ 3 w 79"/>
                    <a:gd name="T41" fmla="*/ 10 h 68"/>
                    <a:gd name="T42" fmla="*/ 1 w 79"/>
                    <a:gd name="T43" fmla="*/ 15 h 68"/>
                    <a:gd name="T44" fmla="*/ 0 w 79"/>
                    <a:gd name="T45" fmla="*/ 22 h 68"/>
                    <a:gd name="T46" fmla="*/ 0 w 79"/>
                    <a:gd name="T47" fmla="*/ 26 h 68"/>
                    <a:gd name="T48" fmla="*/ 1 w 79"/>
                    <a:gd name="T49" fmla="*/ 29 h 68"/>
                    <a:gd name="T50" fmla="*/ 1 w 79"/>
                    <a:gd name="T51" fmla="*/ 30 h 68"/>
                    <a:gd name="T52" fmla="*/ 1 w 79"/>
                    <a:gd name="T53" fmla="*/ 31 h 68"/>
                    <a:gd name="T54" fmla="*/ 1 w 79"/>
                    <a:gd name="T55" fmla="*/ 30 h 68"/>
                    <a:gd name="T56" fmla="*/ 4 w 79"/>
                    <a:gd name="T57" fmla="*/ 26 h 68"/>
                    <a:gd name="T58" fmla="*/ 5 w 79"/>
                    <a:gd name="T59" fmla="*/ 24 h 68"/>
                    <a:gd name="T60" fmla="*/ 5 w 79"/>
                    <a:gd name="T61" fmla="*/ 21 h 68"/>
                    <a:gd name="T62" fmla="*/ 5 w 79"/>
                    <a:gd name="T63" fmla="*/ 20 h 68"/>
                    <a:gd name="T64" fmla="*/ 12 w 79"/>
                    <a:gd name="T65" fmla="*/ 16 h 68"/>
                    <a:gd name="T66" fmla="*/ 20 w 79"/>
                    <a:gd name="T67" fmla="*/ 12 h 68"/>
                    <a:gd name="T68" fmla="*/ 27 w 79"/>
                    <a:gd name="T69" fmla="*/ 7 h 68"/>
                    <a:gd name="T70" fmla="*/ 36 w 79"/>
                    <a:gd name="T71" fmla="*/ 7 h 68"/>
                    <a:gd name="T72" fmla="*/ 43 w 79"/>
                    <a:gd name="T73" fmla="*/ 8 h 68"/>
                    <a:gd name="T74" fmla="*/ 49 w 79"/>
                    <a:gd name="T75" fmla="*/ 12 h 68"/>
                    <a:gd name="T76" fmla="*/ 55 w 79"/>
                    <a:gd name="T77" fmla="*/ 19 h 68"/>
                    <a:gd name="T78" fmla="*/ 58 w 79"/>
                    <a:gd name="T79" fmla="*/ 26 h 68"/>
                    <a:gd name="T80" fmla="*/ 57 w 79"/>
                    <a:gd name="T81" fmla="*/ 34 h 68"/>
                    <a:gd name="T82" fmla="*/ 55 w 79"/>
                    <a:gd name="T83" fmla="*/ 45 h 68"/>
                    <a:gd name="T84" fmla="*/ 56 w 79"/>
                    <a:gd name="T85" fmla="*/ 53 h 68"/>
                    <a:gd name="T86" fmla="*/ 56 w 79"/>
                    <a:gd name="T87" fmla="*/ 56 h 68"/>
                    <a:gd name="T88" fmla="*/ 56 w 79"/>
                    <a:gd name="T89" fmla="*/ 62 h 68"/>
                    <a:gd name="T90" fmla="*/ 57 w 79"/>
                    <a:gd name="T91" fmla="*/ 62 h 68"/>
                    <a:gd name="T92" fmla="*/ 58 w 79"/>
                    <a:gd name="T93" fmla="*/ 62 h 68"/>
                    <a:gd name="T94" fmla="*/ 58 w 79"/>
                    <a:gd name="T95" fmla="*/ 62 h 68"/>
                    <a:gd name="T96" fmla="*/ 59 w 79"/>
                    <a:gd name="T97" fmla="*/ 62 h 68"/>
                    <a:gd name="T98" fmla="*/ 61 w 79"/>
                    <a:gd name="T99" fmla="*/ 61 h 68"/>
                    <a:gd name="T100" fmla="*/ 64 w 79"/>
                    <a:gd name="T101" fmla="*/ 59 h 68"/>
                    <a:gd name="T102" fmla="*/ 64 w 79"/>
                    <a:gd name="T103" fmla="*/ 59 h 68"/>
                    <a:gd name="T104" fmla="*/ 64 w 79"/>
                    <a:gd name="T105" fmla="*/ 60 h 68"/>
                    <a:gd name="T106" fmla="*/ 66 w 79"/>
                    <a:gd name="T107" fmla="*/ 63 h 68"/>
                    <a:gd name="T108" fmla="*/ 69 w 79"/>
                    <a:gd name="T109" fmla="*/ 66 h 68"/>
                    <a:gd name="T110" fmla="*/ 69 w 79"/>
                    <a:gd name="T111" fmla="*/ 67 h 68"/>
                    <a:gd name="T112" fmla="*/ 69 w 79"/>
                    <a:gd name="T113" fmla="*/ 67 h 68"/>
                    <a:gd name="T114" fmla="*/ 68 w 79"/>
                    <a:gd name="T115" fmla="*/ 67 h 68"/>
                    <a:gd name="T116" fmla="*/ 68 w 79"/>
                    <a:gd name="T1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8">
                      <a:moveTo>
                        <a:pt x="68" y="66"/>
                      </a:moveTo>
                      <a:lnTo>
                        <a:pt x="68" y="66"/>
                      </a:lnTo>
                      <a:lnTo>
                        <a:pt x="68" y="66"/>
                      </a:lnTo>
                      <a:lnTo>
                        <a:pt x="68" y="66"/>
                      </a:lnTo>
                      <a:lnTo>
                        <a:pt x="68" y="66"/>
                      </a:lnTo>
                      <a:lnTo>
                        <a:pt x="68" y="66"/>
                      </a:lnTo>
                      <a:lnTo>
                        <a:pt x="68" y="66"/>
                      </a:lnTo>
                      <a:lnTo>
                        <a:pt x="68" y="66"/>
                      </a:lnTo>
                      <a:lnTo>
                        <a:pt x="69" y="66"/>
                      </a:lnTo>
                      <a:lnTo>
                        <a:pt x="69" y="66"/>
                      </a:lnTo>
                      <a:lnTo>
                        <a:pt x="69" y="66"/>
                      </a:lnTo>
                      <a:lnTo>
                        <a:pt x="69" y="66"/>
                      </a:lnTo>
                      <a:lnTo>
                        <a:pt x="70" y="66"/>
                      </a:lnTo>
                      <a:lnTo>
                        <a:pt x="70" y="66"/>
                      </a:lnTo>
                      <a:lnTo>
                        <a:pt x="70" y="66"/>
                      </a:lnTo>
                      <a:lnTo>
                        <a:pt x="70" y="66"/>
                      </a:lnTo>
                      <a:lnTo>
                        <a:pt x="72" y="65"/>
                      </a:lnTo>
                      <a:lnTo>
                        <a:pt x="72" y="65"/>
                      </a:lnTo>
                      <a:lnTo>
                        <a:pt x="72" y="64"/>
                      </a:lnTo>
                      <a:lnTo>
                        <a:pt x="72" y="64"/>
                      </a:lnTo>
                      <a:lnTo>
                        <a:pt x="73" y="62"/>
                      </a:lnTo>
                      <a:lnTo>
                        <a:pt x="73" y="62"/>
                      </a:lnTo>
                      <a:lnTo>
                        <a:pt x="73" y="60"/>
                      </a:lnTo>
                      <a:lnTo>
                        <a:pt x="73" y="58"/>
                      </a:lnTo>
                      <a:lnTo>
                        <a:pt x="74" y="56"/>
                      </a:lnTo>
                      <a:lnTo>
                        <a:pt x="74" y="56"/>
                      </a:lnTo>
                      <a:lnTo>
                        <a:pt x="74" y="55"/>
                      </a:lnTo>
                      <a:lnTo>
                        <a:pt x="74" y="54"/>
                      </a:lnTo>
                      <a:lnTo>
                        <a:pt x="75" y="52"/>
                      </a:lnTo>
                      <a:lnTo>
                        <a:pt x="75" y="52"/>
                      </a:lnTo>
                      <a:lnTo>
                        <a:pt x="75" y="50"/>
                      </a:lnTo>
                      <a:lnTo>
                        <a:pt x="75" y="49"/>
                      </a:lnTo>
                      <a:lnTo>
                        <a:pt x="77" y="47"/>
                      </a:lnTo>
                      <a:lnTo>
                        <a:pt x="77" y="47"/>
                      </a:lnTo>
                      <a:lnTo>
                        <a:pt x="77" y="45"/>
                      </a:lnTo>
                      <a:lnTo>
                        <a:pt x="77" y="44"/>
                      </a:lnTo>
                      <a:lnTo>
                        <a:pt x="77" y="43"/>
                      </a:lnTo>
                      <a:lnTo>
                        <a:pt x="77" y="41"/>
                      </a:lnTo>
                      <a:lnTo>
                        <a:pt x="77" y="39"/>
                      </a:lnTo>
                      <a:lnTo>
                        <a:pt x="77" y="37"/>
                      </a:lnTo>
                      <a:lnTo>
                        <a:pt x="78" y="35"/>
                      </a:lnTo>
                      <a:lnTo>
                        <a:pt x="78" y="33"/>
                      </a:lnTo>
                      <a:lnTo>
                        <a:pt x="78" y="31"/>
                      </a:lnTo>
                      <a:lnTo>
                        <a:pt x="78" y="30"/>
                      </a:lnTo>
                      <a:lnTo>
                        <a:pt x="78" y="28"/>
                      </a:lnTo>
                      <a:lnTo>
                        <a:pt x="78" y="28"/>
                      </a:lnTo>
                      <a:lnTo>
                        <a:pt x="78" y="26"/>
                      </a:lnTo>
                      <a:lnTo>
                        <a:pt x="78" y="24"/>
                      </a:lnTo>
                      <a:lnTo>
                        <a:pt x="78" y="23"/>
                      </a:lnTo>
                      <a:lnTo>
                        <a:pt x="76" y="23"/>
                      </a:lnTo>
                      <a:lnTo>
                        <a:pt x="76" y="21"/>
                      </a:lnTo>
                      <a:lnTo>
                        <a:pt x="76" y="21"/>
                      </a:lnTo>
                      <a:lnTo>
                        <a:pt x="76" y="19"/>
                      </a:lnTo>
                      <a:lnTo>
                        <a:pt x="74" y="19"/>
                      </a:lnTo>
                      <a:lnTo>
                        <a:pt x="74" y="18"/>
                      </a:lnTo>
                      <a:lnTo>
                        <a:pt x="74" y="16"/>
                      </a:lnTo>
                      <a:lnTo>
                        <a:pt x="74" y="14"/>
                      </a:lnTo>
                      <a:lnTo>
                        <a:pt x="72" y="14"/>
                      </a:lnTo>
                      <a:lnTo>
                        <a:pt x="72" y="12"/>
                      </a:lnTo>
                      <a:lnTo>
                        <a:pt x="71" y="11"/>
                      </a:lnTo>
                      <a:lnTo>
                        <a:pt x="71" y="9"/>
                      </a:lnTo>
                      <a:lnTo>
                        <a:pt x="69" y="9"/>
                      </a:lnTo>
                      <a:lnTo>
                        <a:pt x="69" y="8"/>
                      </a:lnTo>
                      <a:lnTo>
                        <a:pt x="69" y="8"/>
                      </a:lnTo>
                      <a:lnTo>
                        <a:pt x="69" y="6"/>
                      </a:lnTo>
                      <a:lnTo>
                        <a:pt x="67" y="6"/>
                      </a:lnTo>
                      <a:lnTo>
                        <a:pt x="66" y="6"/>
                      </a:lnTo>
                      <a:lnTo>
                        <a:pt x="64" y="6"/>
                      </a:lnTo>
                      <a:lnTo>
                        <a:pt x="64" y="5"/>
                      </a:lnTo>
                      <a:lnTo>
                        <a:pt x="62" y="5"/>
                      </a:lnTo>
                      <a:lnTo>
                        <a:pt x="62" y="5"/>
                      </a:lnTo>
                      <a:lnTo>
                        <a:pt x="60" y="5"/>
                      </a:lnTo>
                      <a:lnTo>
                        <a:pt x="60" y="4"/>
                      </a:lnTo>
                      <a:lnTo>
                        <a:pt x="59" y="4"/>
                      </a:lnTo>
                      <a:lnTo>
                        <a:pt x="57" y="4"/>
                      </a:lnTo>
                      <a:lnTo>
                        <a:pt x="55" y="4"/>
                      </a:lnTo>
                      <a:lnTo>
                        <a:pt x="55" y="4"/>
                      </a:lnTo>
                      <a:lnTo>
                        <a:pt x="54" y="4"/>
                      </a:lnTo>
                      <a:lnTo>
                        <a:pt x="53" y="4"/>
                      </a:lnTo>
                      <a:lnTo>
                        <a:pt x="51" y="4"/>
                      </a:lnTo>
                      <a:lnTo>
                        <a:pt x="51" y="3"/>
                      </a:lnTo>
                      <a:lnTo>
                        <a:pt x="49" y="3"/>
                      </a:lnTo>
                      <a:lnTo>
                        <a:pt x="47" y="3"/>
                      </a:lnTo>
                      <a:lnTo>
                        <a:pt x="45" y="3"/>
                      </a:lnTo>
                      <a:lnTo>
                        <a:pt x="45" y="3"/>
                      </a:lnTo>
                      <a:lnTo>
                        <a:pt x="43" y="3"/>
                      </a:lnTo>
                      <a:lnTo>
                        <a:pt x="41" y="3"/>
                      </a:lnTo>
                      <a:lnTo>
                        <a:pt x="40" y="3"/>
                      </a:lnTo>
                      <a:lnTo>
                        <a:pt x="39" y="1"/>
                      </a:lnTo>
                      <a:lnTo>
                        <a:pt x="37" y="1"/>
                      </a:lnTo>
                      <a:lnTo>
                        <a:pt x="35" y="1"/>
                      </a:lnTo>
                      <a:lnTo>
                        <a:pt x="33" y="1"/>
                      </a:lnTo>
                      <a:lnTo>
                        <a:pt x="32" y="1"/>
                      </a:lnTo>
                      <a:lnTo>
                        <a:pt x="30" y="1"/>
                      </a:lnTo>
                      <a:lnTo>
                        <a:pt x="28" y="1"/>
                      </a:lnTo>
                      <a:lnTo>
                        <a:pt x="26" y="1"/>
                      </a:lnTo>
                      <a:lnTo>
                        <a:pt x="26" y="0"/>
                      </a:lnTo>
                      <a:lnTo>
                        <a:pt x="24" y="1"/>
                      </a:lnTo>
                      <a:lnTo>
                        <a:pt x="24" y="1"/>
                      </a:lnTo>
                      <a:lnTo>
                        <a:pt x="22" y="1"/>
                      </a:lnTo>
                      <a:lnTo>
                        <a:pt x="22" y="1"/>
                      </a:lnTo>
                      <a:lnTo>
                        <a:pt x="20" y="1"/>
                      </a:lnTo>
                      <a:lnTo>
                        <a:pt x="20" y="1"/>
                      </a:lnTo>
                      <a:lnTo>
                        <a:pt x="18" y="1"/>
                      </a:lnTo>
                      <a:lnTo>
                        <a:pt x="18" y="1"/>
                      </a:lnTo>
                      <a:lnTo>
                        <a:pt x="17" y="3"/>
                      </a:lnTo>
                      <a:lnTo>
                        <a:pt x="15" y="3"/>
                      </a:lnTo>
                      <a:lnTo>
                        <a:pt x="13" y="3"/>
                      </a:lnTo>
                      <a:lnTo>
                        <a:pt x="13" y="3"/>
                      </a:lnTo>
                      <a:lnTo>
                        <a:pt x="11" y="3"/>
                      </a:lnTo>
                      <a:lnTo>
                        <a:pt x="11" y="3"/>
                      </a:lnTo>
                      <a:lnTo>
                        <a:pt x="9" y="3"/>
                      </a:lnTo>
                      <a:lnTo>
                        <a:pt x="9" y="3"/>
                      </a:lnTo>
                      <a:lnTo>
                        <a:pt x="7" y="5"/>
                      </a:lnTo>
                      <a:lnTo>
                        <a:pt x="7" y="5"/>
                      </a:lnTo>
                      <a:lnTo>
                        <a:pt x="6" y="5"/>
                      </a:lnTo>
                      <a:lnTo>
                        <a:pt x="6" y="5"/>
                      </a:lnTo>
                      <a:lnTo>
                        <a:pt x="4" y="6"/>
                      </a:lnTo>
                      <a:lnTo>
                        <a:pt x="4" y="6"/>
                      </a:lnTo>
                      <a:lnTo>
                        <a:pt x="4" y="6"/>
                      </a:lnTo>
                      <a:lnTo>
                        <a:pt x="4" y="6"/>
                      </a:lnTo>
                      <a:lnTo>
                        <a:pt x="3" y="8"/>
                      </a:lnTo>
                      <a:lnTo>
                        <a:pt x="3" y="8"/>
                      </a:lnTo>
                      <a:lnTo>
                        <a:pt x="3" y="8"/>
                      </a:lnTo>
                      <a:lnTo>
                        <a:pt x="3" y="8"/>
                      </a:lnTo>
                      <a:lnTo>
                        <a:pt x="3" y="10"/>
                      </a:lnTo>
                      <a:lnTo>
                        <a:pt x="3" y="10"/>
                      </a:lnTo>
                      <a:lnTo>
                        <a:pt x="3" y="10"/>
                      </a:lnTo>
                      <a:lnTo>
                        <a:pt x="3" y="10"/>
                      </a:lnTo>
                      <a:lnTo>
                        <a:pt x="1" y="12"/>
                      </a:lnTo>
                      <a:lnTo>
                        <a:pt x="1" y="14"/>
                      </a:lnTo>
                      <a:lnTo>
                        <a:pt x="1" y="15"/>
                      </a:lnTo>
                      <a:lnTo>
                        <a:pt x="1" y="15"/>
                      </a:lnTo>
                      <a:lnTo>
                        <a:pt x="0" y="17"/>
                      </a:lnTo>
                      <a:lnTo>
                        <a:pt x="0" y="18"/>
                      </a:lnTo>
                      <a:lnTo>
                        <a:pt x="0" y="20"/>
                      </a:lnTo>
                      <a:lnTo>
                        <a:pt x="0" y="20"/>
                      </a:lnTo>
                      <a:lnTo>
                        <a:pt x="0" y="22"/>
                      </a:lnTo>
                      <a:lnTo>
                        <a:pt x="0" y="23"/>
                      </a:lnTo>
                      <a:lnTo>
                        <a:pt x="0" y="24"/>
                      </a:lnTo>
                      <a:lnTo>
                        <a:pt x="0" y="24"/>
                      </a:lnTo>
                      <a:lnTo>
                        <a:pt x="0" y="26"/>
                      </a:lnTo>
                      <a:lnTo>
                        <a:pt x="0" y="26"/>
                      </a:lnTo>
                      <a:lnTo>
                        <a:pt x="0" y="26"/>
                      </a:lnTo>
                      <a:lnTo>
                        <a:pt x="1" y="26"/>
                      </a:lnTo>
                      <a:lnTo>
                        <a:pt x="1" y="28"/>
                      </a:lnTo>
                      <a:lnTo>
                        <a:pt x="1" y="28"/>
                      </a:lnTo>
                      <a:lnTo>
                        <a:pt x="1" y="28"/>
                      </a:lnTo>
                      <a:lnTo>
                        <a:pt x="1" y="28"/>
                      </a:lnTo>
                      <a:lnTo>
                        <a:pt x="1" y="29"/>
                      </a:lnTo>
                      <a:lnTo>
                        <a:pt x="1" y="29"/>
                      </a:lnTo>
                      <a:lnTo>
                        <a:pt x="1" y="29"/>
                      </a:lnTo>
                      <a:lnTo>
                        <a:pt x="1" y="29"/>
                      </a:lnTo>
                      <a:lnTo>
                        <a:pt x="1" y="30"/>
                      </a:lnTo>
                      <a:lnTo>
                        <a:pt x="1" y="30"/>
                      </a:lnTo>
                      <a:lnTo>
                        <a:pt x="1" y="30"/>
                      </a:lnTo>
                      <a:lnTo>
                        <a:pt x="1" y="30"/>
                      </a:lnTo>
                      <a:lnTo>
                        <a:pt x="1" y="31"/>
                      </a:lnTo>
                      <a:lnTo>
                        <a:pt x="1" y="31"/>
                      </a:lnTo>
                      <a:lnTo>
                        <a:pt x="1" y="31"/>
                      </a:lnTo>
                      <a:lnTo>
                        <a:pt x="1" y="31"/>
                      </a:lnTo>
                      <a:lnTo>
                        <a:pt x="1" y="31"/>
                      </a:lnTo>
                      <a:lnTo>
                        <a:pt x="1" y="31"/>
                      </a:lnTo>
                      <a:lnTo>
                        <a:pt x="1" y="31"/>
                      </a:lnTo>
                      <a:lnTo>
                        <a:pt x="1" y="30"/>
                      </a:lnTo>
                      <a:lnTo>
                        <a:pt x="1" y="30"/>
                      </a:lnTo>
                      <a:lnTo>
                        <a:pt x="1" y="30"/>
                      </a:lnTo>
                      <a:lnTo>
                        <a:pt x="1" y="30"/>
                      </a:lnTo>
                      <a:lnTo>
                        <a:pt x="3" y="28"/>
                      </a:lnTo>
                      <a:lnTo>
                        <a:pt x="3" y="28"/>
                      </a:lnTo>
                      <a:lnTo>
                        <a:pt x="3" y="28"/>
                      </a:lnTo>
                      <a:lnTo>
                        <a:pt x="3" y="28"/>
                      </a:lnTo>
                      <a:lnTo>
                        <a:pt x="4" y="26"/>
                      </a:lnTo>
                      <a:lnTo>
                        <a:pt x="4" y="26"/>
                      </a:lnTo>
                      <a:lnTo>
                        <a:pt x="4" y="26"/>
                      </a:lnTo>
                      <a:lnTo>
                        <a:pt x="4" y="26"/>
                      </a:lnTo>
                      <a:lnTo>
                        <a:pt x="5" y="24"/>
                      </a:lnTo>
                      <a:lnTo>
                        <a:pt x="5" y="24"/>
                      </a:lnTo>
                      <a:lnTo>
                        <a:pt x="5" y="24"/>
                      </a:lnTo>
                      <a:lnTo>
                        <a:pt x="5" y="24"/>
                      </a:lnTo>
                      <a:lnTo>
                        <a:pt x="5" y="23"/>
                      </a:lnTo>
                      <a:lnTo>
                        <a:pt x="5" y="23"/>
                      </a:lnTo>
                      <a:lnTo>
                        <a:pt x="5" y="23"/>
                      </a:lnTo>
                      <a:lnTo>
                        <a:pt x="5" y="23"/>
                      </a:lnTo>
                      <a:lnTo>
                        <a:pt x="5" y="21"/>
                      </a:lnTo>
                      <a:lnTo>
                        <a:pt x="5" y="21"/>
                      </a:lnTo>
                      <a:lnTo>
                        <a:pt x="5" y="21"/>
                      </a:lnTo>
                      <a:lnTo>
                        <a:pt x="5" y="21"/>
                      </a:lnTo>
                      <a:lnTo>
                        <a:pt x="5" y="20"/>
                      </a:lnTo>
                      <a:lnTo>
                        <a:pt x="5" y="20"/>
                      </a:lnTo>
                      <a:lnTo>
                        <a:pt x="5" y="20"/>
                      </a:lnTo>
                      <a:lnTo>
                        <a:pt x="5" y="20"/>
                      </a:lnTo>
                      <a:lnTo>
                        <a:pt x="5" y="18"/>
                      </a:lnTo>
                      <a:lnTo>
                        <a:pt x="5" y="18"/>
                      </a:lnTo>
                      <a:lnTo>
                        <a:pt x="7" y="18"/>
                      </a:lnTo>
                      <a:lnTo>
                        <a:pt x="9" y="18"/>
                      </a:lnTo>
                      <a:lnTo>
                        <a:pt x="11" y="16"/>
                      </a:lnTo>
                      <a:lnTo>
                        <a:pt x="12" y="16"/>
                      </a:lnTo>
                      <a:lnTo>
                        <a:pt x="13" y="15"/>
                      </a:lnTo>
                      <a:lnTo>
                        <a:pt x="15" y="15"/>
                      </a:lnTo>
                      <a:lnTo>
                        <a:pt x="17" y="13"/>
                      </a:lnTo>
                      <a:lnTo>
                        <a:pt x="17" y="13"/>
                      </a:lnTo>
                      <a:lnTo>
                        <a:pt x="19" y="12"/>
                      </a:lnTo>
                      <a:lnTo>
                        <a:pt x="20" y="12"/>
                      </a:lnTo>
                      <a:lnTo>
                        <a:pt x="22" y="10"/>
                      </a:lnTo>
                      <a:lnTo>
                        <a:pt x="22" y="10"/>
                      </a:lnTo>
                      <a:lnTo>
                        <a:pt x="24" y="9"/>
                      </a:lnTo>
                      <a:lnTo>
                        <a:pt x="26" y="9"/>
                      </a:lnTo>
                      <a:lnTo>
                        <a:pt x="27" y="7"/>
                      </a:lnTo>
                      <a:lnTo>
                        <a:pt x="27" y="7"/>
                      </a:lnTo>
                      <a:lnTo>
                        <a:pt x="29" y="7"/>
                      </a:lnTo>
                      <a:lnTo>
                        <a:pt x="31" y="7"/>
                      </a:lnTo>
                      <a:lnTo>
                        <a:pt x="33" y="7"/>
                      </a:lnTo>
                      <a:lnTo>
                        <a:pt x="33" y="7"/>
                      </a:lnTo>
                      <a:lnTo>
                        <a:pt x="34" y="7"/>
                      </a:lnTo>
                      <a:lnTo>
                        <a:pt x="36" y="7"/>
                      </a:lnTo>
                      <a:lnTo>
                        <a:pt x="38" y="7"/>
                      </a:lnTo>
                      <a:lnTo>
                        <a:pt x="38" y="8"/>
                      </a:lnTo>
                      <a:lnTo>
                        <a:pt x="40" y="8"/>
                      </a:lnTo>
                      <a:lnTo>
                        <a:pt x="41" y="8"/>
                      </a:lnTo>
                      <a:lnTo>
                        <a:pt x="43" y="8"/>
                      </a:lnTo>
                      <a:lnTo>
                        <a:pt x="43" y="8"/>
                      </a:lnTo>
                      <a:lnTo>
                        <a:pt x="45" y="8"/>
                      </a:lnTo>
                      <a:lnTo>
                        <a:pt x="45" y="8"/>
                      </a:lnTo>
                      <a:lnTo>
                        <a:pt x="47" y="8"/>
                      </a:lnTo>
                      <a:lnTo>
                        <a:pt x="47" y="10"/>
                      </a:lnTo>
                      <a:lnTo>
                        <a:pt x="49" y="10"/>
                      </a:lnTo>
                      <a:lnTo>
                        <a:pt x="49" y="12"/>
                      </a:lnTo>
                      <a:lnTo>
                        <a:pt x="51" y="12"/>
                      </a:lnTo>
                      <a:lnTo>
                        <a:pt x="51" y="14"/>
                      </a:lnTo>
                      <a:lnTo>
                        <a:pt x="53" y="15"/>
                      </a:lnTo>
                      <a:lnTo>
                        <a:pt x="54" y="17"/>
                      </a:lnTo>
                      <a:lnTo>
                        <a:pt x="55" y="17"/>
                      </a:lnTo>
                      <a:lnTo>
                        <a:pt x="55" y="19"/>
                      </a:lnTo>
                      <a:lnTo>
                        <a:pt x="56" y="21"/>
                      </a:lnTo>
                      <a:lnTo>
                        <a:pt x="56" y="23"/>
                      </a:lnTo>
                      <a:lnTo>
                        <a:pt x="58" y="23"/>
                      </a:lnTo>
                      <a:lnTo>
                        <a:pt x="58" y="24"/>
                      </a:lnTo>
                      <a:lnTo>
                        <a:pt x="58" y="24"/>
                      </a:lnTo>
                      <a:lnTo>
                        <a:pt x="58" y="26"/>
                      </a:lnTo>
                      <a:lnTo>
                        <a:pt x="60" y="26"/>
                      </a:lnTo>
                      <a:lnTo>
                        <a:pt x="59" y="28"/>
                      </a:lnTo>
                      <a:lnTo>
                        <a:pt x="59" y="29"/>
                      </a:lnTo>
                      <a:lnTo>
                        <a:pt x="59" y="31"/>
                      </a:lnTo>
                      <a:lnTo>
                        <a:pt x="59" y="32"/>
                      </a:lnTo>
                      <a:lnTo>
                        <a:pt x="57" y="34"/>
                      </a:lnTo>
                      <a:lnTo>
                        <a:pt x="57" y="36"/>
                      </a:lnTo>
                      <a:lnTo>
                        <a:pt x="57" y="38"/>
                      </a:lnTo>
                      <a:lnTo>
                        <a:pt x="57" y="40"/>
                      </a:lnTo>
                      <a:lnTo>
                        <a:pt x="55" y="41"/>
                      </a:lnTo>
                      <a:lnTo>
                        <a:pt x="55" y="43"/>
                      </a:lnTo>
                      <a:lnTo>
                        <a:pt x="55" y="45"/>
                      </a:lnTo>
                      <a:lnTo>
                        <a:pt x="55" y="47"/>
                      </a:lnTo>
                      <a:lnTo>
                        <a:pt x="55" y="49"/>
                      </a:lnTo>
                      <a:lnTo>
                        <a:pt x="55" y="50"/>
                      </a:lnTo>
                      <a:lnTo>
                        <a:pt x="55" y="51"/>
                      </a:lnTo>
                      <a:lnTo>
                        <a:pt x="57" y="51"/>
                      </a:lnTo>
                      <a:lnTo>
                        <a:pt x="56" y="53"/>
                      </a:lnTo>
                      <a:lnTo>
                        <a:pt x="56" y="53"/>
                      </a:lnTo>
                      <a:lnTo>
                        <a:pt x="56" y="54"/>
                      </a:lnTo>
                      <a:lnTo>
                        <a:pt x="56" y="54"/>
                      </a:lnTo>
                      <a:lnTo>
                        <a:pt x="56" y="55"/>
                      </a:lnTo>
                      <a:lnTo>
                        <a:pt x="56" y="55"/>
                      </a:lnTo>
                      <a:lnTo>
                        <a:pt x="56" y="56"/>
                      </a:lnTo>
                      <a:lnTo>
                        <a:pt x="56" y="56"/>
                      </a:lnTo>
                      <a:lnTo>
                        <a:pt x="56" y="58"/>
                      </a:lnTo>
                      <a:lnTo>
                        <a:pt x="56" y="58"/>
                      </a:lnTo>
                      <a:lnTo>
                        <a:pt x="56" y="60"/>
                      </a:lnTo>
                      <a:lnTo>
                        <a:pt x="56" y="60"/>
                      </a:lnTo>
                      <a:lnTo>
                        <a:pt x="56" y="62"/>
                      </a:lnTo>
                      <a:lnTo>
                        <a:pt x="56" y="62"/>
                      </a:lnTo>
                      <a:lnTo>
                        <a:pt x="56" y="62"/>
                      </a:lnTo>
                      <a:lnTo>
                        <a:pt x="57" y="62"/>
                      </a:lnTo>
                      <a:lnTo>
                        <a:pt x="57" y="62"/>
                      </a:lnTo>
                      <a:lnTo>
                        <a:pt x="57" y="62"/>
                      </a:lnTo>
                      <a:lnTo>
                        <a:pt x="57" y="62"/>
                      </a:lnTo>
                      <a:lnTo>
                        <a:pt x="57" y="62"/>
                      </a:lnTo>
                      <a:lnTo>
                        <a:pt x="57" y="62"/>
                      </a:lnTo>
                      <a:lnTo>
                        <a:pt x="57" y="62"/>
                      </a:lnTo>
                      <a:lnTo>
                        <a:pt x="57" y="62"/>
                      </a:lnTo>
                      <a:lnTo>
                        <a:pt x="58" y="62"/>
                      </a:lnTo>
                      <a:lnTo>
                        <a:pt x="58" y="62"/>
                      </a:lnTo>
                      <a:lnTo>
                        <a:pt x="58" y="62"/>
                      </a:lnTo>
                      <a:lnTo>
                        <a:pt x="58" y="62"/>
                      </a:lnTo>
                      <a:lnTo>
                        <a:pt x="58" y="62"/>
                      </a:lnTo>
                      <a:lnTo>
                        <a:pt x="58" y="62"/>
                      </a:lnTo>
                      <a:lnTo>
                        <a:pt x="58" y="62"/>
                      </a:lnTo>
                      <a:lnTo>
                        <a:pt x="58" y="62"/>
                      </a:lnTo>
                      <a:lnTo>
                        <a:pt x="59" y="62"/>
                      </a:lnTo>
                      <a:lnTo>
                        <a:pt x="59" y="62"/>
                      </a:lnTo>
                      <a:lnTo>
                        <a:pt x="59" y="62"/>
                      </a:lnTo>
                      <a:lnTo>
                        <a:pt x="59" y="62"/>
                      </a:lnTo>
                      <a:lnTo>
                        <a:pt x="59" y="62"/>
                      </a:lnTo>
                      <a:lnTo>
                        <a:pt x="59" y="62"/>
                      </a:lnTo>
                      <a:lnTo>
                        <a:pt x="59" y="62"/>
                      </a:lnTo>
                      <a:lnTo>
                        <a:pt x="59" y="62"/>
                      </a:lnTo>
                      <a:lnTo>
                        <a:pt x="61" y="61"/>
                      </a:lnTo>
                      <a:lnTo>
                        <a:pt x="61" y="61"/>
                      </a:lnTo>
                      <a:lnTo>
                        <a:pt x="61" y="61"/>
                      </a:lnTo>
                      <a:lnTo>
                        <a:pt x="61" y="61"/>
                      </a:lnTo>
                      <a:lnTo>
                        <a:pt x="62" y="59"/>
                      </a:lnTo>
                      <a:lnTo>
                        <a:pt x="62" y="59"/>
                      </a:lnTo>
                      <a:lnTo>
                        <a:pt x="62" y="59"/>
                      </a:lnTo>
                      <a:lnTo>
                        <a:pt x="62" y="59"/>
                      </a:lnTo>
                      <a:lnTo>
                        <a:pt x="64" y="58"/>
                      </a:lnTo>
                      <a:lnTo>
                        <a:pt x="64" y="59"/>
                      </a:lnTo>
                      <a:lnTo>
                        <a:pt x="64" y="59"/>
                      </a:lnTo>
                      <a:lnTo>
                        <a:pt x="64" y="59"/>
                      </a:lnTo>
                      <a:lnTo>
                        <a:pt x="64" y="59"/>
                      </a:lnTo>
                      <a:lnTo>
                        <a:pt x="64" y="59"/>
                      </a:lnTo>
                      <a:lnTo>
                        <a:pt x="64" y="59"/>
                      </a:lnTo>
                      <a:lnTo>
                        <a:pt x="64" y="59"/>
                      </a:lnTo>
                      <a:lnTo>
                        <a:pt x="64" y="59"/>
                      </a:lnTo>
                      <a:lnTo>
                        <a:pt x="64" y="60"/>
                      </a:lnTo>
                      <a:lnTo>
                        <a:pt x="64" y="60"/>
                      </a:lnTo>
                      <a:lnTo>
                        <a:pt x="64" y="60"/>
                      </a:lnTo>
                      <a:lnTo>
                        <a:pt x="64" y="60"/>
                      </a:lnTo>
                      <a:lnTo>
                        <a:pt x="64" y="60"/>
                      </a:lnTo>
                      <a:lnTo>
                        <a:pt x="64" y="60"/>
                      </a:lnTo>
                      <a:lnTo>
                        <a:pt x="64" y="60"/>
                      </a:lnTo>
                      <a:lnTo>
                        <a:pt x="66" y="60"/>
                      </a:lnTo>
                      <a:lnTo>
                        <a:pt x="66" y="62"/>
                      </a:lnTo>
                      <a:lnTo>
                        <a:pt x="66" y="62"/>
                      </a:lnTo>
                      <a:lnTo>
                        <a:pt x="66" y="63"/>
                      </a:lnTo>
                      <a:lnTo>
                        <a:pt x="67" y="63"/>
                      </a:lnTo>
                      <a:lnTo>
                        <a:pt x="67" y="64"/>
                      </a:lnTo>
                      <a:lnTo>
                        <a:pt x="67" y="64"/>
                      </a:lnTo>
                      <a:lnTo>
                        <a:pt x="67" y="64"/>
                      </a:lnTo>
                      <a:lnTo>
                        <a:pt x="69" y="64"/>
                      </a:lnTo>
                      <a:lnTo>
                        <a:pt x="69" y="66"/>
                      </a:lnTo>
                      <a:lnTo>
                        <a:pt x="69" y="66"/>
                      </a:lnTo>
                      <a:lnTo>
                        <a:pt x="69" y="66"/>
                      </a:lnTo>
                      <a:lnTo>
                        <a:pt x="69" y="66"/>
                      </a:lnTo>
                      <a:lnTo>
                        <a:pt x="69" y="67"/>
                      </a:lnTo>
                      <a:lnTo>
                        <a:pt x="69" y="67"/>
                      </a:lnTo>
                      <a:lnTo>
                        <a:pt x="69" y="67"/>
                      </a:lnTo>
                      <a:lnTo>
                        <a:pt x="70" y="67"/>
                      </a:lnTo>
                      <a:lnTo>
                        <a:pt x="69" y="67"/>
                      </a:lnTo>
                      <a:lnTo>
                        <a:pt x="69" y="67"/>
                      </a:lnTo>
                      <a:lnTo>
                        <a:pt x="69" y="67"/>
                      </a:lnTo>
                      <a:lnTo>
                        <a:pt x="69" y="67"/>
                      </a:lnTo>
                      <a:lnTo>
                        <a:pt x="69" y="67"/>
                      </a:lnTo>
                      <a:lnTo>
                        <a:pt x="69" y="67"/>
                      </a:lnTo>
                      <a:lnTo>
                        <a:pt x="69" y="67"/>
                      </a:lnTo>
                      <a:lnTo>
                        <a:pt x="69" y="67"/>
                      </a:lnTo>
                      <a:lnTo>
                        <a:pt x="68" y="67"/>
                      </a:lnTo>
                      <a:lnTo>
                        <a:pt x="68" y="67"/>
                      </a:lnTo>
                      <a:lnTo>
                        <a:pt x="68" y="67"/>
                      </a:lnTo>
                      <a:lnTo>
                        <a:pt x="68" y="67"/>
                      </a:lnTo>
                      <a:lnTo>
                        <a:pt x="68" y="67"/>
                      </a:lnTo>
                      <a:lnTo>
                        <a:pt x="68" y="67"/>
                      </a:lnTo>
                      <a:lnTo>
                        <a:pt x="68" y="67"/>
                      </a:lnTo>
                      <a:lnTo>
                        <a:pt x="68" y="66"/>
                      </a:lnTo>
                      <a:lnTo>
                        <a:pt x="68" y="66"/>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1" name="Freeform 151"/>
                <p:cNvSpPr>
                  <a:spLocks/>
                </p:cNvSpPr>
                <p:nvPr/>
              </p:nvSpPr>
              <p:spPr bwMode="blackWhite">
                <a:xfrm>
                  <a:off x="4703" y="647"/>
                  <a:ext cx="18" cy="22"/>
                </a:xfrm>
                <a:custGeom>
                  <a:avLst/>
                  <a:gdLst>
                    <a:gd name="T0" fmla="*/ 4 w 18"/>
                    <a:gd name="T1" fmla="*/ 0 h 22"/>
                    <a:gd name="T2" fmla="*/ 4 w 18"/>
                    <a:gd name="T3" fmla="*/ 0 h 22"/>
                    <a:gd name="T4" fmla="*/ 4 w 18"/>
                    <a:gd name="T5" fmla="*/ 0 h 22"/>
                    <a:gd name="T6" fmla="*/ 2 w 18"/>
                    <a:gd name="T7" fmla="*/ 2 h 22"/>
                    <a:gd name="T8" fmla="*/ 2 w 18"/>
                    <a:gd name="T9" fmla="*/ 2 h 22"/>
                    <a:gd name="T10" fmla="*/ 1 w 18"/>
                    <a:gd name="T11" fmla="*/ 4 h 22"/>
                    <a:gd name="T12" fmla="*/ 1 w 18"/>
                    <a:gd name="T13" fmla="*/ 5 h 22"/>
                    <a:gd name="T14" fmla="*/ 1 w 18"/>
                    <a:gd name="T15" fmla="*/ 9 h 22"/>
                    <a:gd name="T16" fmla="*/ 0 w 18"/>
                    <a:gd name="T17" fmla="*/ 10 h 22"/>
                    <a:gd name="T18" fmla="*/ 0 w 18"/>
                    <a:gd name="T19" fmla="*/ 14 h 22"/>
                    <a:gd name="T20" fmla="*/ 0 w 18"/>
                    <a:gd name="T21" fmla="*/ 14 h 22"/>
                    <a:gd name="T22" fmla="*/ 0 w 18"/>
                    <a:gd name="T23" fmla="*/ 16 h 22"/>
                    <a:gd name="T24" fmla="*/ 0 w 18"/>
                    <a:gd name="T25" fmla="*/ 16 h 22"/>
                    <a:gd name="T26" fmla="*/ 0 w 18"/>
                    <a:gd name="T27" fmla="*/ 18 h 22"/>
                    <a:gd name="T28" fmla="*/ 0 w 18"/>
                    <a:gd name="T29" fmla="*/ 18 h 22"/>
                    <a:gd name="T30" fmla="*/ 0 w 18"/>
                    <a:gd name="T31" fmla="*/ 18 h 22"/>
                    <a:gd name="T32" fmla="*/ 1 w 18"/>
                    <a:gd name="T33" fmla="*/ 19 h 22"/>
                    <a:gd name="T34" fmla="*/ 1 w 18"/>
                    <a:gd name="T35" fmla="*/ 19 h 22"/>
                    <a:gd name="T36" fmla="*/ 3 w 18"/>
                    <a:gd name="T37" fmla="*/ 19 h 22"/>
                    <a:gd name="T38" fmla="*/ 3 w 18"/>
                    <a:gd name="T39" fmla="*/ 20 h 22"/>
                    <a:gd name="T40" fmla="*/ 4 w 18"/>
                    <a:gd name="T41" fmla="*/ 20 h 22"/>
                    <a:gd name="T42" fmla="*/ 6 w 18"/>
                    <a:gd name="T43" fmla="*/ 21 h 22"/>
                    <a:gd name="T44" fmla="*/ 6 w 18"/>
                    <a:gd name="T45" fmla="*/ 21 h 22"/>
                    <a:gd name="T46" fmla="*/ 6 w 18"/>
                    <a:gd name="T47" fmla="*/ 21 h 22"/>
                    <a:gd name="T48" fmla="*/ 8 w 18"/>
                    <a:gd name="T49" fmla="*/ 21 h 22"/>
                    <a:gd name="T50" fmla="*/ 9 w 18"/>
                    <a:gd name="T51" fmla="*/ 21 h 22"/>
                    <a:gd name="T52" fmla="*/ 11 w 18"/>
                    <a:gd name="T53" fmla="*/ 21 h 22"/>
                    <a:gd name="T54" fmla="*/ 11 w 18"/>
                    <a:gd name="T55" fmla="*/ 21 h 22"/>
                    <a:gd name="T56" fmla="*/ 12 w 18"/>
                    <a:gd name="T57" fmla="*/ 19 h 22"/>
                    <a:gd name="T58" fmla="*/ 14 w 18"/>
                    <a:gd name="T59" fmla="*/ 18 h 22"/>
                    <a:gd name="T60" fmla="*/ 15 w 18"/>
                    <a:gd name="T61" fmla="*/ 15 h 22"/>
                    <a:gd name="T62" fmla="*/ 15 w 18"/>
                    <a:gd name="T63" fmla="*/ 14 h 22"/>
                    <a:gd name="T64" fmla="*/ 16 w 18"/>
                    <a:gd name="T65" fmla="*/ 13 h 22"/>
                    <a:gd name="T66" fmla="*/ 16 w 18"/>
                    <a:gd name="T67" fmla="*/ 11 h 22"/>
                    <a:gd name="T68" fmla="*/ 16 w 18"/>
                    <a:gd name="T69" fmla="*/ 8 h 22"/>
                    <a:gd name="T70" fmla="*/ 16 w 18"/>
                    <a:gd name="T71" fmla="*/ 7 h 22"/>
                    <a:gd name="T72" fmla="*/ 16 w 18"/>
                    <a:gd name="T73" fmla="*/ 5 h 22"/>
                    <a:gd name="T74" fmla="*/ 15 w 18"/>
                    <a:gd name="T75" fmla="*/ 4 h 22"/>
                    <a:gd name="T76" fmla="*/ 15 w 18"/>
                    <a:gd name="T77" fmla="*/ 4 h 22"/>
                    <a:gd name="T78" fmla="*/ 14 w 18"/>
                    <a:gd name="T79" fmla="*/ 4 h 22"/>
                    <a:gd name="T80" fmla="*/ 12 w 18"/>
                    <a:gd name="T81" fmla="*/ 4 h 22"/>
                    <a:gd name="T82" fmla="*/ 11 w 18"/>
                    <a:gd name="T83" fmla="*/ 4 h 22"/>
                    <a:gd name="T84" fmla="*/ 11 w 18"/>
                    <a:gd name="T85" fmla="*/ 2 h 22"/>
                    <a:gd name="T86" fmla="*/ 9 w 18"/>
                    <a:gd name="T87" fmla="*/ 2 h 22"/>
                    <a:gd name="T88" fmla="*/ 7 w 18"/>
                    <a:gd name="T89" fmla="*/ 2 h 22"/>
                    <a:gd name="T90" fmla="*/ 5 w 18"/>
                    <a:gd name="T91" fmla="*/ 2 h 22"/>
                    <a:gd name="T92" fmla="*/ 5 w 18"/>
                    <a:gd name="T93" fmla="*/ 2 h 22"/>
                    <a:gd name="T94" fmla="*/ 5 w 18"/>
                    <a:gd name="T95" fmla="*/ 2 h 22"/>
                    <a:gd name="T96" fmla="*/ 5 w 18"/>
                    <a:gd name="T97" fmla="*/ 0 h 22"/>
                    <a:gd name="T98" fmla="*/ 5 w 18"/>
                    <a:gd name="T99" fmla="*/ 0 h 22"/>
                    <a:gd name="T100" fmla="*/ 5 w 18"/>
                    <a:gd name="T101" fmla="*/ 0 h 22"/>
                    <a:gd name="T102" fmla="*/ 5 w 18"/>
                    <a:gd name="T103" fmla="*/ 0 h 22"/>
                    <a:gd name="T104" fmla="*/ 5 w 18"/>
                    <a:gd name="T105" fmla="*/ 0 h 22"/>
                    <a:gd name="T106" fmla="*/ 5 w 18"/>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22">
                      <a:moveTo>
                        <a:pt x="5" y="0"/>
                      </a:moveTo>
                      <a:lnTo>
                        <a:pt x="4" y="0"/>
                      </a:lnTo>
                      <a:lnTo>
                        <a:pt x="4" y="0"/>
                      </a:lnTo>
                      <a:lnTo>
                        <a:pt x="4" y="0"/>
                      </a:lnTo>
                      <a:lnTo>
                        <a:pt x="4" y="0"/>
                      </a:lnTo>
                      <a:lnTo>
                        <a:pt x="4" y="0"/>
                      </a:lnTo>
                      <a:lnTo>
                        <a:pt x="4" y="0"/>
                      </a:lnTo>
                      <a:lnTo>
                        <a:pt x="4" y="0"/>
                      </a:lnTo>
                      <a:lnTo>
                        <a:pt x="4" y="0"/>
                      </a:lnTo>
                      <a:lnTo>
                        <a:pt x="2" y="2"/>
                      </a:lnTo>
                      <a:lnTo>
                        <a:pt x="2" y="2"/>
                      </a:lnTo>
                      <a:lnTo>
                        <a:pt x="2" y="2"/>
                      </a:lnTo>
                      <a:lnTo>
                        <a:pt x="2" y="2"/>
                      </a:lnTo>
                      <a:lnTo>
                        <a:pt x="2" y="2"/>
                      </a:lnTo>
                      <a:lnTo>
                        <a:pt x="2" y="2"/>
                      </a:lnTo>
                      <a:lnTo>
                        <a:pt x="2" y="2"/>
                      </a:lnTo>
                      <a:lnTo>
                        <a:pt x="2" y="2"/>
                      </a:lnTo>
                      <a:lnTo>
                        <a:pt x="1" y="4"/>
                      </a:lnTo>
                      <a:lnTo>
                        <a:pt x="1" y="4"/>
                      </a:lnTo>
                      <a:lnTo>
                        <a:pt x="1" y="5"/>
                      </a:lnTo>
                      <a:lnTo>
                        <a:pt x="1" y="5"/>
                      </a:lnTo>
                      <a:lnTo>
                        <a:pt x="1" y="7"/>
                      </a:lnTo>
                      <a:lnTo>
                        <a:pt x="1" y="7"/>
                      </a:lnTo>
                      <a:lnTo>
                        <a:pt x="1" y="9"/>
                      </a:lnTo>
                      <a:lnTo>
                        <a:pt x="1" y="9"/>
                      </a:lnTo>
                      <a:lnTo>
                        <a:pt x="0" y="10"/>
                      </a:lnTo>
                      <a:lnTo>
                        <a:pt x="0" y="10"/>
                      </a:lnTo>
                      <a:lnTo>
                        <a:pt x="0" y="12"/>
                      </a:lnTo>
                      <a:lnTo>
                        <a:pt x="0" y="12"/>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0" y="18"/>
                      </a:lnTo>
                      <a:lnTo>
                        <a:pt x="1" y="18"/>
                      </a:lnTo>
                      <a:lnTo>
                        <a:pt x="1" y="19"/>
                      </a:lnTo>
                      <a:lnTo>
                        <a:pt x="1" y="19"/>
                      </a:lnTo>
                      <a:lnTo>
                        <a:pt x="1" y="19"/>
                      </a:lnTo>
                      <a:lnTo>
                        <a:pt x="1" y="19"/>
                      </a:lnTo>
                      <a:lnTo>
                        <a:pt x="1" y="19"/>
                      </a:lnTo>
                      <a:lnTo>
                        <a:pt x="1" y="19"/>
                      </a:lnTo>
                      <a:lnTo>
                        <a:pt x="1" y="19"/>
                      </a:lnTo>
                      <a:lnTo>
                        <a:pt x="3" y="19"/>
                      </a:lnTo>
                      <a:lnTo>
                        <a:pt x="3" y="20"/>
                      </a:lnTo>
                      <a:lnTo>
                        <a:pt x="3" y="20"/>
                      </a:lnTo>
                      <a:lnTo>
                        <a:pt x="3" y="20"/>
                      </a:lnTo>
                      <a:lnTo>
                        <a:pt x="4" y="20"/>
                      </a:lnTo>
                      <a:lnTo>
                        <a:pt x="4" y="20"/>
                      </a:lnTo>
                      <a:lnTo>
                        <a:pt x="4" y="20"/>
                      </a:lnTo>
                      <a:lnTo>
                        <a:pt x="4" y="20"/>
                      </a:lnTo>
                      <a:lnTo>
                        <a:pt x="6" y="20"/>
                      </a:lnTo>
                      <a:lnTo>
                        <a:pt x="6" y="21"/>
                      </a:lnTo>
                      <a:lnTo>
                        <a:pt x="6" y="21"/>
                      </a:lnTo>
                      <a:lnTo>
                        <a:pt x="6" y="21"/>
                      </a:lnTo>
                      <a:lnTo>
                        <a:pt x="6" y="21"/>
                      </a:lnTo>
                      <a:lnTo>
                        <a:pt x="6" y="21"/>
                      </a:lnTo>
                      <a:lnTo>
                        <a:pt x="6" y="21"/>
                      </a:lnTo>
                      <a:lnTo>
                        <a:pt x="6" y="21"/>
                      </a:lnTo>
                      <a:lnTo>
                        <a:pt x="8" y="21"/>
                      </a:lnTo>
                      <a:lnTo>
                        <a:pt x="8" y="21"/>
                      </a:lnTo>
                      <a:lnTo>
                        <a:pt x="8" y="21"/>
                      </a:lnTo>
                      <a:lnTo>
                        <a:pt x="8" y="21"/>
                      </a:lnTo>
                      <a:lnTo>
                        <a:pt x="9" y="21"/>
                      </a:lnTo>
                      <a:lnTo>
                        <a:pt x="9" y="21"/>
                      </a:lnTo>
                      <a:lnTo>
                        <a:pt x="9" y="21"/>
                      </a:lnTo>
                      <a:lnTo>
                        <a:pt x="9" y="21"/>
                      </a:lnTo>
                      <a:lnTo>
                        <a:pt x="11" y="21"/>
                      </a:lnTo>
                      <a:lnTo>
                        <a:pt x="11" y="21"/>
                      </a:lnTo>
                      <a:lnTo>
                        <a:pt x="11" y="21"/>
                      </a:lnTo>
                      <a:lnTo>
                        <a:pt x="11" y="21"/>
                      </a:lnTo>
                      <a:lnTo>
                        <a:pt x="12" y="20"/>
                      </a:lnTo>
                      <a:lnTo>
                        <a:pt x="12" y="20"/>
                      </a:lnTo>
                      <a:lnTo>
                        <a:pt x="12" y="19"/>
                      </a:lnTo>
                      <a:lnTo>
                        <a:pt x="12" y="19"/>
                      </a:lnTo>
                      <a:lnTo>
                        <a:pt x="14" y="18"/>
                      </a:lnTo>
                      <a:lnTo>
                        <a:pt x="14" y="18"/>
                      </a:lnTo>
                      <a:lnTo>
                        <a:pt x="14" y="17"/>
                      </a:lnTo>
                      <a:lnTo>
                        <a:pt x="14" y="17"/>
                      </a:lnTo>
                      <a:lnTo>
                        <a:pt x="15" y="15"/>
                      </a:lnTo>
                      <a:lnTo>
                        <a:pt x="15" y="15"/>
                      </a:lnTo>
                      <a:lnTo>
                        <a:pt x="15" y="14"/>
                      </a:lnTo>
                      <a:lnTo>
                        <a:pt x="15" y="14"/>
                      </a:lnTo>
                      <a:lnTo>
                        <a:pt x="17" y="13"/>
                      </a:lnTo>
                      <a:lnTo>
                        <a:pt x="16" y="13"/>
                      </a:lnTo>
                      <a:lnTo>
                        <a:pt x="16" y="13"/>
                      </a:lnTo>
                      <a:lnTo>
                        <a:pt x="16" y="13"/>
                      </a:lnTo>
                      <a:lnTo>
                        <a:pt x="16" y="11"/>
                      </a:lnTo>
                      <a:lnTo>
                        <a:pt x="16" y="11"/>
                      </a:lnTo>
                      <a:lnTo>
                        <a:pt x="16" y="10"/>
                      </a:lnTo>
                      <a:lnTo>
                        <a:pt x="16" y="10"/>
                      </a:lnTo>
                      <a:lnTo>
                        <a:pt x="16" y="8"/>
                      </a:lnTo>
                      <a:lnTo>
                        <a:pt x="16" y="8"/>
                      </a:lnTo>
                      <a:lnTo>
                        <a:pt x="16" y="7"/>
                      </a:lnTo>
                      <a:lnTo>
                        <a:pt x="16" y="7"/>
                      </a:lnTo>
                      <a:lnTo>
                        <a:pt x="16" y="6"/>
                      </a:lnTo>
                      <a:lnTo>
                        <a:pt x="16" y="6"/>
                      </a:lnTo>
                      <a:lnTo>
                        <a:pt x="16" y="5"/>
                      </a:lnTo>
                      <a:lnTo>
                        <a:pt x="16" y="5"/>
                      </a:lnTo>
                      <a:lnTo>
                        <a:pt x="16" y="4"/>
                      </a:lnTo>
                      <a:lnTo>
                        <a:pt x="15" y="4"/>
                      </a:lnTo>
                      <a:lnTo>
                        <a:pt x="15" y="4"/>
                      </a:lnTo>
                      <a:lnTo>
                        <a:pt x="15" y="4"/>
                      </a:lnTo>
                      <a:lnTo>
                        <a:pt x="15" y="4"/>
                      </a:lnTo>
                      <a:lnTo>
                        <a:pt x="14" y="4"/>
                      </a:lnTo>
                      <a:lnTo>
                        <a:pt x="14" y="4"/>
                      </a:lnTo>
                      <a:lnTo>
                        <a:pt x="14" y="4"/>
                      </a:lnTo>
                      <a:lnTo>
                        <a:pt x="14" y="4"/>
                      </a:lnTo>
                      <a:lnTo>
                        <a:pt x="12" y="4"/>
                      </a:lnTo>
                      <a:lnTo>
                        <a:pt x="12" y="4"/>
                      </a:lnTo>
                      <a:lnTo>
                        <a:pt x="12" y="4"/>
                      </a:lnTo>
                      <a:lnTo>
                        <a:pt x="12" y="4"/>
                      </a:lnTo>
                      <a:lnTo>
                        <a:pt x="11" y="4"/>
                      </a:lnTo>
                      <a:lnTo>
                        <a:pt x="11" y="4"/>
                      </a:lnTo>
                      <a:lnTo>
                        <a:pt x="11" y="4"/>
                      </a:lnTo>
                      <a:lnTo>
                        <a:pt x="11" y="2"/>
                      </a:lnTo>
                      <a:lnTo>
                        <a:pt x="9" y="2"/>
                      </a:lnTo>
                      <a:lnTo>
                        <a:pt x="9" y="2"/>
                      </a:lnTo>
                      <a:lnTo>
                        <a:pt x="9" y="2"/>
                      </a:lnTo>
                      <a:lnTo>
                        <a:pt x="9" y="2"/>
                      </a:lnTo>
                      <a:lnTo>
                        <a:pt x="7" y="2"/>
                      </a:lnTo>
                      <a:lnTo>
                        <a:pt x="7" y="2"/>
                      </a:lnTo>
                      <a:lnTo>
                        <a:pt x="7" y="2"/>
                      </a:lnTo>
                      <a:lnTo>
                        <a:pt x="7" y="2"/>
                      </a:lnTo>
                      <a:lnTo>
                        <a:pt x="5" y="2"/>
                      </a:lnTo>
                      <a:lnTo>
                        <a:pt x="5" y="2"/>
                      </a:lnTo>
                      <a:lnTo>
                        <a:pt x="5" y="2"/>
                      </a:lnTo>
                      <a:lnTo>
                        <a:pt x="5" y="2"/>
                      </a:lnTo>
                      <a:lnTo>
                        <a:pt x="5" y="2"/>
                      </a:lnTo>
                      <a:lnTo>
                        <a:pt x="5" y="2"/>
                      </a:lnTo>
                      <a:lnTo>
                        <a:pt x="5" y="2"/>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2" name="Freeform 152"/>
                <p:cNvSpPr>
                  <a:spLocks/>
                </p:cNvSpPr>
                <p:nvPr/>
              </p:nvSpPr>
              <p:spPr bwMode="blackWhite">
                <a:xfrm>
                  <a:off x="4690" y="665"/>
                  <a:ext cx="23" cy="74"/>
                </a:xfrm>
                <a:custGeom>
                  <a:avLst/>
                  <a:gdLst>
                    <a:gd name="T0" fmla="*/ 13 w 23"/>
                    <a:gd name="T1" fmla="*/ 1 h 74"/>
                    <a:gd name="T2" fmla="*/ 12 w 23"/>
                    <a:gd name="T3" fmla="*/ 5 h 74"/>
                    <a:gd name="T4" fmla="*/ 10 w 23"/>
                    <a:gd name="T5" fmla="*/ 12 h 74"/>
                    <a:gd name="T6" fmla="*/ 7 w 23"/>
                    <a:gd name="T7" fmla="*/ 21 h 74"/>
                    <a:gd name="T8" fmla="*/ 5 w 23"/>
                    <a:gd name="T9" fmla="*/ 30 h 74"/>
                    <a:gd name="T10" fmla="*/ 2 w 23"/>
                    <a:gd name="T11" fmla="*/ 38 h 74"/>
                    <a:gd name="T12" fmla="*/ 0 w 23"/>
                    <a:gd name="T13" fmla="*/ 45 h 74"/>
                    <a:gd name="T14" fmla="*/ 0 w 23"/>
                    <a:gd name="T15" fmla="*/ 48 h 74"/>
                    <a:gd name="T16" fmla="*/ 0 w 23"/>
                    <a:gd name="T17" fmla="*/ 50 h 74"/>
                    <a:gd name="T18" fmla="*/ 0 w 23"/>
                    <a:gd name="T19" fmla="*/ 54 h 74"/>
                    <a:gd name="T20" fmla="*/ 0 w 23"/>
                    <a:gd name="T21" fmla="*/ 57 h 74"/>
                    <a:gd name="T22" fmla="*/ 0 w 23"/>
                    <a:gd name="T23" fmla="*/ 61 h 74"/>
                    <a:gd name="T24" fmla="*/ 1 w 23"/>
                    <a:gd name="T25" fmla="*/ 64 h 74"/>
                    <a:gd name="T26" fmla="*/ 1 w 23"/>
                    <a:gd name="T27" fmla="*/ 68 h 74"/>
                    <a:gd name="T28" fmla="*/ 2 w 23"/>
                    <a:gd name="T29" fmla="*/ 71 h 74"/>
                    <a:gd name="T30" fmla="*/ 5 w 23"/>
                    <a:gd name="T31" fmla="*/ 72 h 74"/>
                    <a:gd name="T32" fmla="*/ 7 w 23"/>
                    <a:gd name="T33" fmla="*/ 73 h 74"/>
                    <a:gd name="T34" fmla="*/ 8 w 23"/>
                    <a:gd name="T35" fmla="*/ 71 h 74"/>
                    <a:gd name="T36" fmla="*/ 10 w 23"/>
                    <a:gd name="T37" fmla="*/ 68 h 74"/>
                    <a:gd name="T38" fmla="*/ 12 w 23"/>
                    <a:gd name="T39" fmla="*/ 64 h 74"/>
                    <a:gd name="T40" fmla="*/ 13 w 23"/>
                    <a:gd name="T41" fmla="*/ 58 h 74"/>
                    <a:gd name="T42" fmla="*/ 14 w 23"/>
                    <a:gd name="T43" fmla="*/ 55 h 74"/>
                    <a:gd name="T44" fmla="*/ 15 w 23"/>
                    <a:gd name="T45" fmla="*/ 50 h 74"/>
                    <a:gd name="T46" fmla="*/ 16 w 23"/>
                    <a:gd name="T47" fmla="*/ 48 h 74"/>
                    <a:gd name="T48" fmla="*/ 17 w 23"/>
                    <a:gd name="T49" fmla="*/ 47 h 74"/>
                    <a:gd name="T50" fmla="*/ 17 w 23"/>
                    <a:gd name="T51" fmla="*/ 44 h 74"/>
                    <a:gd name="T52" fmla="*/ 17 w 23"/>
                    <a:gd name="T53" fmla="*/ 37 h 74"/>
                    <a:gd name="T54" fmla="*/ 17 w 23"/>
                    <a:gd name="T55" fmla="*/ 30 h 74"/>
                    <a:gd name="T56" fmla="*/ 19 w 23"/>
                    <a:gd name="T57" fmla="*/ 21 h 74"/>
                    <a:gd name="T58" fmla="*/ 19 w 23"/>
                    <a:gd name="T59" fmla="*/ 14 h 74"/>
                    <a:gd name="T60" fmla="*/ 21 w 23"/>
                    <a:gd name="T61" fmla="*/ 7 h 74"/>
                    <a:gd name="T62" fmla="*/ 21 w 23"/>
                    <a:gd name="T63" fmla="*/ 3 h 74"/>
                    <a:gd name="T64" fmla="*/ 21 w 23"/>
                    <a:gd name="T65" fmla="*/ 3 h 74"/>
                    <a:gd name="T66" fmla="*/ 21 w 23"/>
                    <a:gd name="T67" fmla="*/ 3 h 74"/>
                    <a:gd name="T68" fmla="*/ 20 w 23"/>
                    <a:gd name="T69" fmla="*/ 3 h 74"/>
                    <a:gd name="T70" fmla="*/ 20 w 23"/>
                    <a:gd name="T71" fmla="*/ 3 h 74"/>
                    <a:gd name="T72" fmla="*/ 18 w 23"/>
                    <a:gd name="T73" fmla="*/ 2 h 74"/>
                    <a:gd name="T74" fmla="*/ 18 w 23"/>
                    <a:gd name="T75" fmla="*/ 2 h 74"/>
                    <a:gd name="T76" fmla="*/ 17 w 23"/>
                    <a:gd name="T77" fmla="*/ 2 h 74"/>
                    <a:gd name="T78" fmla="*/ 17 w 23"/>
                    <a:gd name="T79" fmla="*/ 2 h 74"/>
                    <a:gd name="T80" fmla="*/ 15 w 23"/>
                    <a:gd name="T81" fmla="*/ 1 h 74"/>
                    <a:gd name="T82" fmla="*/ 15 w 23"/>
                    <a:gd name="T83" fmla="*/ 1 h 74"/>
                    <a:gd name="T84" fmla="*/ 15 w 23"/>
                    <a:gd name="T85" fmla="*/ 1 h 74"/>
                    <a:gd name="T86" fmla="*/ 15 w 23"/>
                    <a:gd name="T87" fmla="*/ 1 h 74"/>
                    <a:gd name="T88" fmla="*/ 14 w 23"/>
                    <a:gd name="T89" fmla="*/ 1 h 74"/>
                    <a:gd name="T90" fmla="*/ 14 w 23"/>
                    <a:gd name="T91" fmla="*/ 1 h 74"/>
                    <a:gd name="T92" fmla="*/ 14 w 23"/>
                    <a:gd name="T93" fmla="*/ 1 h 74"/>
                    <a:gd name="T94" fmla="*/ 14 w 23"/>
                    <a:gd name="T95" fmla="*/ 1 h 74"/>
                    <a:gd name="T96" fmla="*/ 14 w 23"/>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4">
                      <a:moveTo>
                        <a:pt x="14" y="0"/>
                      </a:moveTo>
                      <a:lnTo>
                        <a:pt x="13" y="1"/>
                      </a:lnTo>
                      <a:lnTo>
                        <a:pt x="13" y="2"/>
                      </a:lnTo>
                      <a:lnTo>
                        <a:pt x="12" y="5"/>
                      </a:lnTo>
                      <a:lnTo>
                        <a:pt x="12" y="7"/>
                      </a:lnTo>
                      <a:lnTo>
                        <a:pt x="10" y="12"/>
                      </a:lnTo>
                      <a:lnTo>
                        <a:pt x="9" y="16"/>
                      </a:lnTo>
                      <a:lnTo>
                        <a:pt x="7" y="21"/>
                      </a:lnTo>
                      <a:lnTo>
                        <a:pt x="7" y="24"/>
                      </a:lnTo>
                      <a:lnTo>
                        <a:pt x="5" y="30"/>
                      </a:lnTo>
                      <a:lnTo>
                        <a:pt x="4" y="33"/>
                      </a:lnTo>
                      <a:lnTo>
                        <a:pt x="2" y="38"/>
                      </a:lnTo>
                      <a:lnTo>
                        <a:pt x="2" y="42"/>
                      </a:lnTo>
                      <a:lnTo>
                        <a:pt x="0" y="45"/>
                      </a:lnTo>
                      <a:lnTo>
                        <a:pt x="0" y="47"/>
                      </a:lnTo>
                      <a:lnTo>
                        <a:pt x="0" y="48"/>
                      </a:lnTo>
                      <a:lnTo>
                        <a:pt x="0" y="48"/>
                      </a:lnTo>
                      <a:lnTo>
                        <a:pt x="0" y="50"/>
                      </a:lnTo>
                      <a:lnTo>
                        <a:pt x="0" y="52"/>
                      </a:lnTo>
                      <a:lnTo>
                        <a:pt x="0" y="54"/>
                      </a:lnTo>
                      <a:lnTo>
                        <a:pt x="0" y="55"/>
                      </a:lnTo>
                      <a:lnTo>
                        <a:pt x="0" y="57"/>
                      </a:lnTo>
                      <a:lnTo>
                        <a:pt x="0" y="59"/>
                      </a:lnTo>
                      <a:lnTo>
                        <a:pt x="0" y="61"/>
                      </a:lnTo>
                      <a:lnTo>
                        <a:pt x="1" y="62"/>
                      </a:lnTo>
                      <a:lnTo>
                        <a:pt x="1" y="64"/>
                      </a:lnTo>
                      <a:lnTo>
                        <a:pt x="1" y="66"/>
                      </a:lnTo>
                      <a:lnTo>
                        <a:pt x="1" y="68"/>
                      </a:lnTo>
                      <a:lnTo>
                        <a:pt x="2" y="69"/>
                      </a:lnTo>
                      <a:lnTo>
                        <a:pt x="2" y="71"/>
                      </a:lnTo>
                      <a:lnTo>
                        <a:pt x="4" y="72"/>
                      </a:lnTo>
                      <a:lnTo>
                        <a:pt x="5" y="72"/>
                      </a:lnTo>
                      <a:lnTo>
                        <a:pt x="7" y="72"/>
                      </a:lnTo>
                      <a:lnTo>
                        <a:pt x="7" y="73"/>
                      </a:lnTo>
                      <a:lnTo>
                        <a:pt x="8" y="72"/>
                      </a:lnTo>
                      <a:lnTo>
                        <a:pt x="8" y="71"/>
                      </a:lnTo>
                      <a:lnTo>
                        <a:pt x="10" y="69"/>
                      </a:lnTo>
                      <a:lnTo>
                        <a:pt x="10" y="68"/>
                      </a:lnTo>
                      <a:lnTo>
                        <a:pt x="12" y="66"/>
                      </a:lnTo>
                      <a:lnTo>
                        <a:pt x="12" y="64"/>
                      </a:lnTo>
                      <a:lnTo>
                        <a:pt x="13" y="60"/>
                      </a:lnTo>
                      <a:lnTo>
                        <a:pt x="13" y="58"/>
                      </a:lnTo>
                      <a:lnTo>
                        <a:pt x="14" y="57"/>
                      </a:lnTo>
                      <a:lnTo>
                        <a:pt x="14" y="55"/>
                      </a:lnTo>
                      <a:lnTo>
                        <a:pt x="15" y="52"/>
                      </a:lnTo>
                      <a:lnTo>
                        <a:pt x="15" y="50"/>
                      </a:lnTo>
                      <a:lnTo>
                        <a:pt x="16" y="48"/>
                      </a:lnTo>
                      <a:lnTo>
                        <a:pt x="16" y="48"/>
                      </a:lnTo>
                      <a:lnTo>
                        <a:pt x="17" y="47"/>
                      </a:lnTo>
                      <a:lnTo>
                        <a:pt x="17" y="47"/>
                      </a:lnTo>
                      <a:lnTo>
                        <a:pt x="17" y="46"/>
                      </a:lnTo>
                      <a:lnTo>
                        <a:pt x="17" y="44"/>
                      </a:lnTo>
                      <a:lnTo>
                        <a:pt x="17" y="40"/>
                      </a:lnTo>
                      <a:lnTo>
                        <a:pt x="17" y="37"/>
                      </a:lnTo>
                      <a:lnTo>
                        <a:pt x="17" y="33"/>
                      </a:lnTo>
                      <a:lnTo>
                        <a:pt x="17" y="30"/>
                      </a:lnTo>
                      <a:lnTo>
                        <a:pt x="19" y="25"/>
                      </a:lnTo>
                      <a:lnTo>
                        <a:pt x="19" y="21"/>
                      </a:lnTo>
                      <a:lnTo>
                        <a:pt x="19" y="18"/>
                      </a:lnTo>
                      <a:lnTo>
                        <a:pt x="19" y="14"/>
                      </a:lnTo>
                      <a:lnTo>
                        <a:pt x="21" y="10"/>
                      </a:lnTo>
                      <a:lnTo>
                        <a:pt x="21" y="7"/>
                      </a:lnTo>
                      <a:lnTo>
                        <a:pt x="21" y="5"/>
                      </a:lnTo>
                      <a:lnTo>
                        <a:pt x="21" y="3"/>
                      </a:lnTo>
                      <a:lnTo>
                        <a:pt x="22" y="2"/>
                      </a:lnTo>
                      <a:lnTo>
                        <a:pt x="21" y="3"/>
                      </a:lnTo>
                      <a:lnTo>
                        <a:pt x="21" y="3"/>
                      </a:lnTo>
                      <a:lnTo>
                        <a:pt x="21" y="3"/>
                      </a:lnTo>
                      <a:lnTo>
                        <a:pt x="21" y="3"/>
                      </a:lnTo>
                      <a:lnTo>
                        <a:pt x="20" y="3"/>
                      </a:lnTo>
                      <a:lnTo>
                        <a:pt x="20" y="3"/>
                      </a:lnTo>
                      <a:lnTo>
                        <a:pt x="20" y="3"/>
                      </a:lnTo>
                      <a:lnTo>
                        <a:pt x="20" y="2"/>
                      </a:lnTo>
                      <a:lnTo>
                        <a:pt x="18" y="2"/>
                      </a:lnTo>
                      <a:lnTo>
                        <a:pt x="18" y="2"/>
                      </a:lnTo>
                      <a:lnTo>
                        <a:pt x="18" y="2"/>
                      </a:lnTo>
                      <a:lnTo>
                        <a:pt x="18" y="2"/>
                      </a:lnTo>
                      <a:lnTo>
                        <a:pt x="17" y="2"/>
                      </a:lnTo>
                      <a:lnTo>
                        <a:pt x="17" y="2"/>
                      </a:lnTo>
                      <a:lnTo>
                        <a:pt x="17" y="2"/>
                      </a:lnTo>
                      <a:lnTo>
                        <a:pt x="17" y="1"/>
                      </a:lnTo>
                      <a:lnTo>
                        <a:pt x="15" y="1"/>
                      </a:lnTo>
                      <a:lnTo>
                        <a:pt x="15" y="1"/>
                      </a:lnTo>
                      <a:lnTo>
                        <a:pt x="15" y="1"/>
                      </a:lnTo>
                      <a:lnTo>
                        <a:pt x="15" y="1"/>
                      </a:lnTo>
                      <a:lnTo>
                        <a:pt x="15" y="1"/>
                      </a:lnTo>
                      <a:lnTo>
                        <a:pt x="15" y="1"/>
                      </a:lnTo>
                      <a:lnTo>
                        <a:pt x="15" y="1"/>
                      </a:lnTo>
                      <a:lnTo>
                        <a:pt x="15" y="1"/>
                      </a:lnTo>
                      <a:lnTo>
                        <a:pt x="14" y="1"/>
                      </a:lnTo>
                      <a:lnTo>
                        <a:pt x="14" y="1"/>
                      </a:lnTo>
                      <a:lnTo>
                        <a:pt x="14" y="1"/>
                      </a:lnTo>
                      <a:lnTo>
                        <a:pt x="14" y="1"/>
                      </a:lnTo>
                      <a:lnTo>
                        <a:pt x="14" y="1"/>
                      </a:lnTo>
                      <a:lnTo>
                        <a:pt x="14" y="1"/>
                      </a:lnTo>
                      <a:lnTo>
                        <a:pt x="14" y="1"/>
                      </a:lnTo>
                      <a:lnTo>
                        <a:pt x="14" y="0"/>
                      </a:lnTo>
                      <a:lnTo>
                        <a:pt x="14" y="0"/>
                      </a:lnTo>
                    </a:path>
                  </a:pathLst>
                </a:custGeom>
                <a:solidFill>
                  <a:srgbClr val="6260A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3" name="Freeform 153"/>
                <p:cNvSpPr>
                  <a:spLocks/>
                </p:cNvSpPr>
                <p:nvPr/>
              </p:nvSpPr>
              <p:spPr bwMode="blackWhite">
                <a:xfrm>
                  <a:off x="4666" y="688"/>
                  <a:ext cx="14" cy="104"/>
                </a:xfrm>
                <a:custGeom>
                  <a:avLst/>
                  <a:gdLst>
                    <a:gd name="T0" fmla="*/ 0 w 14"/>
                    <a:gd name="T1" fmla="*/ 103 h 104"/>
                    <a:gd name="T2" fmla="*/ 1 w 14"/>
                    <a:gd name="T3" fmla="*/ 78 h 104"/>
                    <a:gd name="T4" fmla="*/ 6 w 14"/>
                    <a:gd name="T5" fmla="*/ 62 h 104"/>
                    <a:gd name="T6" fmla="*/ 6 w 14"/>
                    <a:gd name="T7" fmla="*/ 45 h 104"/>
                    <a:gd name="T8" fmla="*/ 9 w 14"/>
                    <a:gd name="T9" fmla="*/ 25 h 104"/>
                    <a:gd name="T10" fmla="*/ 9 w 14"/>
                    <a:gd name="T11" fmla="*/ 11 h 104"/>
                    <a:gd name="T12" fmla="*/ 13 w 1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4" h="104">
                      <a:moveTo>
                        <a:pt x="0" y="103"/>
                      </a:moveTo>
                      <a:lnTo>
                        <a:pt x="1" y="78"/>
                      </a:lnTo>
                      <a:lnTo>
                        <a:pt x="6" y="62"/>
                      </a:lnTo>
                      <a:lnTo>
                        <a:pt x="6" y="45"/>
                      </a:lnTo>
                      <a:lnTo>
                        <a:pt x="9" y="25"/>
                      </a:lnTo>
                      <a:lnTo>
                        <a:pt x="9" y="11"/>
                      </a:lnTo>
                      <a:lnTo>
                        <a:pt x="13"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4" name="Freeform 154"/>
                <p:cNvSpPr>
                  <a:spLocks/>
                </p:cNvSpPr>
                <p:nvPr/>
              </p:nvSpPr>
              <p:spPr bwMode="blackWhite">
                <a:xfrm>
                  <a:off x="4520" y="783"/>
                  <a:ext cx="41" cy="44"/>
                </a:xfrm>
                <a:custGeom>
                  <a:avLst/>
                  <a:gdLst>
                    <a:gd name="T0" fmla="*/ 0 w 41"/>
                    <a:gd name="T1" fmla="*/ 0 h 44"/>
                    <a:gd name="T2" fmla="*/ 0 w 41"/>
                    <a:gd name="T3" fmla="*/ 9 h 44"/>
                    <a:gd name="T4" fmla="*/ 1 w 41"/>
                    <a:gd name="T5" fmla="*/ 18 h 44"/>
                    <a:gd name="T6" fmla="*/ 1 w 41"/>
                    <a:gd name="T7" fmla="*/ 21 h 44"/>
                    <a:gd name="T8" fmla="*/ 9 w 41"/>
                    <a:gd name="T9" fmla="*/ 28 h 44"/>
                    <a:gd name="T10" fmla="*/ 23 w 41"/>
                    <a:gd name="T11" fmla="*/ 32 h 44"/>
                    <a:gd name="T12" fmla="*/ 40 w 41"/>
                    <a:gd name="T13" fmla="*/ 43 h 44"/>
                    <a:gd name="T14" fmla="*/ 13 w 41"/>
                    <a:gd name="T15" fmla="*/ 3 h 44"/>
                    <a:gd name="T16" fmla="*/ 0 w 41"/>
                    <a:gd name="T17" fmla="*/ 0 h 44"/>
                    <a:gd name="T18" fmla="*/ 0 w 4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0" y="0"/>
                      </a:moveTo>
                      <a:lnTo>
                        <a:pt x="0" y="9"/>
                      </a:lnTo>
                      <a:lnTo>
                        <a:pt x="1" y="18"/>
                      </a:lnTo>
                      <a:lnTo>
                        <a:pt x="1" y="21"/>
                      </a:lnTo>
                      <a:lnTo>
                        <a:pt x="9" y="28"/>
                      </a:lnTo>
                      <a:lnTo>
                        <a:pt x="23" y="32"/>
                      </a:lnTo>
                      <a:lnTo>
                        <a:pt x="40" y="43"/>
                      </a:lnTo>
                      <a:lnTo>
                        <a:pt x="13" y="3"/>
                      </a:lnTo>
                      <a:lnTo>
                        <a:pt x="0" y="0"/>
                      </a:lnTo>
                      <a:lnTo>
                        <a:pt x="0"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5" name="Freeform 155"/>
                <p:cNvSpPr>
                  <a:spLocks/>
                </p:cNvSpPr>
                <p:nvPr/>
              </p:nvSpPr>
              <p:spPr bwMode="blackWhite">
                <a:xfrm>
                  <a:off x="4553" y="663"/>
                  <a:ext cx="63" cy="4"/>
                </a:xfrm>
                <a:custGeom>
                  <a:avLst/>
                  <a:gdLst>
                    <a:gd name="T0" fmla="*/ 0 w 63"/>
                    <a:gd name="T1" fmla="*/ 3 h 4"/>
                    <a:gd name="T2" fmla="*/ 27 w 63"/>
                    <a:gd name="T3" fmla="*/ 0 h 4"/>
                    <a:gd name="T4" fmla="*/ 44 w 63"/>
                    <a:gd name="T5" fmla="*/ 3 h 4"/>
                    <a:gd name="T6" fmla="*/ 62 w 63"/>
                    <a:gd name="T7" fmla="*/ 0 h 4"/>
                  </a:gdLst>
                  <a:ahLst/>
                  <a:cxnLst>
                    <a:cxn ang="0">
                      <a:pos x="T0" y="T1"/>
                    </a:cxn>
                    <a:cxn ang="0">
                      <a:pos x="T2" y="T3"/>
                    </a:cxn>
                    <a:cxn ang="0">
                      <a:pos x="T4" y="T5"/>
                    </a:cxn>
                    <a:cxn ang="0">
                      <a:pos x="T6" y="T7"/>
                    </a:cxn>
                  </a:cxnLst>
                  <a:rect l="0" t="0" r="r" b="b"/>
                  <a:pathLst>
                    <a:path w="63" h="4">
                      <a:moveTo>
                        <a:pt x="0" y="3"/>
                      </a:moveTo>
                      <a:lnTo>
                        <a:pt x="27" y="0"/>
                      </a:lnTo>
                      <a:lnTo>
                        <a:pt x="44" y="3"/>
                      </a:lnTo>
                      <a:lnTo>
                        <a:pt x="62"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6" name="Freeform 156"/>
                <p:cNvSpPr>
                  <a:spLocks/>
                </p:cNvSpPr>
                <p:nvPr/>
              </p:nvSpPr>
              <p:spPr bwMode="blackWhite">
                <a:xfrm>
                  <a:off x="4553" y="681"/>
                  <a:ext cx="63" cy="6"/>
                </a:xfrm>
                <a:custGeom>
                  <a:avLst/>
                  <a:gdLst>
                    <a:gd name="T0" fmla="*/ 0 w 63"/>
                    <a:gd name="T1" fmla="*/ 5 h 6"/>
                    <a:gd name="T2" fmla="*/ 27 w 63"/>
                    <a:gd name="T3" fmla="*/ 0 h 6"/>
                    <a:gd name="T4" fmla="*/ 44 w 63"/>
                    <a:gd name="T5" fmla="*/ 5 h 6"/>
                    <a:gd name="T6" fmla="*/ 62 w 63"/>
                    <a:gd name="T7" fmla="*/ 0 h 6"/>
                  </a:gdLst>
                  <a:ahLst/>
                  <a:cxnLst>
                    <a:cxn ang="0">
                      <a:pos x="T0" y="T1"/>
                    </a:cxn>
                    <a:cxn ang="0">
                      <a:pos x="T2" y="T3"/>
                    </a:cxn>
                    <a:cxn ang="0">
                      <a:pos x="T4" y="T5"/>
                    </a:cxn>
                    <a:cxn ang="0">
                      <a:pos x="T6" y="T7"/>
                    </a:cxn>
                  </a:cxnLst>
                  <a:rect l="0" t="0" r="r" b="b"/>
                  <a:pathLst>
                    <a:path w="63" h="6">
                      <a:moveTo>
                        <a:pt x="0" y="5"/>
                      </a:moveTo>
                      <a:lnTo>
                        <a:pt x="27" y="0"/>
                      </a:lnTo>
                      <a:lnTo>
                        <a:pt x="44" y="5"/>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7" name="Freeform 157"/>
                <p:cNvSpPr>
                  <a:spLocks/>
                </p:cNvSpPr>
                <p:nvPr/>
              </p:nvSpPr>
              <p:spPr bwMode="blackWhite">
                <a:xfrm>
                  <a:off x="4553" y="693"/>
                  <a:ext cx="63" cy="7"/>
                </a:xfrm>
                <a:custGeom>
                  <a:avLst/>
                  <a:gdLst>
                    <a:gd name="T0" fmla="*/ 0 w 63"/>
                    <a:gd name="T1" fmla="*/ 6 h 7"/>
                    <a:gd name="T2" fmla="*/ 27 w 63"/>
                    <a:gd name="T3" fmla="*/ 0 h 7"/>
                    <a:gd name="T4" fmla="*/ 44 w 63"/>
                    <a:gd name="T5" fmla="*/ 6 h 7"/>
                    <a:gd name="T6" fmla="*/ 62 w 63"/>
                    <a:gd name="T7" fmla="*/ 0 h 7"/>
                  </a:gdLst>
                  <a:ahLst/>
                  <a:cxnLst>
                    <a:cxn ang="0">
                      <a:pos x="T0" y="T1"/>
                    </a:cxn>
                    <a:cxn ang="0">
                      <a:pos x="T2" y="T3"/>
                    </a:cxn>
                    <a:cxn ang="0">
                      <a:pos x="T4" y="T5"/>
                    </a:cxn>
                    <a:cxn ang="0">
                      <a:pos x="T6" y="T7"/>
                    </a:cxn>
                  </a:cxnLst>
                  <a:rect l="0" t="0" r="r" b="b"/>
                  <a:pathLst>
                    <a:path w="63" h="7">
                      <a:moveTo>
                        <a:pt x="0" y="6"/>
                      </a:moveTo>
                      <a:lnTo>
                        <a:pt x="27" y="0"/>
                      </a:lnTo>
                      <a:lnTo>
                        <a:pt x="44" y="6"/>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18" name="Freeform 158"/>
                <p:cNvSpPr>
                  <a:spLocks/>
                </p:cNvSpPr>
                <p:nvPr/>
              </p:nvSpPr>
              <p:spPr bwMode="blackWhite">
                <a:xfrm>
                  <a:off x="4553" y="707"/>
                  <a:ext cx="63" cy="5"/>
                </a:xfrm>
                <a:custGeom>
                  <a:avLst/>
                  <a:gdLst>
                    <a:gd name="T0" fmla="*/ 0 w 63"/>
                    <a:gd name="T1" fmla="*/ 4 h 5"/>
                    <a:gd name="T2" fmla="*/ 27 w 63"/>
                    <a:gd name="T3" fmla="*/ 0 h 5"/>
                    <a:gd name="T4" fmla="*/ 44 w 63"/>
                    <a:gd name="T5" fmla="*/ 4 h 5"/>
                    <a:gd name="T6" fmla="*/ 62 w 63"/>
                    <a:gd name="T7" fmla="*/ 0 h 5"/>
                  </a:gdLst>
                  <a:ahLst/>
                  <a:cxnLst>
                    <a:cxn ang="0">
                      <a:pos x="T0" y="T1"/>
                    </a:cxn>
                    <a:cxn ang="0">
                      <a:pos x="T2" y="T3"/>
                    </a:cxn>
                    <a:cxn ang="0">
                      <a:pos x="T4" y="T5"/>
                    </a:cxn>
                    <a:cxn ang="0">
                      <a:pos x="T6" y="T7"/>
                    </a:cxn>
                  </a:cxnLst>
                  <a:rect l="0" t="0" r="r" b="b"/>
                  <a:pathLst>
                    <a:path w="63" h="5">
                      <a:moveTo>
                        <a:pt x="0" y="4"/>
                      </a:moveTo>
                      <a:lnTo>
                        <a:pt x="27" y="0"/>
                      </a:lnTo>
                      <a:lnTo>
                        <a:pt x="44" y="4"/>
                      </a:lnTo>
                      <a:lnTo>
                        <a:pt x="62"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084319" name="Group 159"/>
              <p:cNvGrpSpPr>
                <a:grpSpLocks/>
              </p:cNvGrpSpPr>
              <p:nvPr/>
            </p:nvGrpSpPr>
            <p:grpSpPr bwMode="auto">
              <a:xfrm>
                <a:off x="3945" y="1067"/>
                <a:ext cx="350" cy="258"/>
                <a:chOff x="3945" y="1067"/>
                <a:chExt cx="350" cy="258"/>
              </a:xfrm>
            </p:grpSpPr>
            <p:sp>
              <p:nvSpPr>
                <p:cNvPr id="5084320" name="Freeform 160"/>
                <p:cNvSpPr>
                  <a:spLocks/>
                </p:cNvSpPr>
                <p:nvPr/>
              </p:nvSpPr>
              <p:spPr bwMode="blackWhite">
                <a:xfrm>
                  <a:off x="3959" y="1258"/>
                  <a:ext cx="124" cy="64"/>
                </a:xfrm>
                <a:custGeom>
                  <a:avLst/>
                  <a:gdLst>
                    <a:gd name="T0" fmla="*/ 108 w 124"/>
                    <a:gd name="T1" fmla="*/ 10 h 64"/>
                    <a:gd name="T2" fmla="*/ 108 w 124"/>
                    <a:gd name="T3" fmla="*/ 13 h 64"/>
                    <a:gd name="T4" fmla="*/ 105 w 124"/>
                    <a:gd name="T5" fmla="*/ 44 h 64"/>
                    <a:gd name="T6" fmla="*/ 109 w 124"/>
                    <a:gd name="T7" fmla="*/ 63 h 64"/>
                    <a:gd name="T8" fmla="*/ 87 w 124"/>
                    <a:gd name="T9" fmla="*/ 63 h 64"/>
                    <a:gd name="T10" fmla="*/ 14 w 124"/>
                    <a:gd name="T11" fmla="*/ 56 h 64"/>
                    <a:gd name="T12" fmla="*/ 4 w 124"/>
                    <a:gd name="T13" fmla="*/ 59 h 64"/>
                    <a:gd name="T14" fmla="*/ 0 w 124"/>
                    <a:gd name="T15" fmla="*/ 6 h 64"/>
                    <a:gd name="T16" fmla="*/ 123 w 124"/>
                    <a:gd name="T17" fmla="*/ 0 h 64"/>
                    <a:gd name="T18" fmla="*/ 108 w 124"/>
                    <a:gd name="T19" fmla="*/ 10 h 64"/>
                    <a:gd name="T20" fmla="*/ 108 w 12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64">
                      <a:moveTo>
                        <a:pt x="108" y="10"/>
                      </a:moveTo>
                      <a:lnTo>
                        <a:pt x="108" y="13"/>
                      </a:lnTo>
                      <a:lnTo>
                        <a:pt x="105" y="44"/>
                      </a:lnTo>
                      <a:lnTo>
                        <a:pt x="109" y="63"/>
                      </a:lnTo>
                      <a:lnTo>
                        <a:pt x="87" y="63"/>
                      </a:lnTo>
                      <a:lnTo>
                        <a:pt x="14" y="56"/>
                      </a:lnTo>
                      <a:lnTo>
                        <a:pt x="4" y="59"/>
                      </a:lnTo>
                      <a:lnTo>
                        <a:pt x="0" y="6"/>
                      </a:lnTo>
                      <a:lnTo>
                        <a:pt x="123" y="0"/>
                      </a:lnTo>
                      <a:lnTo>
                        <a:pt x="108" y="10"/>
                      </a:lnTo>
                      <a:lnTo>
                        <a:pt x="108" y="10"/>
                      </a:lnTo>
                    </a:path>
                  </a:pathLst>
                </a:custGeom>
                <a:solidFill>
                  <a:srgbClr val="B1B1D2"/>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1" name="Freeform 161"/>
                <p:cNvSpPr>
                  <a:spLocks/>
                </p:cNvSpPr>
                <p:nvPr/>
              </p:nvSpPr>
              <p:spPr bwMode="blackWhite">
                <a:xfrm>
                  <a:off x="4193" y="1140"/>
                  <a:ext cx="56" cy="23"/>
                </a:xfrm>
                <a:custGeom>
                  <a:avLst/>
                  <a:gdLst>
                    <a:gd name="T0" fmla="*/ 55 w 56"/>
                    <a:gd name="T1" fmla="*/ 1 h 23"/>
                    <a:gd name="T2" fmla="*/ 41 w 56"/>
                    <a:gd name="T3" fmla="*/ 1 h 23"/>
                    <a:gd name="T4" fmla="*/ 35 w 56"/>
                    <a:gd name="T5" fmla="*/ 0 h 23"/>
                    <a:gd name="T6" fmla="*/ 29 w 56"/>
                    <a:gd name="T7" fmla="*/ 1 h 23"/>
                    <a:gd name="T8" fmla="*/ 21 w 56"/>
                    <a:gd name="T9" fmla="*/ 0 h 23"/>
                    <a:gd name="T10" fmla="*/ 0 w 56"/>
                    <a:gd name="T11" fmla="*/ 10 h 23"/>
                    <a:gd name="T12" fmla="*/ 36 w 56"/>
                    <a:gd name="T13" fmla="*/ 22 h 23"/>
                    <a:gd name="T14" fmla="*/ 55 w 56"/>
                    <a:gd name="T15" fmla="*/ 1 h 23"/>
                    <a:gd name="T16" fmla="*/ 55 w 5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3">
                      <a:moveTo>
                        <a:pt x="55" y="1"/>
                      </a:moveTo>
                      <a:lnTo>
                        <a:pt x="41" y="1"/>
                      </a:lnTo>
                      <a:lnTo>
                        <a:pt x="35" y="0"/>
                      </a:lnTo>
                      <a:lnTo>
                        <a:pt x="29" y="1"/>
                      </a:lnTo>
                      <a:lnTo>
                        <a:pt x="21" y="0"/>
                      </a:lnTo>
                      <a:lnTo>
                        <a:pt x="0" y="10"/>
                      </a:lnTo>
                      <a:lnTo>
                        <a:pt x="36" y="22"/>
                      </a:lnTo>
                      <a:lnTo>
                        <a:pt x="55" y="1"/>
                      </a:lnTo>
                      <a:lnTo>
                        <a:pt x="55" y="1"/>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2" name="Freeform 162"/>
                <p:cNvSpPr>
                  <a:spLocks/>
                </p:cNvSpPr>
                <p:nvPr/>
              </p:nvSpPr>
              <p:spPr bwMode="blackWhite">
                <a:xfrm>
                  <a:off x="4192" y="1224"/>
                  <a:ext cx="83" cy="72"/>
                </a:xfrm>
                <a:custGeom>
                  <a:avLst/>
                  <a:gdLst>
                    <a:gd name="T0" fmla="*/ 19 w 83"/>
                    <a:gd name="T1" fmla="*/ 71 h 72"/>
                    <a:gd name="T2" fmla="*/ 28 w 83"/>
                    <a:gd name="T3" fmla="*/ 65 h 72"/>
                    <a:gd name="T4" fmla="*/ 33 w 83"/>
                    <a:gd name="T5" fmla="*/ 64 h 72"/>
                    <a:gd name="T6" fmla="*/ 40 w 83"/>
                    <a:gd name="T7" fmla="*/ 55 h 72"/>
                    <a:gd name="T8" fmla="*/ 42 w 83"/>
                    <a:gd name="T9" fmla="*/ 54 h 72"/>
                    <a:gd name="T10" fmla="*/ 50 w 83"/>
                    <a:gd name="T11" fmla="*/ 51 h 72"/>
                    <a:gd name="T12" fmla="*/ 52 w 83"/>
                    <a:gd name="T13" fmla="*/ 46 h 72"/>
                    <a:gd name="T14" fmla="*/ 58 w 83"/>
                    <a:gd name="T15" fmla="*/ 45 h 72"/>
                    <a:gd name="T16" fmla="*/ 62 w 83"/>
                    <a:gd name="T17" fmla="*/ 43 h 72"/>
                    <a:gd name="T18" fmla="*/ 63 w 83"/>
                    <a:gd name="T19" fmla="*/ 40 h 72"/>
                    <a:gd name="T20" fmla="*/ 68 w 83"/>
                    <a:gd name="T21" fmla="*/ 38 h 72"/>
                    <a:gd name="T22" fmla="*/ 70 w 83"/>
                    <a:gd name="T23" fmla="*/ 34 h 72"/>
                    <a:gd name="T24" fmla="*/ 77 w 83"/>
                    <a:gd name="T25" fmla="*/ 28 h 72"/>
                    <a:gd name="T26" fmla="*/ 79 w 83"/>
                    <a:gd name="T27" fmla="*/ 24 h 72"/>
                    <a:gd name="T28" fmla="*/ 82 w 83"/>
                    <a:gd name="T29" fmla="*/ 23 h 72"/>
                    <a:gd name="T30" fmla="*/ 82 w 83"/>
                    <a:gd name="T31" fmla="*/ 18 h 72"/>
                    <a:gd name="T32" fmla="*/ 82 w 83"/>
                    <a:gd name="T33" fmla="*/ 14 h 72"/>
                    <a:gd name="T34" fmla="*/ 82 w 83"/>
                    <a:gd name="T35" fmla="*/ 8 h 72"/>
                    <a:gd name="T36" fmla="*/ 82 w 83"/>
                    <a:gd name="T37" fmla="*/ 3 h 72"/>
                    <a:gd name="T38" fmla="*/ 82 w 83"/>
                    <a:gd name="T39" fmla="*/ 0 h 72"/>
                    <a:gd name="T40" fmla="*/ 62 w 83"/>
                    <a:gd name="T41" fmla="*/ 0 h 72"/>
                    <a:gd name="T42" fmla="*/ 0 w 83"/>
                    <a:gd name="T43" fmla="*/ 46 h 72"/>
                    <a:gd name="T44" fmla="*/ 19 w 83"/>
                    <a:gd name="T45" fmla="*/ 71 h 72"/>
                    <a:gd name="T46" fmla="*/ 19 w 83"/>
                    <a:gd name="T4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2">
                      <a:moveTo>
                        <a:pt x="19" y="71"/>
                      </a:moveTo>
                      <a:lnTo>
                        <a:pt x="28" y="65"/>
                      </a:lnTo>
                      <a:lnTo>
                        <a:pt x="33" y="64"/>
                      </a:lnTo>
                      <a:lnTo>
                        <a:pt x="40" y="55"/>
                      </a:lnTo>
                      <a:lnTo>
                        <a:pt x="42" y="54"/>
                      </a:lnTo>
                      <a:lnTo>
                        <a:pt x="50" y="51"/>
                      </a:lnTo>
                      <a:lnTo>
                        <a:pt x="52" y="46"/>
                      </a:lnTo>
                      <a:lnTo>
                        <a:pt x="58" y="45"/>
                      </a:lnTo>
                      <a:lnTo>
                        <a:pt x="62" y="43"/>
                      </a:lnTo>
                      <a:lnTo>
                        <a:pt x="63" y="40"/>
                      </a:lnTo>
                      <a:lnTo>
                        <a:pt x="68" y="38"/>
                      </a:lnTo>
                      <a:lnTo>
                        <a:pt x="70" y="34"/>
                      </a:lnTo>
                      <a:lnTo>
                        <a:pt x="77" y="28"/>
                      </a:lnTo>
                      <a:lnTo>
                        <a:pt x="79" y="24"/>
                      </a:lnTo>
                      <a:lnTo>
                        <a:pt x="82" y="23"/>
                      </a:lnTo>
                      <a:lnTo>
                        <a:pt x="82" y="18"/>
                      </a:lnTo>
                      <a:lnTo>
                        <a:pt x="82" y="14"/>
                      </a:lnTo>
                      <a:lnTo>
                        <a:pt x="82" y="8"/>
                      </a:lnTo>
                      <a:lnTo>
                        <a:pt x="82" y="3"/>
                      </a:lnTo>
                      <a:lnTo>
                        <a:pt x="82" y="0"/>
                      </a:lnTo>
                      <a:lnTo>
                        <a:pt x="62" y="0"/>
                      </a:lnTo>
                      <a:lnTo>
                        <a:pt x="0" y="46"/>
                      </a:lnTo>
                      <a:lnTo>
                        <a:pt x="19" y="71"/>
                      </a:lnTo>
                      <a:lnTo>
                        <a:pt x="19" y="71"/>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3" name="Freeform 163"/>
                <p:cNvSpPr>
                  <a:spLocks/>
                </p:cNvSpPr>
                <p:nvPr/>
              </p:nvSpPr>
              <p:spPr bwMode="blackWhite">
                <a:xfrm>
                  <a:off x="4077" y="1218"/>
                  <a:ext cx="198" cy="52"/>
                </a:xfrm>
                <a:custGeom>
                  <a:avLst/>
                  <a:gdLst>
                    <a:gd name="T0" fmla="*/ 0 w 198"/>
                    <a:gd name="T1" fmla="*/ 18 h 52"/>
                    <a:gd name="T2" fmla="*/ 0 w 198"/>
                    <a:gd name="T3" fmla="*/ 18 h 52"/>
                    <a:gd name="T4" fmla="*/ 11 w 198"/>
                    <a:gd name="T5" fmla="*/ 16 h 52"/>
                    <a:gd name="T6" fmla="*/ 17 w 198"/>
                    <a:gd name="T7" fmla="*/ 16 h 52"/>
                    <a:gd name="T8" fmla="*/ 26 w 198"/>
                    <a:gd name="T9" fmla="*/ 12 h 52"/>
                    <a:gd name="T10" fmla="*/ 169 w 198"/>
                    <a:gd name="T11" fmla="*/ 0 h 52"/>
                    <a:gd name="T12" fmla="*/ 178 w 198"/>
                    <a:gd name="T13" fmla="*/ 0 h 52"/>
                    <a:gd name="T14" fmla="*/ 185 w 198"/>
                    <a:gd name="T15" fmla="*/ 4 h 52"/>
                    <a:gd name="T16" fmla="*/ 197 w 198"/>
                    <a:gd name="T17" fmla="*/ 6 h 52"/>
                    <a:gd name="T18" fmla="*/ 180 w 198"/>
                    <a:gd name="T19" fmla="*/ 11 h 52"/>
                    <a:gd name="T20" fmla="*/ 177 w 198"/>
                    <a:gd name="T21" fmla="*/ 17 h 52"/>
                    <a:gd name="T22" fmla="*/ 167 w 198"/>
                    <a:gd name="T23" fmla="*/ 20 h 52"/>
                    <a:gd name="T24" fmla="*/ 160 w 198"/>
                    <a:gd name="T25" fmla="*/ 26 h 52"/>
                    <a:gd name="T26" fmla="*/ 153 w 198"/>
                    <a:gd name="T27" fmla="*/ 29 h 52"/>
                    <a:gd name="T28" fmla="*/ 148 w 198"/>
                    <a:gd name="T29" fmla="*/ 33 h 52"/>
                    <a:gd name="T30" fmla="*/ 143 w 198"/>
                    <a:gd name="T31" fmla="*/ 36 h 52"/>
                    <a:gd name="T32" fmla="*/ 137 w 198"/>
                    <a:gd name="T33" fmla="*/ 40 h 52"/>
                    <a:gd name="T34" fmla="*/ 135 w 198"/>
                    <a:gd name="T35" fmla="*/ 46 h 52"/>
                    <a:gd name="T36" fmla="*/ 134 w 198"/>
                    <a:gd name="T37" fmla="*/ 47 h 52"/>
                    <a:gd name="T38" fmla="*/ 112 w 198"/>
                    <a:gd name="T39" fmla="*/ 51 h 52"/>
                    <a:gd name="T40" fmla="*/ 9 w 198"/>
                    <a:gd name="T41" fmla="*/ 34 h 52"/>
                    <a:gd name="T42" fmla="*/ 0 w 198"/>
                    <a:gd name="T43" fmla="*/ 18 h 52"/>
                    <a:gd name="T44" fmla="*/ 0 w 198"/>
                    <a:gd name="T45"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52">
                      <a:moveTo>
                        <a:pt x="0" y="18"/>
                      </a:moveTo>
                      <a:lnTo>
                        <a:pt x="0" y="18"/>
                      </a:lnTo>
                      <a:lnTo>
                        <a:pt x="11" y="16"/>
                      </a:lnTo>
                      <a:lnTo>
                        <a:pt x="17" y="16"/>
                      </a:lnTo>
                      <a:lnTo>
                        <a:pt x="26" y="12"/>
                      </a:lnTo>
                      <a:lnTo>
                        <a:pt x="169" y="0"/>
                      </a:lnTo>
                      <a:lnTo>
                        <a:pt x="178" y="0"/>
                      </a:lnTo>
                      <a:lnTo>
                        <a:pt x="185" y="4"/>
                      </a:lnTo>
                      <a:lnTo>
                        <a:pt x="197" y="6"/>
                      </a:lnTo>
                      <a:lnTo>
                        <a:pt x="180" y="11"/>
                      </a:lnTo>
                      <a:lnTo>
                        <a:pt x="177" y="17"/>
                      </a:lnTo>
                      <a:lnTo>
                        <a:pt x="167" y="20"/>
                      </a:lnTo>
                      <a:lnTo>
                        <a:pt x="160" y="26"/>
                      </a:lnTo>
                      <a:lnTo>
                        <a:pt x="153" y="29"/>
                      </a:lnTo>
                      <a:lnTo>
                        <a:pt x="148" y="33"/>
                      </a:lnTo>
                      <a:lnTo>
                        <a:pt x="143" y="36"/>
                      </a:lnTo>
                      <a:lnTo>
                        <a:pt x="137" y="40"/>
                      </a:lnTo>
                      <a:lnTo>
                        <a:pt x="135" y="46"/>
                      </a:lnTo>
                      <a:lnTo>
                        <a:pt x="134" y="47"/>
                      </a:lnTo>
                      <a:lnTo>
                        <a:pt x="112" y="51"/>
                      </a:lnTo>
                      <a:lnTo>
                        <a:pt x="9" y="34"/>
                      </a:lnTo>
                      <a:lnTo>
                        <a:pt x="0" y="18"/>
                      </a:lnTo>
                      <a:lnTo>
                        <a:pt x="0" y="18"/>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4" name="Freeform 164"/>
                <p:cNvSpPr>
                  <a:spLocks/>
                </p:cNvSpPr>
                <p:nvPr/>
              </p:nvSpPr>
              <p:spPr bwMode="blackWhite">
                <a:xfrm>
                  <a:off x="4076" y="1236"/>
                  <a:ext cx="137" cy="60"/>
                </a:xfrm>
                <a:custGeom>
                  <a:avLst/>
                  <a:gdLst>
                    <a:gd name="T0" fmla="*/ 6 w 137"/>
                    <a:gd name="T1" fmla="*/ 2 h 60"/>
                    <a:gd name="T2" fmla="*/ 12 w 137"/>
                    <a:gd name="T3" fmla="*/ 5 h 60"/>
                    <a:gd name="T4" fmla="*/ 20 w 137"/>
                    <a:gd name="T5" fmla="*/ 8 h 60"/>
                    <a:gd name="T6" fmla="*/ 29 w 137"/>
                    <a:gd name="T7" fmla="*/ 8 h 60"/>
                    <a:gd name="T8" fmla="*/ 34 w 137"/>
                    <a:gd name="T9" fmla="*/ 10 h 60"/>
                    <a:gd name="T10" fmla="*/ 47 w 137"/>
                    <a:gd name="T11" fmla="*/ 11 h 60"/>
                    <a:gd name="T12" fmla="*/ 57 w 137"/>
                    <a:gd name="T13" fmla="*/ 12 h 60"/>
                    <a:gd name="T14" fmla="*/ 64 w 137"/>
                    <a:gd name="T15" fmla="*/ 12 h 60"/>
                    <a:gd name="T16" fmla="*/ 75 w 137"/>
                    <a:gd name="T17" fmla="*/ 16 h 60"/>
                    <a:gd name="T18" fmla="*/ 83 w 137"/>
                    <a:gd name="T19" fmla="*/ 17 h 60"/>
                    <a:gd name="T20" fmla="*/ 96 w 137"/>
                    <a:gd name="T21" fmla="*/ 20 h 60"/>
                    <a:gd name="T22" fmla="*/ 108 w 137"/>
                    <a:gd name="T23" fmla="*/ 21 h 60"/>
                    <a:gd name="T24" fmla="*/ 116 w 137"/>
                    <a:gd name="T25" fmla="*/ 25 h 60"/>
                    <a:gd name="T26" fmla="*/ 127 w 137"/>
                    <a:gd name="T27" fmla="*/ 26 h 60"/>
                    <a:gd name="T28" fmla="*/ 132 w 137"/>
                    <a:gd name="T29" fmla="*/ 28 h 60"/>
                    <a:gd name="T30" fmla="*/ 136 w 137"/>
                    <a:gd name="T31" fmla="*/ 29 h 60"/>
                    <a:gd name="T32" fmla="*/ 135 w 137"/>
                    <a:gd name="T33" fmla="*/ 36 h 60"/>
                    <a:gd name="T34" fmla="*/ 133 w 137"/>
                    <a:gd name="T35" fmla="*/ 40 h 60"/>
                    <a:gd name="T36" fmla="*/ 136 w 137"/>
                    <a:gd name="T37" fmla="*/ 47 h 60"/>
                    <a:gd name="T38" fmla="*/ 136 w 137"/>
                    <a:gd name="T39" fmla="*/ 52 h 60"/>
                    <a:gd name="T40" fmla="*/ 133 w 137"/>
                    <a:gd name="T41" fmla="*/ 56 h 60"/>
                    <a:gd name="T42" fmla="*/ 136 w 137"/>
                    <a:gd name="T43" fmla="*/ 59 h 60"/>
                    <a:gd name="T44" fmla="*/ 112 w 137"/>
                    <a:gd name="T45" fmla="*/ 54 h 60"/>
                    <a:gd name="T46" fmla="*/ 109 w 137"/>
                    <a:gd name="T47" fmla="*/ 54 h 60"/>
                    <a:gd name="T48" fmla="*/ 102 w 137"/>
                    <a:gd name="T49" fmla="*/ 52 h 60"/>
                    <a:gd name="T50" fmla="*/ 90 w 137"/>
                    <a:gd name="T51" fmla="*/ 51 h 60"/>
                    <a:gd name="T52" fmla="*/ 78 w 137"/>
                    <a:gd name="T53" fmla="*/ 51 h 60"/>
                    <a:gd name="T54" fmla="*/ 75 w 137"/>
                    <a:gd name="T55" fmla="*/ 48 h 60"/>
                    <a:gd name="T56" fmla="*/ 66 w 137"/>
                    <a:gd name="T57" fmla="*/ 47 h 60"/>
                    <a:gd name="T58" fmla="*/ 58 w 137"/>
                    <a:gd name="T59" fmla="*/ 41 h 60"/>
                    <a:gd name="T60" fmla="*/ 53 w 137"/>
                    <a:gd name="T61" fmla="*/ 42 h 60"/>
                    <a:gd name="T62" fmla="*/ 50 w 137"/>
                    <a:gd name="T63" fmla="*/ 39 h 60"/>
                    <a:gd name="T64" fmla="*/ 46 w 137"/>
                    <a:gd name="T65" fmla="*/ 39 h 60"/>
                    <a:gd name="T66" fmla="*/ 22 w 137"/>
                    <a:gd name="T67" fmla="*/ 33 h 60"/>
                    <a:gd name="T68" fmla="*/ 18 w 137"/>
                    <a:gd name="T69" fmla="*/ 31 h 60"/>
                    <a:gd name="T70" fmla="*/ 13 w 137"/>
                    <a:gd name="T71" fmla="*/ 31 h 60"/>
                    <a:gd name="T72" fmla="*/ 9 w 137"/>
                    <a:gd name="T73" fmla="*/ 31 h 60"/>
                    <a:gd name="T74" fmla="*/ 5 w 137"/>
                    <a:gd name="T75" fmla="*/ 31 h 60"/>
                    <a:gd name="T76" fmla="*/ 3 w 137"/>
                    <a:gd name="T77" fmla="*/ 29 h 60"/>
                    <a:gd name="T78" fmla="*/ 1 w 137"/>
                    <a:gd name="T79" fmla="*/ 29 h 60"/>
                    <a:gd name="T80" fmla="*/ 0 w 137"/>
                    <a:gd name="T81" fmla="*/ 17 h 60"/>
                    <a:gd name="T82" fmla="*/ 1 w 137"/>
                    <a:gd name="T83" fmla="*/ 11 h 60"/>
                    <a:gd name="T84" fmla="*/ 1 w 137"/>
                    <a:gd name="T85" fmla="*/ 9 h 60"/>
                    <a:gd name="T86" fmla="*/ 1 w 137"/>
                    <a:gd name="T87" fmla="*/ 2 h 60"/>
                    <a:gd name="T88" fmla="*/ 3 w 137"/>
                    <a:gd name="T89" fmla="*/ 0 h 60"/>
                    <a:gd name="T90" fmla="*/ 6 w 137"/>
                    <a:gd name="T91" fmla="*/ 2 h 60"/>
                    <a:gd name="T92" fmla="*/ 6 w 137"/>
                    <a:gd name="T93"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60">
                      <a:moveTo>
                        <a:pt x="6" y="2"/>
                      </a:moveTo>
                      <a:lnTo>
                        <a:pt x="12" y="5"/>
                      </a:lnTo>
                      <a:lnTo>
                        <a:pt x="20" y="8"/>
                      </a:lnTo>
                      <a:lnTo>
                        <a:pt x="29" y="8"/>
                      </a:lnTo>
                      <a:lnTo>
                        <a:pt x="34" y="10"/>
                      </a:lnTo>
                      <a:lnTo>
                        <a:pt x="47" y="11"/>
                      </a:lnTo>
                      <a:lnTo>
                        <a:pt x="57" y="12"/>
                      </a:lnTo>
                      <a:lnTo>
                        <a:pt x="64" y="12"/>
                      </a:lnTo>
                      <a:lnTo>
                        <a:pt x="75" y="16"/>
                      </a:lnTo>
                      <a:lnTo>
                        <a:pt x="83" y="17"/>
                      </a:lnTo>
                      <a:lnTo>
                        <a:pt x="96" y="20"/>
                      </a:lnTo>
                      <a:lnTo>
                        <a:pt x="108" y="21"/>
                      </a:lnTo>
                      <a:lnTo>
                        <a:pt x="116" y="25"/>
                      </a:lnTo>
                      <a:lnTo>
                        <a:pt x="127" y="26"/>
                      </a:lnTo>
                      <a:lnTo>
                        <a:pt x="132" y="28"/>
                      </a:lnTo>
                      <a:lnTo>
                        <a:pt x="136" y="29"/>
                      </a:lnTo>
                      <a:lnTo>
                        <a:pt x="135" y="36"/>
                      </a:lnTo>
                      <a:lnTo>
                        <a:pt x="133" y="40"/>
                      </a:lnTo>
                      <a:lnTo>
                        <a:pt x="136" y="47"/>
                      </a:lnTo>
                      <a:lnTo>
                        <a:pt x="136" y="52"/>
                      </a:lnTo>
                      <a:lnTo>
                        <a:pt x="133" y="56"/>
                      </a:lnTo>
                      <a:lnTo>
                        <a:pt x="136" y="59"/>
                      </a:lnTo>
                      <a:lnTo>
                        <a:pt x="112" y="54"/>
                      </a:lnTo>
                      <a:lnTo>
                        <a:pt x="109" y="54"/>
                      </a:lnTo>
                      <a:lnTo>
                        <a:pt x="102" y="52"/>
                      </a:lnTo>
                      <a:lnTo>
                        <a:pt x="90" y="51"/>
                      </a:lnTo>
                      <a:lnTo>
                        <a:pt x="78" y="51"/>
                      </a:lnTo>
                      <a:lnTo>
                        <a:pt x="75" y="48"/>
                      </a:lnTo>
                      <a:lnTo>
                        <a:pt x="66" y="47"/>
                      </a:lnTo>
                      <a:lnTo>
                        <a:pt x="58" y="41"/>
                      </a:lnTo>
                      <a:lnTo>
                        <a:pt x="53" y="42"/>
                      </a:lnTo>
                      <a:lnTo>
                        <a:pt x="50" y="39"/>
                      </a:lnTo>
                      <a:lnTo>
                        <a:pt x="46" y="39"/>
                      </a:lnTo>
                      <a:lnTo>
                        <a:pt x="22" y="33"/>
                      </a:lnTo>
                      <a:lnTo>
                        <a:pt x="18" y="31"/>
                      </a:lnTo>
                      <a:lnTo>
                        <a:pt x="13" y="31"/>
                      </a:lnTo>
                      <a:lnTo>
                        <a:pt x="9" y="31"/>
                      </a:lnTo>
                      <a:lnTo>
                        <a:pt x="5" y="31"/>
                      </a:lnTo>
                      <a:lnTo>
                        <a:pt x="3" y="29"/>
                      </a:lnTo>
                      <a:lnTo>
                        <a:pt x="1" y="29"/>
                      </a:lnTo>
                      <a:lnTo>
                        <a:pt x="0" y="17"/>
                      </a:lnTo>
                      <a:lnTo>
                        <a:pt x="1" y="11"/>
                      </a:lnTo>
                      <a:lnTo>
                        <a:pt x="1" y="9"/>
                      </a:lnTo>
                      <a:lnTo>
                        <a:pt x="1" y="2"/>
                      </a:lnTo>
                      <a:lnTo>
                        <a:pt x="3" y="0"/>
                      </a:lnTo>
                      <a:lnTo>
                        <a:pt x="6" y="2"/>
                      </a:lnTo>
                      <a:lnTo>
                        <a:pt x="6" y="2"/>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5" name="Freeform 165"/>
                <p:cNvSpPr>
                  <a:spLocks/>
                </p:cNvSpPr>
                <p:nvPr/>
              </p:nvSpPr>
              <p:spPr bwMode="blackWhite">
                <a:xfrm>
                  <a:off x="4214" y="1142"/>
                  <a:ext cx="37" cy="96"/>
                </a:xfrm>
                <a:custGeom>
                  <a:avLst/>
                  <a:gdLst>
                    <a:gd name="T0" fmla="*/ 0 w 37"/>
                    <a:gd name="T1" fmla="*/ 4 h 96"/>
                    <a:gd name="T2" fmla="*/ 10 w 37"/>
                    <a:gd name="T3" fmla="*/ 4 h 96"/>
                    <a:gd name="T4" fmla="*/ 18 w 37"/>
                    <a:gd name="T5" fmla="*/ 1 h 96"/>
                    <a:gd name="T6" fmla="*/ 21 w 37"/>
                    <a:gd name="T7" fmla="*/ 1 h 96"/>
                    <a:gd name="T8" fmla="*/ 28 w 37"/>
                    <a:gd name="T9" fmla="*/ 1 h 96"/>
                    <a:gd name="T10" fmla="*/ 34 w 37"/>
                    <a:gd name="T11" fmla="*/ 0 h 96"/>
                    <a:gd name="T12" fmla="*/ 34 w 37"/>
                    <a:gd name="T13" fmla="*/ 10 h 96"/>
                    <a:gd name="T14" fmla="*/ 34 w 37"/>
                    <a:gd name="T15" fmla="*/ 17 h 96"/>
                    <a:gd name="T16" fmla="*/ 36 w 37"/>
                    <a:gd name="T17" fmla="*/ 23 h 96"/>
                    <a:gd name="T18" fmla="*/ 34 w 37"/>
                    <a:gd name="T19" fmla="*/ 30 h 96"/>
                    <a:gd name="T20" fmla="*/ 34 w 37"/>
                    <a:gd name="T21" fmla="*/ 41 h 96"/>
                    <a:gd name="T22" fmla="*/ 34 w 37"/>
                    <a:gd name="T23" fmla="*/ 47 h 96"/>
                    <a:gd name="T24" fmla="*/ 36 w 37"/>
                    <a:gd name="T25" fmla="*/ 54 h 96"/>
                    <a:gd name="T26" fmla="*/ 34 w 37"/>
                    <a:gd name="T27" fmla="*/ 63 h 96"/>
                    <a:gd name="T28" fmla="*/ 36 w 37"/>
                    <a:gd name="T29" fmla="*/ 68 h 96"/>
                    <a:gd name="T30" fmla="*/ 34 w 37"/>
                    <a:gd name="T31" fmla="*/ 73 h 96"/>
                    <a:gd name="T32" fmla="*/ 36 w 37"/>
                    <a:gd name="T33" fmla="*/ 81 h 96"/>
                    <a:gd name="T34" fmla="*/ 26 w 37"/>
                    <a:gd name="T35" fmla="*/ 83 h 96"/>
                    <a:gd name="T36" fmla="*/ 22 w 37"/>
                    <a:gd name="T37" fmla="*/ 84 h 96"/>
                    <a:gd name="T38" fmla="*/ 19 w 37"/>
                    <a:gd name="T39" fmla="*/ 87 h 96"/>
                    <a:gd name="T40" fmla="*/ 11 w 37"/>
                    <a:gd name="T41" fmla="*/ 89 h 96"/>
                    <a:gd name="T42" fmla="*/ 9 w 37"/>
                    <a:gd name="T43" fmla="*/ 93 h 96"/>
                    <a:gd name="T44" fmla="*/ 6 w 37"/>
                    <a:gd name="T45" fmla="*/ 93 h 96"/>
                    <a:gd name="T46" fmla="*/ 1 w 37"/>
                    <a:gd name="T47" fmla="*/ 95 h 96"/>
                    <a:gd name="T48" fmla="*/ 0 w 37"/>
                    <a:gd name="T49" fmla="*/ 4 h 96"/>
                    <a:gd name="T50" fmla="*/ 0 w 37"/>
                    <a:gd name="T51"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96">
                      <a:moveTo>
                        <a:pt x="0" y="4"/>
                      </a:moveTo>
                      <a:lnTo>
                        <a:pt x="10" y="4"/>
                      </a:lnTo>
                      <a:lnTo>
                        <a:pt x="18" y="1"/>
                      </a:lnTo>
                      <a:lnTo>
                        <a:pt x="21" y="1"/>
                      </a:lnTo>
                      <a:lnTo>
                        <a:pt x="28" y="1"/>
                      </a:lnTo>
                      <a:lnTo>
                        <a:pt x="34" y="0"/>
                      </a:lnTo>
                      <a:lnTo>
                        <a:pt x="34" y="10"/>
                      </a:lnTo>
                      <a:lnTo>
                        <a:pt x="34" y="17"/>
                      </a:lnTo>
                      <a:lnTo>
                        <a:pt x="36" y="23"/>
                      </a:lnTo>
                      <a:lnTo>
                        <a:pt x="34" y="30"/>
                      </a:lnTo>
                      <a:lnTo>
                        <a:pt x="34" y="41"/>
                      </a:lnTo>
                      <a:lnTo>
                        <a:pt x="34" y="47"/>
                      </a:lnTo>
                      <a:lnTo>
                        <a:pt x="36" y="54"/>
                      </a:lnTo>
                      <a:lnTo>
                        <a:pt x="34" y="63"/>
                      </a:lnTo>
                      <a:lnTo>
                        <a:pt x="36" y="68"/>
                      </a:lnTo>
                      <a:lnTo>
                        <a:pt x="34" y="73"/>
                      </a:lnTo>
                      <a:lnTo>
                        <a:pt x="36" y="81"/>
                      </a:lnTo>
                      <a:lnTo>
                        <a:pt x="26" y="83"/>
                      </a:lnTo>
                      <a:lnTo>
                        <a:pt x="22" y="84"/>
                      </a:lnTo>
                      <a:lnTo>
                        <a:pt x="19" y="87"/>
                      </a:lnTo>
                      <a:lnTo>
                        <a:pt x="11" y="89"/>
                      </a:lnTo>
                      <a:lnTo>
                        <a:pt x="9" y="93"/>
                      </a:lnTo>
                      <a:lnTo>
                        <a:pt x="6" y="93"/>
                      </a:lnTo>
                      <a:lnTo>
                        <a:pt x="1" y="95"/>
                      </a:lnTo>
                      <a:lnTo>
                        <a:pt x="0" y="4"/>
                      </a:lnTo>
                      <a:lnTo>
                        <a:pt x="0" y="4"/>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6" name="Freeform 166"/>
                <p:cNvSpPr>
                  <a:spLocks/>
                </p:cNvSpPr>
                <p:nvPr/>
              </p:nvSpPr>
              <p:spPr bwMode="blackWhite">
                <a:xfrm>
                  <a:off x="4094" y="1134"/>
                  <a:ext cx="121" cy="32"/>
                </a:xfrm>
                <a:custGeom>
                  <a:avLst/>
                  <a:gdLst>
                    <a:gd name="T0" fmla="*/ 0 w 121"/>
                    <a:gd name="T1" fmla="*/ 6 h 32"/>
                    <a:gd name="T2" fmla="*/ 26 w 121"/>
                    <a:gd name="T3" fmla="*/ 1 h 32"/>
                    <a:gd name="T4" fmla="*/ 29 w 121"/>
                    <a:gd name="T5" fmla="*/ 1 h 32"/>
                    <a:gd name="T6" fmla="*/ 37 w 121"/>
                    <a:gd name="T7" fmla="*/ 0 h 32"/>
                    <a:gd name="T8" fmla="*/ 44 w 121"/>
                    <a:gd name="T9" fmla="*/ 0 h 32"/>
                    <a:gd name="T10" fmla="*/ 57 w 121"/>
                    <a:gd name="T11" fmla="*/ 3 h 32"/>
                    <a:gd name="T12" fmla="*/ 69 w 121"/>
                    <a:gd name="T13" fmla="*/ 3 h 32"/>
                    <a:gd name="T14" fmla="*/ 75 w 121"/>
                    <a:gd name="T15" fmla="*/ 3 h 32"/>
                    <a:gd name="T16" fmla="*/ 88 w 121"/>
                    <a:gd name="T17" fmla="*/ 4 h 32"/>
                    <a:gd name="T18" fmla="*/ 93 w 121"/>
                    <a:gd name="T19" fmla="*/ 4 h 32"/>
                    <a:gd name="T20" fmla="*/ 107 w 121"/>
                    <a:gd name="T21" fmla="*/ 6 h 32"/>
                    <a:gd name="T22" fmla="*/ 115 w 121"/>
                    <a:gd name="T23" fmla="*/ 6 h 32"/>
                    <a:gd name="T24" fmla="*/ 120 w 121"/>
                    <a:gd name="T25" fmla="*/ 7 h 32"/>
                    <a:gd name="T26" fmla="*/ 115 w 121"/>
                    <a:gd name="T27" fmla="*/ 31 h 32"/>
                    <a:gd name="T28" fmla="*/ 5 w 121"/>
                    <a:gd name="T29" fmla="*/ 13 h 32"/>
                    <a:gd name="T30" fmla="*/ 0 w 121"/>
                    <a:gd name="T31" fmla="*/ 6 h 32"/>
                    <a:gd name="T32" fmla="*/ 0 w 121"/>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2">
                      <a:moveTo>
                        <a:pt x="0" y="6"/>
                      </a:moveTo>
                      <a:lnTo>
                        <a:pt x="26" y="1"/>
                      </a:lnTo>
                      <a:lnTo>
                        <a:pt x="29" y="1"/>
                      </a:lnTo>
                      <a:lnTo>
                        <a:pt x="37" y="0"/>
                      </a:lnTo>
                      <a:lnTo>
                        <a:pt x="44" y="0"/>
                      </a:lnTo>
                      <a:lnTo>
                        <a:pt x="57" y="3"/>
                      </a:lnTo>
                      <a:lnTo>
                        <a:pt x="69" y="3"/>
                      </a:lnTo>
                      <a:lnTo>
                        <a:pt x="75" y="3"/>
                      </a:lnTo>
                      <a:lnTo>
                        <a:pt x="88" y="4"/>
                      </a:lnTo>
                      <a:lnTo>
                        <a:pt x="93" y="4"/>
                      </a:lnTo>
                      <a:lnTo>
                        <a:pt x="107" y="6"/>
                      </a:lnTo>
                      <a:lnTo>
                        <a:pt x="115" y="6"/>
                      </a:lnTo>
                      <a:lnTo>
                        <a:pt x="120" y="7"/>
                      </a:lnTo>
                      <a:lnTo>
                        <a:pt x="115" y="31"/>
                      </a:lnTo>
                      <a:lnTo>
                        <a:pt x="5" y="13"/>
                      </a:lnTo>
                      <a:lnTo>
                        <a:pt x="0" y="6"/>
                      </a:lnTo>
                      <a:lnTo>
                        <a:pt x="0" y="6"/>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7" name="Freeform 167"/>
                <p:cNvSpPr>
                  <a:spLocks/>
                </p:cNvSpPr>
                <p:nvPr/>
              </p:nvSpPr>
              <p:spPr bwMode="blackWhite">
                <a:xfrm>
                  <a:off x="4193" y="1142"/>
                  <a:ext cx="26" cy="110"/>
                </a:xfrm>
                <a:custGeom>
                  <a:avLst/>
                  <a:gdLst>
                    <a:gd name="T0" fmla="*/ 10 w 26"/>
                    <a:gd name="T1" fmla="*/ 3 h 110"/>
                    <a:gd name="T2" fmla="*/ 20 w 26"/>
                    <a:gd name="T3" fmla="*/ 0 h 110"/>
                    <a:gd name="T4" fmla="*/ 21 w 26"/>
                    <a:gd name="T5" fmla="*/ 0 h 110"/>
                    <a:gd name="T6" fmla="*/ 22 w 26"/>
                    <a:gd name="T7" fmla="*/ 10 h 110"/>
                    <a:gd name="T8" fmla="*/ 21 w 26"/>
                    <a:gd name="T9" fmla="*/ 18 h 110"/>
                    <a:gd name="T10" fmla="*/ 22 w 26"/>
                    <a:gd name="T11" fmla="*/ 27 h 110"/>
                    <a:gd name="T12" fmla="*/ 22 w 26"/>
                    <a:gd name="T13" fmla="*/ 32 h 110"/>
                    <a:gd name="T14" fmla="*/ 24 w 26"/>
                    <a:gd name="T15" fmla="*/ 42 h 110"/>
                    <a:gd name="T16" fmla="*/ 24 w 26"/>
                    <a:gd name="T17" fmla="*/ 45 h 110"/>
                    <a:gd name="T18" fmla="*/ 24 w 26"/>
                    <a:gd name="T19" fmla="*/ 60 h 110"/>
                    <a:gd name="T20" fmla="*/ 22 w 26"/>
                    <a:gd name="T21" fmla="*/ 64 h 110"/>
                    <a:gd name="T22" fmla="*/ 25 w 26"/>
                    <a:gd name="T23" fmla="*/ 75 h 110"/>
                    <a:gd name="T24" fmla="*/ 24 w 26"/>
                    <a:gd name="T25" fmla="*/ 85 h 110"/>
                    <a:gd name="T26" fmla="*/ 25 w 26"/>
                    <a:gd name="T27" fmla="*/ 95 h 110"/>
                    <a:gd name="T28" fmla="*/ 25 w 26"/>
                    <a:gd name="T29" fmla="*/ 100 h 110"/>
                    <a:gd name="T30" fmla="*/ 25 w 26"/>
                    <a:gd name="T31" fmla="*/ 102 h 110"/>
                    <a:gd name="T32" fmla="*/ 15 w 26"/>
                    <a:gd name="T33" fmla="*/ 106 h 110"/>
                    <a:gd name="T34" fmla="*/ 11 w 26"/>
                    <a:gd name="T35" fmla="*/ 106 h 110"/>
                    <a:gd name="T36" fmla="*/ 9 w 26"/>
                    <a:gd name="T37" fmla="*/ 109 h 110"/>
                    <a:gd name="T38" fmla="*/ 0 w 26"/>
                    <a:gd name="T39" fmla="*/ 62 h 110"/>
                    <a:gd name="T40" fmla="*/ 6 w 26"/>
                    <a:gd name="T41" fmla="*/ 9 h 110"/>
                    <a:gd name="T42" fmla="*/ 10 w 26"/>
                    <a:gd name="T43" fmla="*/ 3 h 110"/>
                    <a:gd name="T44" fmla="*/ 10 w 26"/>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10">
                      <a:moveTo>
                        <a:pt x="10" y="3"/>
                      </a:moveTo>
                      <a:lnTo>
                        <a:pt x="20" y="0"/>
                      </a:lnTo>
                      <a:lnTo>
                        <a:pt x="21" y="0"/>
                      </a:lnTo>
                      <a:lnTo>
                        <a:pt x="22" y="10"/>
                      </a:lnTo>
                      <a:lnTo>
                        <a:pt x="21" y="18"/>
                      </a:lnTo>
                      <a:lnTo>
                        <a:pt x="22" y="27"/>
                      </a:lnTo>
                      <a:lnTo>
                        <a:pt x="22" y="32"/>
                      </a:lnTo>
                      <a:lnTo>
                        <a:pt x="24" y="42"/>
                      </a:lnTo>
                      <a:lnTo>
                        <a:pt x="24" y="45"/>
                      </a:lnTo>
                      <a:lnTo>
                        <a:pt x="24" y="60"/>
                      </a:lnTo>
                      <a:lnTo>
                        <a:pt x="22" y="64"/>
                      </a:lnTo>
                      <a:lnTo>
                        <a:pt x="25" y="75"/>
                      </a:lnTo>
                      <a:lnTo>
                        <a:pt x="24" y="85"/>
                      </a:lnTo>
                      <a:lnTo>
                        <a:pt x="25" y="95"/>
                      </a:lnTo>
                      <a:lnTo>
                        <a:pt x="25" y="100"/>
                      </a:lnTo>
                      <a:lnTo>
                        <a:pt x="25" y="102"/>
                      </a:lnTo>
                      <a:lnTo>
                        <a:pt x="15" y="106"/>
                      </a:lnTo>
                      <a:lnTo>
                        <a:pt x="11" y="106"/>
                      </a:lnTo>
                      <a:lnTo>
                        <a:pt x="9" y="109"/>
                      </a:lnTo>
                      <a:lnTo>
                        <a:pt x="0" y="62"/>
                      </a:lnTo>
                      <a:lnTo>
                        <a:pt x="6" y="9"/>
                      </a:lnTo>
                      <a:lnTo>
                        <a:pt x="10" y="3"/>
                      </a:lnTo>
                      <a:lnTo>
                        <a:pt x="10" y="3"/>
                      </a:lnTo>
                    </a:path>
                  </a:pathLst>
                </a:custGeom>
                <a:solidFill>
                  <a:srgbClr val="C0C0C0"/>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8" name="Freeform 168"/>
                <p:cNvSpPr>
                  <a:spLocks/>
                </p:cNvSpPr>
                <p:nvPr/>
              </p:nvSpPr>
              <p:spPr bwMode="blackWhite">
                <a:xfrm>
                  <a:off x="4094" y="1140"/>
                  <a:ext cx="110" cy="112"/>
                </a:xfrm>
                <a:custGeom>
                  <a:avLst/>
                  <a:gdLst>
                    <a:gd name="T0" fmla="*/ 2 w 110"/>
                    <a:gd name="T1" fmla="*/ 0 h 112"/>
                    <a:gd name="T2" fmla="*/ 8 w 110"/>
                    <a:gd name="T3" fmla="*/ 2 h 112"/>
                    <a:gd name="T4" fmla="*/ 16 w 110"/>
                    <a:gd name="T5" fmla="*/ 0 h 112"/>
                    <a:gd name="T6" fmla="*/ 17 w 110"/>
                    <a:gd name="T7" fmla="*/ 2 h 112"/>
                    <a:gd name="T8" fmla="*/ 24 w 110"/>
                    <a:gd name="T9" fmla="*/ 2 h 112"/>
                    <a:gd name="T10" fmla="*/ 29 w 110"/>
                    <a:gd name="T11" fmla="*/ 2 h 112"/>
                    <a:gd name="T12" fmla="*/ 30 w 110"/>
                    <a:gd name="T13" fmla="*/ 2 h 112"/>
                    <a:gd name="T14" fmla="*/ 40 w 110"/>
                    <a:gd name="T15" fmla="*/ 2 h 112"/>
                    <a:gd name="T16" fmla="*/ 54 w 110"/>
                    <a:gd name="T17" fmla="*/ 2 h 112"/>
                    <a:gd name="T18" fmla="*/ 62 w 110"/>
                    <a:gd name="T19" fmla="*/ 2 h 112"/>
                    <a:gd name="T20" fmla="*/ 69 w 110"/>
                    <a:gd name="T21" fmla="*/ 3 h 112"/>
                    <a:gd name="T22" fmla="*/ 79 w 110"/>
                    <a:gd name="T23" fmla="*/ 3 h 112"/>
                    <a:gd name="T24" fmla="*/ 88 w 110"/>
                    <a:gd name="T25" fmla="*/ 5 h 112"/>
                    <a:gd name="T26" fmla="*/ 98 w 110"/>
                    <a:gd name="T27" fmla="*/ 3 h 112"/>
                    <a:gd name="T28" fmla="*/ 105 w 110"/>
                    <a:gd name="T29" fmla="*/ 5 h 112"/>
                    <a:gd name="T30" fmla="*/ 109 w 110"/>
                    <a:gd name="T31" fmla="*/ 5 h 112"/>
                    <a:gd name="T32" fmla="*/ 108 w 110"/>
                    <a:gd name="T33" fmla="*/ 18 h 112"/>
                    <a:gd name="T34" fmla="*/ 109 w 110"/>
                    <a:gd name="T35" fmla="*/ 21 h 112"/>
                    <a:gd name="T36" fmla="*/ 108 w 110"/>
                    <a:gd name="T37" fmla="*/ 26 h 112"/>
                    <a:gd name="T38" fmla="*/ 108 w 110"/>
                    <a:gd name="T39" fmla="*/ 29 h 112"/>
                    <a:gd name="T40" fmla="*/ 109 w 110"/>
                    <a:gd name="T41" fmla="*/ 41 h 112"/>
                    <a:gd name="T42" fmla="*/ 108 w 110"/>
                    <a:gd name="T43" fmla="*/ 46 h 112"/>
                    <a:gd name="T44" fmla="*/ 108 w 110"/>
                    <a:gd name="T45" fmla="*/ 54 h 112"/>
                    <a:gd name="T46" fmla="*/ 108 w 110"/>
                    <a:gd name="T47" fmla="*/ 64 h 112"/>
                    <a:gd name="T48" fmla="*/ 108 w 110"/>
                    <a:gd name="T49" fmla="*/ 72 h 112"/>
                    <a:gd name="T50" fmla="*/ 107 w 110"/>
                    <a:gd name="T51" fmla="*/ 87 h 112"/>
                    <a:gd name="T52" fmla="*/ 108 w 110"/>
                    <a:gd name="T53" fmla="*/ 97 h 112"/>
                    <a:gd name="T54" fmla="*/ 108 w 110"/>
                    <a:gd name="T55" fmla="*/ 106 h 112"/>
                    <a:gd name="T56" fmla="*/ 108 w 110"/>
                    <a:gd name="T57" fmla="*/ 111 h 112"/>
                    <a:gd name="T58" fmla="*/ 98 w 110"/>
                    <a:gd name="T59" fmla="*/ 110 h 112"/>
                    <a:gd name="T60" fmla="*/ 94 w 110"/>
                    <a:gd name="T61" fmla="*/ 110 h 112"/>
                    <a:gd name="T62" fmla="*/ 81 w 110"/>
                    <a:gd name="T63" fmla="*/ 107 h 112"/>
                    <a:gd name="T64" fmla="*/ 79 w 110"/>
                    <a:gd name="T65" fmla="*/ 107 h 112"/>
                    <a:gd name="T66" fmla="*/ 72 w 110"/>
                    <a:gd name="T67" fmla="*/ 106 h 112"/>
                    <a:gd name="T68" fmla="*/ 68 w 110"/>
                    <a:gd name="T69" fmla="*/ 106 h 112"/>
                    <a:gd name="T70" fmla="*/ 62 w 110"/>
                    <a:gd name="T71" fmla="*/ 106 h 112"/>
                    <a:gd name="T72" fmla="*/ 54 w 110"/>
                    <a:gd name="T73" fmla="*/ 104 h 112"/>
                    <a:gd name="T74" fmla="*/ 46 w 110"/>
                    <a:gd name="T75" fmla="*/ 104 h 112"/>
                    <a:gd name="T76" fmla="*/ 43 w 110"/>
                    <a:gd name="T77" fmla="*/ 102 h 112"/>
                    <a:gd name="T78" fmla="*/ 36 w 110"/>
                    <a:gd name="T79" fmla="*/ 100 h 112"/>
                    <a:gd name="T80" fmla="*/ 29 w 110"/>
                    <a:gd name="T81" fmla="*/ 98 h 112"/>
                    <a:gd name="T82" fmla="*/ 24 w 110"/>
                    <a:gd name="T83" fmla="*/ 98 h 112"/>
                    <a:gd name="T84" fmla="*/ 14 w 110"/>
                    <a:gd name="T85" fmla="*/ 96 h 112"/>
                    <a:gd name="T86" fmla="*/ 8 w 110"/>
                    <a:gd name="T87" fmla="*/ 94 h 112"/>
                    <a:gd name="T88" fmla="*/ 2 w 110"/>
                    <a:gd name="T89" fmla="*/ 94 h 112"/>
                    <a:gd name="T90" fmla="*/ 3 w 110"/>
                    <a:gd name="T91" fmla="*/ 86 h 112"/>
                    <a:gd name="T92" fmla="*/ 2 w 110"/>
                    <a:gd name="T93" fmla="*/ 75 h 112"/>
                    <a:gd name="T94" fmla="*/ 2 w 110"/>
                    <a:gd name="T95" fmla="*/ 68 h 112"/>
                    <a:gd name="T96" fmla="*/ 3 w 110"/>
                    <a:gd name="T97" fmla="*/ 59 h 112"/>
                    <a:gd name="T98" fmla="*/ 3 w 110"/>
                    <a:gd name="T99" fmla="*/ 56 h 112"/>
                    <a:gd name="T100" fmla="*/ 3 w 110"/>
                    <a:gd name="T101" fmla="*/ 50 h 112"/>
                    <a:gd name="T102" fmla="*/ 3 w 110"/>
                    <a:gd name="T103" fmla="*/ 44 h 112"/>
                    <a:gd name="T104" fmla="*/ 2 w 110"/>
                    <a:gd name="T105" fmla="*/ 36 h 112"/>
                    <a:gd name="T106" fmla="*/ 2 w 110"/>
                    <a:gd name="T107" fmla="*/ 28 h 112"/>
                    <a:gd name="T108" fmla="*/ 2 w 110"/>
                    <a:gd name="T109" fmla="*/ 20 h 112"/>
                    <a:gd name="T110" fmla="*/ 2 w 110"/>
                    <a:gd name="T111" fmla="*/ 14 h 112"/>
                    <a:gd name="T112" fmla="*/ 0 w 110"/>
                    <a:gd name="T113" fmla="*/ 6 h 112"/>
                    <a:gd name="T114" fmla="*/ 0 w 110"/>
                    <a:gd name="T115" fmla="*/ 2 h 112"/>
                    <a:gd name="T116" fmla="*/ 2 w 110"/>
                    <a:gd name="T117" fmla="*/ 0 h 112"/>
                    <a:gd name="T118" fmla="*/ 2 w 110"/>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112">
                      <a:moveTo>
                        <a:pt x="2" y="0"/>
                      </a:moveTo>
                      <a:lnTo>
                        <a:pt x="8" y="2"/>
                      </a:lnTo>
                      <a:lnTo>
                        <a:pt x="16" y="0"/>
                      </a:lnTo>
                      <a:lnTo>
                        <a:pt x="17" y="2"/>
                      </a:lnTo>
                      <a:lnTo>
                        <a:pt x="24" y="2"/>
                      </a:lnTo>
                      <a:lnTo>
                        <a:pt x="29" y="2"/>
                      </a:lnTo>
                      <a:lnTo>
                        <a:pt x="30" y="2"/>
                      </a:lnTo>
                      <a:lnTo>
                        <a:pt x="40" y="2"/>
                      </a:lnTo>
                      <a:lnTo>
                        <a:pt x="54" y="2"/>
                      </a:lnTo>
                      <a:lnTo>
                        <a:pt x="62" y="2"/>
                      </a:lnTo>
                      <a:lnTo>
                        <a:pt x="69" y="3"/>
                      </a:lnTo>
                      <a:lnTo>
                        <a:pt x="79" y="3"/>
                      </a:lnTo>
                      <a:lnTo>
                        <a:pt x="88" y="5"/>
                      </a:lnTo>
                      <a:lnTo>
                        <a:pt x="98" y="3"/>
                      </a:lnTo>
                      <a:lnTo>
                        <a:pt x="105" y="5"/>
                      </a:lnTo>
                      <a:lnTo>
                        <a:pt x="109" y="5"/>
                      </a:lnTo>
                      <a:lnTo>
                        <a:pt x="108" y="18"/>
                      </a:lnTo>
                      <a:lnTo>
                        <a:pt x="109" y="21"/>
                      </a:lnTo>
                      <a:lnTo>
                        <a:pt x="108" y="26"/>
                      </a:lnTo>
                      <a:lnTo>
                        <a:pt x="108" y="29"/>
                      </a:lnTo>
                      <a:lnTo>
                        <a:pt x="109" y="41"/>
                      </a:lnTo>
                      <a:lnTo>
                        <a:pt x="108" y="46"/>
                      </a:lnTo>
                      <a:lnTo>
                        <a:pt x="108" y="54"/>
                      </a:lnTo>
                      <a:lnTo>
                        <a:pt x="108" y="64"/>
                      </a:lnTo>
                      <a:lnTo>
                        <a:pt x="108" y="72"/>
                      </a:lnTo>
                      <a:lnTo>
                        <a:pt x="107" y="87"/>
                      </a:lnTo>
                      <a:lnTo>
                        <a:pt x="108" y="97"/>
                      </a:lnTo>
                      <a:lnTo>
                        <a:pt x="108" y="106"/>
                      </a:lnTo>
                      <a:lnTo>
                        <a:pt x="108" y="111"/>
                      </a:lnTo>
                      <a:lnTo>
                        <a:pt x="98" y="110"/>
                      </a:lnTo>
                      <a:lnTo>
                        <a:pt x="94" y="110"/>
                      </a:lnTo>
                      <a:lnTo>
                        <a:pt x="81" y="107"/>
                      </a:lnTo>
                      <a:lnTo>
                        <a:pt x="79" y="107"/>
                      </a:lnTo>
                      <a:lnTo>
                        <a:pt x="72" y="106"/>
                      </a:lnTo>
                      <a:lnTo>
                        <a:pt x="68" y="106"/>
                      </a:lnTo>
                      <a:lnTo>
                        <a:pt x="62" y="106"/>
                      </a:lnTo>
                      <a:lnTo>
                        <a:pt x="54" y="104"/>
                      </a:lnTo>
                      <a:lnTo>
                        <a:pt x="46" y="104"/>
                      </a:lnTo>
                      <a:lnTo>
                        <a:pt x="43" y="102"/>
                      </a:lnTo>
                      <a:lnTo>
                        <a:pt x="36" y="100"/>
                      </a:lnTo>
                      <a:lnTo>
                        <a:pt x="29" y="98"/>
                      </a:lnTo>
                      <a:lnTo>
                        <a:pt x="24" y="98"/>
                      </a:lnTo>
                      <a:lnTo>
                        <a:pt x="14" y="96"/>
                      </a:lnTo>
                      <a:lnTo>
                        <a:pt x="8" y="94"/>
                      </a:lnTo>
                      <a:lnTo>
                        <a:pt x="2" y="94"/>
                      </a:lnTo>
                      <a:lnTo>
                        <a:pt x="3" y="86"/>
                      </a:lnTo>
                      <a:lnTo>
                        <a:pt x="2" y="75"/>
                      </a:lnTo>
                      <a:lnTo>
                        <a:pt x="2" y="68"/>
                      </a:lnTo>
                      <a:lnTo>
                        <a:pt x="3" y="59"/>
                      </a:lnTo>
                      <a:lnTo>
                        <a:pt x="3" y="56"/>
                      </a:lnTo>
                      <a:lnTo>
                        <a:pt x="3" y="50"/>
                      </a:lnTo>
                      <a:lnTo>
                        <a:pt x="3" y="44"/>
                      </a:lnTo>
                      <a:lnTo>
                        <a:pt x="2" y="36"/>
                      </a:lnTo>
                      <a:lnTo>
                        <a:pt x="2" y="28"/>
                      </a:lnTo>
                      <a:lnTo>
                        <a:pt x="2" y="20"/>
                      </a:lnTo>
                      <a:lnTo>
                        <a:pt x="2" y="14"/>
                      </a:lnTo>
                      <a:lnTo>
                        <a:pt x="0" y="6"/>
                      </a:lnTo>
                      <a:lnTo>
                        <a:pt x="0" y="2"/>
                      </a:lnTo>
                      <a:lnTo>
                        <a:pt x="2" y="0"/>
                      </a:lnTo>
                      <a:lnTo>
                        <a:pt x="2" y="0"/>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29" name="Freeform 169"/>
                <p:cNvSpPr>
                  <a:spLocks/>
                </p:cNvSpPr>
                <p:nvPr/>
              </p:nvSpPr>
              <p:spPr bwMode="blackWhite">
                <a:xfrm>
                  <a:off x="4107" y="1149"/>
                  <a:ext cx="84" cy="82"/>
                </a:xfrm>
                <a:custGeom>
                  <a:avLst/>
                  <a:gdLst>
                    <a:gd name="T0" fmla="*/ 0 w 84"/>
                    <a:gd name="T1" fmla="*/ 0 h 82"/>
                    <a:gd name="T2" fmla="*/ 13 w 84"/>
                    <a:gd name="T3" fmla="*/ 1 h 82"/>
                    <a:gd name="T4" fmla="*/ 16 w 84"/>
                    <a:gd name="T5" fmla="*/ 3 h 82"/>
                    <a:gd name="T6" fmla="*/ 27 w 84"/>
                    <a:gd name="T7" fmla="*/ 3 h 82"/>
                    <a:gd name="T8" fmla="*/ 37 w 84"/>
                    <a:gd name="T9" fmla="*/ 3 h 82"/>
                    <a:gd name="T10" fmla="*/ 47 w 84"/>
                    <a:gd name="T11" fmla="*/ 5 h 82"/>
                    <a:gd name="T12" fmla="*/ 61 w 84"/>
                    <a:gd name="T13" fmla="*/ 5 h 82"/>
                    <a:gd name="T14" fmla="*/ 72 w 84"/>
                    <a:gd name="T15" fmla="*/ 9 h 82"/>
                    <a:gd name="T16" fmla="*/ 79 w 84"/>
                    <a:gd name="T17" fmla="*/ 7 h 82"/>
                    <a:gd name="T18" fmla="*/ 82 w 84"/>
                    <a:gd name="T19" fmla="*/ 9 h 82"/>
                    <a:gd name="T20" fmla="*/ 82 w 84"/>
                    <a:gd name="T21" fmla="*/ 16 h 82"/>
                    <a:gd name="T22" fmla="*/ 82 w 84"/>
                    <a:gd name="T23" fmla="*/ 26 h 82"/>
                    <a:gd name="T24" fmla="*/ 82 w 84"/>
                    <a:gd name="T25" fmla="*/ 33 h 82"/>
                    <a:gd name="T26" fmla="*/ 82 w 84"/>
                    <a:gd name="T27" fmla="*/ 38 h 82"/>
                    <a:gd name="T28" fmla="*/ 83 w 84"/>
                    <a:gd name="T29" fmla="*/ 43 h 82"/>
                    <a:gd name="T30" fmla="*/ 81 w 84"/>
                    <a:gd name="T31" fmla="*/ 56 h 82"/>
                    <a:gd name="T32" fmla="*/ 81 w 84"/>
                    <a:gd name="T33" fmla="*/ 70 h 82"/>
                    <a:gd name="T34" fmla="*/ 82 w 84"/>
                    <a:gd name="T35" fmla="*/ 78 h 82"/>
                    <a:gd name="T36" fmla="*/ 82 w 84"/>
                    <a:gd name="T37" fmla="*/ 81 h 82"/>
                    <a:gd name="T38" fmla="*/ 72 w 84"/>
                    <a:gd name="T39" fmla="*/ 80 h 82"/>
                    <a:gd name="T40" fmla="*/ 66 w 84"/>
                    <a:gd name="T41" fmla="*/ 80 h 82"/>
                    <a:gd name="T42" fmla="*/ 52 w 84"/>
                    <a:gd name="T43" fmla="*/ 78 h 82"/>
                    <a:gd name="T44" fmla="*/ 47 w 84"/>
                    <a:gd name="T45" fmla="*/ 78 h 82"/>
                    <a:gd name="T46" fmla="*/ 40 w 84"/>
                    <a:gd name="T47" fmla="*/ 77 h 82"/>
                    <a:gd name="T48" fmla="*/ 33 w 84"/>
                    <a:gd name="T49" fmla="*/ 77 h 82"/>
                    <a:gd name="T50" fmla="*/ 27 w 84"/>
                    <a:gd name="T51" fmla="*/ 76 h 82"/>
                    <a:gd name="T52" fmla="*/ 18 w 84"/>
                    <a:gd name="T53" fmla="*/ 76 h 82"/>
                    <a:gd name="T54" fmla="*/ 16 w 84"/>
                    <a:gd name="T55" fmla="*/ 76 h 82"/>
                    <a:gd name="T56" fmla="*/ 4 w 84"/>
                    <a:gd name="T57" fmla="*/ 74 h 82"/>
                    <a:gd name="T58" fmla="*/ 1 w 84"/>
                    <a:gd name="T59" fmla="*/ 74 h 82"/>
                    <a:gd name="T60" fmla="*/ 1 w 84"/>
                    <a:gd name="T61" fmla="*/ 64 h 82"/>
                    <a:gd name="T62" fmla="*/ 1 w 84"/>
                    <a:gd name="T63" fmla="*/ 56 h 82"/>
                    <a:gd name="T64" fmla="*/ 1 w 84"/>
                    <a:gd name="T65" fmla="*/ 47 h 82"/>
                    <a:gd name="T66" fmla="*/ 1 w 84"/>
                    <a:gd name="T67" fmla="*/ 33 h 82"/>
                    <a:gd name="T68" fmla="*/ 0 w 84"/>
                    <a:gd name="T69" fmla="*/ 25 h 82"/>
                    <a:gd name="T70" fmla="*/ 1 w 84"/>
                    <a:gd name="T71" fmla="*/ 13 h 82"/>
                    <a:gd name="T72" fmla="*/ 0 w 84"/>
                    <a:gd name="T73" fmla="*/ 0 h 82"/>
                    <a:gd name="T74" fmla="*/ 0 w 84"/>
                    <a:gd name="T75" fmla="*/ 0 h 82"/>
                    <a:gd name="T76" fmla="*/ 0 w 84"/>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2">
                      <a:moveTo>
                        <a:pt x="0" y="0"/>
                      </a:moveTo>
                      <a:lnTo>
                        <a:pt x="13" y="1"/>
                      </a:lnTo>
                      <a:lnTo>
                        <a:pt x="16" y="3"/>
                      </a:lnTo>
                      <a:lnTo>
                        <a:pt x="27" y="3"/>
                      </a:lnTo>
                      <a:lnTo>
                        <a:pt x="37" y="3"/>
                      </a:lnTo>
                      <a:lnTo>
                        <a:pt x="47" y="5"/>
                      </a:lnTo>
                      <a:lnTo>
                        <a:pt x="61" y="5"/>
                      </a:lnTo>
                      <a:lnTo>
                        <a:pt x="72" y="9"/>
                      </a:lnTo>
                      <a:lnTo>
                        <a:pt x="79" y="7"/>
                      </a:lnTo>
                      <a:lnTo>
                        <a:pt x="82" y="9"/>
                      </a:lnTo>
                      <a:lnTo>
                        <a:pt x="82" y="16"/>
                      </a:lnTo>
                      <a:lnTo>
                        <a:pt x="82" y="26"/>
                      </a:lnTo>
                      <a:lnTo>
                        <a:pt x="82" y="33"/>
                      </a:lnTo>
                      <a:lnTo>
                        <a:pt x="82" y="38"/>
                      </a:lnTo>
                      <a:lnTo>
                        <a:pt x="83" y="43"/>
                      </a:lnTo>
                      <a:lnTo>
                        <a:pt x="81" y="56"/>
                      </a:lnTo>
                      <a:lnTo>
                        <a:pt x="81" y="70"/>
                      </a:lnTo>
                      <a:lnTo>
                        <a:pt x="82" y="78"/>
                      </a:lnTo>
                      <a:lnTo>
                        <a:pt x="82" y="81"/>
                      </a:lnTo>
                      <a:lnTo>
                        <a:pt x="72" y="80"/>
                      </a:lnTo>
                      <a:lnTo>
                        <a:pt x="66" y="80"/>
                      </a:lnTo>
                      <a:lnTo>
                        <a:pt x="52" y="78"/>
                      </a:lnTo>
                      <a:lnTo>
                        <a:pt x="47" y="78"/>
                      </a:lnTo>
                      <a:lnTo>
                        <a:pt x="40" y="77"/>
                      </a:lnTo>
                      <a:lnTo>
                        <a:pt x="33" y="77"/>
                      </a:lnTo>
                      <a:lnTo>
                        <a:pt x="27" y="76"/>
                      </a:lnTo>
                      <a:lnTo>
                        <a:pt x="18" y="76"/>
                      </a:lnTo>
                      <a:lnTo>
                        <a:pt x="16" y="76"/>
                      </a:lnTo>
                      <a:lnTo>
                        <a:pt x="4" y="74"/>
                      </a:lnTo>
                      <a:lnTo>
                        <a:pt x="1" y="74"/>
                      </a:lnTo>
                      <a:lnTo>
                        <a:pt x="1" y="64"/>
                      </a:lnTo>
                      <a:lnTo>
                        <a:pt x="1" y="56"/>
                      </a:lnTo>
                      <a:lnTo>
                        <a:pt x="1" y="47"/>
                      </a:lnTo>
                      <a:lnTo>
                        <a:pt x="1" y="33"/>
                      </a:lnTo>
                      <a:lnTo>
                        <a:pt x="0" y="25"/>
                      </a:lnTo>
                      <a:lnTo>
                        <a:pt x="1" y="13"/>
                      </a:lnTo>
                      <a:lnTo>
                        <a:pt x="0" y="0"/>
                      </a:lnTo>
                      <a:lnTo>
                        <a:pt x="0" y="0"/>
                      </a:lnTo>
                      <a:lnTo>
                        <a:pt x="0" y="0"/>
                      </a:lnTo>
                    </a:path>
                  </a:pathLst>
                </a:custGeom>
                <a:gradFill rotWithShape="0">
                  <a:gsLst>
                    <a:gs pos="0">
                      <a:srgbClr val="000080"/>
                    </a:gs>
                    <a:gs pos="100000">
                      <a:srgbClr val="0000FF"/>
                    </a:gs>
                  </a:gsLst>
                  <a:lin ang="5400000" scaled="1"/>
                </a:gra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0" name="Freeform 170"/>
                <p:cNvSpPr>
                  <a:spLocks/>
                </p:cNvSpPr>
                <p:nvPr/>
              </p:nvSpPr>
              <p:spPr bwMode="blackWhite">
                <a:xfrm>
                  <a:off x="4044" y="1248"/>
                  <a:ext cx="166" cy="74"/>
                </a:xfrm>
                <a:custGeom>
                  <a:avLst/>
                  <a:gdLst>
                    <a:gd name="T0" fmla="*/ 33 w 166"/>
                    <a:gd name="T1" fmla="*/ 3 h 74"/>
                    <a:gd name="T2" fmla="*/ 25 w 166"/>
                    <a:gd name="T3" fmla="*/ 8 h 74"/>
                    <a:gd name="T4" fmla="*/ 17 w 166"/>
                    <a:gd name="T5" fmla="*/ 13 h 74"/>
                    <a:gd name="T6" fmla="*/ 14 w 166"/>
                    <a:gd name="T7" fmla="*/ 18 h 74"/>
                    <a:gd name="T8" fmla="*/ 10 w 166"/>
                    <a:gd name="T9" fmla="*/ 19 h 74"/>
                    <a:gd name="T10" fmla="*/ 5 w 166"/>
                    <a:gd name="T11" fmla="*/ 22 h 74"/>
                    <a:gd name="T12" fmla="*/ 0 w 166"/>
                    <a:gd name="T13" fmla="*/ 26 h 74"/>
                    <a:gd name="T14" fmla="*/ 16 w 166"/>
                    <a:gd name="T15" fmla="*/ 35 h 74"/>
                    <a:gd name="T16" fmla="*/ 21 w 166"/>
                    <a:gd name="T17" fmla="*/ 40 h 74"/>
                    <a:gd name="T18" fmla="*/ 35 w 166"/>
                    <a:gd name="T19" fmla="*/ 44 h 74"/>
                    <a:gd name="T20" fmla="*/ 43 w 166"/>
                    <a:gd name="T21" fmla="*/ 49 h 74"/>
                    <a:gd name="T22" fmla="*/ 56 w 166"/>
                    <a:gd name="T23" fmla="*/ 52 h 74"/>
                    <a:gd name="T24" fmla="*/ 79 w 166"/>
                    <a:gd name="T25" fmla="*/ 59 h 74"/>
                    <a:gd name="T26" fmla="*/ 83 w 166"/>
                    <a:gd name="T27" fmla="*/ 61 h 74"/>
                    <a:gd name="T28" fmla="*/ 95 w 166"/>
                    <a:gd name="T29" fmla="*/ 64 h 74"/>
                    <a:gd name="T30" fmla="*/ 118 w 166"/>
                    <a:gd name="T31" fmla="*/ 67 h 74"/>
                    <a:gd name="T32" fmla="*/ 125 w 166"/>
                    <a:gd name="T33" fmla="*/ 71 h 74"/>
                    <a:gd name="T34" fmla="*/ 129 w 166"/>
                    <a:gd name="T35" fmla="*/ 73 h 74"/>
                    <a:gd name="T36" fmla="*/ 136 w 166"/>
                    <a:gd name="T37" fmla="*/ 63 h 74"/>
                    <a:gd name="T38" fmla="*/ 142 w 166"/>
                    <a:gd name="T39" fmla="*/ 59 h 74"/>
                    <a:gd name="T40" fmla="*/ 142 w 166"/>
                    <a:gd name="T41" fmla="*/ 51 h 74"/>
                    <a:gd name="T42" fmla="*/ 152 w 166"/>
                    <a:gd name="T43" fmla="*/ 43 h 74"/>
                    <a:gd name="T44" fmla="*/ 158 w 166"/>
                    <a:gd name="T45" fmla="*/ 39 h 74"/>
                    <a:gd name="T46" fmla="*/ 164 w 166"/>
                    <a:gd name="T47" fmla="*/ 36 h 74"/>
                    <a:gd name="T48" fmla="*/ 165 w 166"/>
                    <a:gd name="T49" fmla="*/ 30 h 74"/>
                    <a:gd name="T50" fmla="*/ 144 w 166"/>
                    <a:gd name="T51" fmla="*/ 26 h 74"/>
                    <a:gd name="T52" fmla="*/ 132 w 166"/>
                    <a:gd name="T53" fmla="*/ 24 h 74"/>
                    <a:gd name="T54" fmla="*/ 126 w 166"/>
                    <a:gd name="T55" fmla="*/ 24 h 74"/>
                    <a:gd name="T56" fmla="*/ 115 w 166"/>
                    <a:gd name="T57" fmla="*/ 19 h 74"/>
                    <a:gd name="T58" fmla="*/ 108 w 166"/>
                    <a:gd name="T59" fmla="*/ 19 h 74"/>
                    <a:gd name="T60" fmla="*/ 98 w 166"/>
                    <a:gd name="T61" fmla="*/ 18 h 74"/>
                    <a:gd name="T62" fmla="*/ 88 w 166"/>
                    <a:gd name="T63" fmla="*/ 18 h 74"/>
                    <a:gd name="T64" fmla="*/ 81 w 166"/>
                    <a:gd name="T65" fmla="*/ 15 h 74"/>
                    <a:gd name="T66" fmla="*/ 70 w 166"/>
                    <a:gd name="T67" fmla="*/ 11 h 74"/>
                    <a:gd name="T68" fmla="*/ 65 w 166"/>
                    <a:gd name="T69" fmla="*/ 11 h 74"/>
                    <a:gd name="T70" fmla="*/ 58 w 166"/>
                    <a:gd name="T71" fmla="*/ 8 h 74"/>
                    <a:gd name="T72" fmla="*/ 53 w 166"/>
                    <a:gd name="T73" fmla="*/ 8 h 74"/>
                    <a:gd name="T74" fmla="*/ 46 w 166"/>
                    <a:gd name="T75" fmla="*/ 5 h 74"/>
                    <a:gd name="T76" fmla="*/ 39 w 166"/>
                    <a:gd name="T77" fmla="*/ 5 h 74"/>
                    <a:gd name="T78" fmla="*/ 32 w 166"/>
                    <a:gd name="T79" fmla="*/ 0 h 74"/>
                    <a:gd name="T80" fmla="*/ 33 w 166"/>
                    <a:gd name="T81" fmla="*/ 3 h 74"/>
                    <a:gd name="T82" fmla="*/ 33 w 166"/>
                    <a:gd name="T8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74">
                      <a:moveTo>
                        <a:pt x="33" y="3"/>
                      </a:moveTo>
                      <a:lnTo>
                        <a:pt x="25" y="8"/>
                      </a:lnTo>
                      <a:lnTo>
                        <a:pt x="17" y="13"/>
                      </a:lnTo>
                      <a:lnTo>
                        <a:pt x="14" y="18"/>
                      </a:lnTo>
                      <a:lnTo>
                        <a:pt x="10" y="19"/>
                      </a:lnTo>
                      <a:lnTo>
                        <a:pt x="5" y="22"/>
                      </a:lnTo>
                      <a:lnTo>
                        <a:pt x="0" y="26"/>
                      </a:lnTo>
                      <a:lnTo>
                        <a:pt x="16" y="35"/>
                      </a:lnTo>
                      <a:lnTo>
                        <a:pt x="21" y="40"/>
                      </a:lnTo>
                      <a:lnTo>
                        <a:pt x="35" y="44"/>
                      </a:lnTo>
                      <a:lnTo>
                        <a:pt x="43" y="49"/>
                      </a:lnTo>
                      <a:lnTo>
                        <a:pt x="56" y="52"/>
                      </a:lnTo>
                      <a:lnTo>
                        <a:pt x="79" y="59"/>
                      </a:lnTo>
                      <a:lnTo>
                        <a:pt x="83" y="61"/>
                      </a:lnTo>
                      <a:lnTo>
                        <a:pt x="95" y="64"/>
                      </a:lnTo>
                      <a:lnTo>
                        <a:pt x="118" y="67"/>
                      </a:lnTo>
                      <a:lnTo>
                        <a:pt x="125" y="71"/>
                      </a:lnTo>
                      <a:lnTo>
                        <a:pt x="129" y="73"/>
                      </a:lnTo>
                      <a:lnTo>
                        <a:pt x="136" y="63"/>
                      </a:lnTo>
                      <a:lnTo>
                        <a:pt x="142" y="59"/>
                      </a:lnTo>
                      <a:lnTo>
                        <a:pt x="142" y="51"/>
                      </a:lnTo>
                      <a:lnTo>
                        <a:pt x="152" y="43"/>
                      </a:lnTo>
                      <a:lnTo>
                        <a:pt x="158" y="39"/>
                      </a:lnTo>
                      <a:lnTo>
                        <a:pt x="164" y="36"/>
                      </a:lnTo>
                      <a:lnTo>
                        <a:pt x="165" y="30"/>
                      </a:lnTo>
                      <a:lnTo>
                        <a:pt x="144" y="26"/>
                      </a:lnTo>
                      <a:lnTo>
                        <a:pt x="132" y="24"/>
                      </a:lnTo>
                      <a:lnTo>
                        <a:pt x="126" y="24"/>
                      </a:lnTo>
                      <a:lnTo>
                        <a:pt x="115" y="19"/>
                      </a:lnTo>
                      <a:lnTo>
                        <a:pt x="108" y="19"/>
                      </a:lnTo>
                      <a:lnTo>
                        <a:pt x="98" y="18"/>
                      </a:lnTo>
                      <a:lnTo>
                        <a:pt x="88" y="18"/>
                      </a:lnTo>
                      <a:lnTo>
                        <a:pt x="81" y="15"/>
                      </a:lnTo>
                      <a:lnTo>
                        <a:pt x="70" y="11"/>
                      </a:lnTo>
                      <a:lnTo>
                        <a:pt x="65" y="11"/>
                      </a:lnTo>
                      <a:lnTo>
                        <a:pt x="58" y="8"/>
                      </a:lnTo>
                      <a:lnTo>
                        <a:pt x="53" y="8"/>
                      </a:lnTo>
                      <a:lnTo>
                        <a:pt x="46" y="5"/>
                      </a:lnTo>
                      <a:lnTo>
                        <a:pt x="39" y="5"/>
                      </a:lnTo>
                      <a:lnTo>
                        <a:pt x="32" y="0"/>
                      </a:lnTo>
                      <a:lnTo>
                        <a:pt x="33" y="3"/>
                      </a:lnTo>
                      <a:lnTo>
                        <a:pt x="33" y="3"/>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1" name="Freeform 171"/>
                <p:cNvSpPr>
                  <a:spLocks/>
                </p:cNvSpPr>
                <p:nvPr/>
              </p:nvSpPr>
              <p:spPr bwMode="blackWhite">
                <a:xfrm>
                  <a:off x="4078" y="1254"/>
                  <a:ext cx="99" cy="30"/>
                </a:xfrm>
                <a:custGeom>
                  <a:avLst/>
                  <a:gdLst>
                    <a:gd name="T0" fmla="*/ 0 w 99"/>
                    <a:gd name="T1" fmla="*/ 0 h 30"/>
                    <a:gd name="T2" fmla="*/ 8 w 99"/>
                    <a:gd name="T3" fmla="*/ 2 h 30"/>
                    <a:gd name="T4" fmla="*/ 18 w 99"/>
                    <a:gd name="T5" fmla="*/ 4 h 30"/>
                    <a:gd name="T6" fmla="*/ 30 w 99"/>
                    <a:gd name="T7" fmla="*/ 9 h 30"/>
                    <a:gd name="T8" fmla="*/ 39 w 99"/>
                    <a:gd name="T9" fmla="*/ 11 h 30"/>
                    <a:gd name="T10" fmla="*/ 52 w 99"/>
                    <a:gd name="T11" fmla="*/ 13 h 30"/>
                    <a:gd name="T12" fmla="*/ 73 w 99"/>
                    <a:gd name="T13" fmla="*/ 16 h 30"/>
                    <a:gd name="T14" fmla="*/ 89 w 99"/>
                    <a:gd name="T15" fmla="*/ 20 h 30"/>
                    <a:gd name="T16" fmla="*/ 98 w 99"/>
                    <a:gd name="T17" fmla="*/ 22 h 30"/>
                    <a:gd name="T18" fmla="*/ 95 w 99"/>
                    <a:gd name="T19" fmla="*/ 24 h 30"/>
                    <a:gd name="T20" fmla="*/ 95 w 99"/>
                    <a:gd name="T21" fmla="*/ 29 h 30"/>
                    <a:gd name="T22" fmla="*/ 75 w 99"/>
                    <a:gd name="T23" fmla="*/ 22 h 30"/>
                    <a:gd name="T24" fmla="*/ 58 w 99"/>
                    <a:gd name="T25" fmla="*/ 18 h 30"/>
                    <a:gd name="T26" fmla="*/ 46 w 99"/>
                    <a:gd name="T27" fmla="*/ 15 h 30"/>
                    <a:gd name="T28" fmla="*/ 26 w 99"/>
                    <a:gd name="T29" fmla="*/ 13 h 30"/>
                    <a:gd name="T30" fmla="*/ 21 w 99"/>
                    <a:gd name="T31" fmla="*/ 12 h 30"/>
                    <a:gd name="T32" fmla="*/ 3 w 99"/>
                    <a:gd name="T33" fmla="*/ 4 h 30"/>
                    <a:gd name="T34" fmla="*/ 0 w 99"/>
                    <a:gd name="T35" fmla="*/ 0 h 30"/>
                    <a:gd name="T36" fmla="*/ 0 w 9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30">
                      <a:moveTo>
                        <a:pt x="0" y="0"/>
                      </a:moveTo>
                      <a:lnTo>
                        <a:pt x="8" y="2"/>
                      </a:lnTo>
                      <a:lnTo>
                        <a:pt x="18" y="4"/>
                      </a:lnTo>
                      <a:lnTo>
                        <a:pt x="30" y="9"/>
                      </a:lnTo>
                      <a:lnTo>
                        <a:pt x="39" y="11"/>
                      </a:lnTo>
                      <a:lnTo>
                        <a:pt x="52" y="13"/>
                      </a:lnTo>
                      <a:lnTo>
                        <a:pt x="73" y="16"/>
                      </a:lnTo>
                      <a:lnTo>
                        <a:pt x="89" y="20"/>
                      </a:lnTo>
                      <a:lnTo>
                        <a:pt x="98" y="22"/>
                      </a:lnTo>
                      <a:lnTo>
                        <a:pt x="95" y="24"/>
                      </a:lnTo>
                      <a:lnTo>
                        <a:pt x="95" y="29"/>
                      </a:lnTo>
                      <a:lnTo>
                        <a:pt x="75" y="22"/>
                      </a:lnTo>
                      <a:lnTo>
                        <a:pt x="58" y="18"/>
                      </a:lnTo>
                      <a:lnTo>
                        <a:pt x="46" y="15"/>
                      </a:lnTo>
                      <a:lnTo>
                        <a:pt x="26" y="13"/>
                      </a:lnTo>
                      <a:lnTo>
                        <a:pt x="21" y="12"/>
                      </a:lnTo>
                      <a:lnTo>
                        <a:pt x="3" y="4"/>
                      </a:lnTo>
                      <a:lnTo>
                        <a:pt x="0" y="0"/>
                      </a:lnTo>
                      <a:lnTo>
                        <a:pt x="0"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2" name="Freeform 172"/>
                <p:cNvSpPr>
                  <a:spLocks/>
                </p:cNvSpPr>
                <p:nvPr/>
              </p:nvSpPr>
              <p:spPr bwMode="blackWhite">
                <a:xfrm>
                  <a:off x="4075" y="1267"/>
                  <a:ext cx="104" cy="48"/>
                </a:xfrm>
                <a:custGeom>
                  <a:avLst/>
                  <a:gdLst>
                    <a:gd name="T0" fmla="*/ 16 w 104"/>
                    <a:gd name="T1" fmla="*/ 0 h 48"/>
                    <a:gd name="T2" fmla="*/ 12 w 104"/>
                    <a:gd name="T3" fmla="*/ 3 h 48"/>
                    <a:gd name="T4" fmla="*/ 7 w 104"/>
                    <a:gd name="T5" fmla="*/ 8 h 48"/>
                    <a:gd name="T6" fmla="*/ 0 w 104"/>
                    <a:gd name="T7" fmla="*/ 13 h 48"/>
                    <a:gd name="T8" fmla="*/ 43 w 104"/>
                    <a:gd name="T9" fmla="*/ 33 h 48"/>
                    <a:gd name="T10" fmla="*/ 58 w 104"/>
                    <a:gd name="T11" fmla="*/ 40 h 48"/>
                    <a:gd name="T12" fmla="*/ 75 w 104"/>
                    <a:gd name="T13" fmla="*/ 42 h 48"/>
                    <a:gd name="T14" fmla="*/ 85 w 104"/>
                    <a:gd name="T15" fmla="*/ 45 h 48"/>
                    <a:gd name="T16" fmla="*/ 87 w 104"/>
                    <a:gd name="T17" fmla="*/ 47 h 48"/>
                    <a:gd name="T18" fmla="*/ 91 w 104"/>
                    <a:gd name="T19" fmla="*/ 40 h 48"/>
                    <a:gd name="T20" fmla="*/ 98 w 104"/>
                    <a:gd name="T21" fmla="*/ 31 h 48"/>
                    <a:gd name="T22" fmla="*/ 103 w 104"/>
                    <a:gd name="T23" fmla="*/ 26 h 48"/>
                    <a:gd name="T24" fmla="*/ 103 w 104"/>
                    <a:gd name="T25" fmla="*/ 22 h 48"/>
                    <a:gd name="T26" fmla="*/ 79 w 104"/>
                    <a:gd name="T27" fmla="*/ 21 h 48"/>
                    <a:gd name="T28" fmla="*/ 63 w 104"/>
                    <a:gd name="T29" fmla="*/ 16 h 48"/>
                    <a:gd name="T30" fmla="*/ 42 w 104"/>
                    <a:gd name="T31" fmla="*/ 11 h 48"/>
                    <a:gd name="T32" fmla="*/ 32 w 104"/>
                    <a:gd name="T33" fmla="*/ 7 h 48"/>
                    <a:gd name="T34" fmla="*/ 28 w 104"/>
                    <a:gd name="T35" fmla="*/ 6 h 48"/>
                    <a:gd name="T36" fmla="*/ 21 w 104"/>
                    <a:gd name="T37" fmla="*/ 2 h 48"/>
                    <a:gd name="T38" fmla="*/ 14 w 104"/>
                    <a:gd name="T39" fmla="*/ 0 h 48"/>
                    <a:gd name="T40" fmla="*/ 16 w 104"/>
                    <a:gd name="T41" fmla="*/ 0 h 48"/>
                    <a:gd name="T42" fmla="*/ 16 w 104"/>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48">
                      <a:moveTo>
                        <a:pt x="16" y="0"/>
                      </a:moveTo>
                      <a:lnTo>
                        <a:pt x="12" y="3"/>
                      </a:lnTo>
                      <a:lnTo>
                        <a:pt x="7" y="8"/>
                      </a:lnTo>
                      <a:lnTo>
                        <a:pt x="0" y="13"/>
                      </a:lnTo>
                      <a:lnTo>
                        <a:pt x="43" y="33"/>
                      </a:lnTo>
                      <a:lnTo>
                        <a:pt x="58" y="40"/>
                      </a:lnTo>
                      <a:lnTo>
                        <a:pt x="75" y="42"/>
                      </a:lnTo>
                      <a:lnTo>
                        <a:pt x="85" y="45"/>
                      </a:lnTo>
                      <a:lnTo>
                        <a:pt x="87" y="47"/>
                      </a:lnTo>
                      <a:lnTo>
                        <a:pt x="91" y="40"/>
                      </a:lnTo>
                      <a:lnTo>
                        <a:pt x="98" y="31"/>
                      </a:lnTo>
                      <a:lnTo>
                        <a:pt x="103" y="26"/>
                      </a:lnTo>
                      <a:lnTo>
                        <a:pt x="103" y="22"/>
                      </a:lnTo>
                      <a:lnTo>
                        <a:pt x="79" y="21"/>
                      </a:lnTo>
                      <a:lnTo>
                        <a:pt x="63" y="16"/>
                      </a:lnTo>
                      <a:lnTo>
                        <a:pt x="42" y="11"/>
                      </a:lnTo>
                      <a:lnTo>
                        <a:pt x="32" y="7"/>
                      </a:lnTo>
                      <a:lnTo>
                        <a:pt x="28" y="6"/>
                      </a:lnTo>
                      <a:lnTo>
                        <a:pt x="21" y="2"/>
                      </a:lnTo>
                      <a:lnTo>
                        <a:pt x="14" y="0"/>
                      </a:lnTo>
                      <a:lnTo>
                        <a:pt x="16" y="0"/>
                      </a:lnTo>
                      <a:lnTo>
                        <a:pt x="16"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3" name="Freeform 173"/>
                <p:cNvSpPr>
                  <a:spLocks/>
                </p:cNvSpPr>
                <p:nvPr/>
              </p:nvSpPr>
              <p:spPr bwMode="blackWhite">
                <a:xfrm>
                  <a:off x="4275" y="1236"/>
                  <a:ext cx="20" cy="4"/>
                </a:xfrm>
                <a:custGeom>
                  <a:avLst/>
                  <a:gdLst>
                    <a:gd name="T0" fmla="*/ 0 w 20"/>
                    <a:gd name="T1" fmla="*/ 0 h 4"/>
                    <a:gd name="T2" fmla="*/ 6 w 20"/>
                    <a:gd name="T3" fmla="*/ 0 h 4"/>
                    <a:gd name="T4" fmla="*/ 15 w 20"/>
                    <a:gd name="T5" fmla="*/ 3 h 4"/>
                    <a:gd name="T6" fmla="*/ 19 w 20"/>
                    <a:gd name="T7" fmla="*/ 2 h 4"/>
                  </a:gdLst>
                  <a:ahLst/>
                  <a:cxnLst>
                    <a:cxn ang="0">
                      <a:pos x="T0" y="T1"/>
                    </a:cxn>
                    <a:cxn ang="0">
                      <a:pos x="T2" y="T3"/>
                    </a:cxn>
                    <a:cxn ang="0">
                      <a:pos x="T4" y="T5"/>
                    </a:cxn>
                    <a:cxn ang="0">
                      <a:pos x="T6" y="T7"/>
                    </a:cxn>
                  </a:cxnLst>
                  <a:rect l="0" t="0" r="r" b="b"/>
                  <a:pathLst>
                    <a:path w="20" h="4">
                      <a:moveTo>
                        <a:pt x="0" y="0"/>
                      </a:moveTo>
                      <a:lnTo>
                        <a:pt x="6" y="0"/>
                      </a:lnTo>
                      <a:lnTo>
                        <a:pt x="15" y="3"/>
                      </a:lnTo>
                      <a:lnTo>
                        <a:pt x="19" y="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4" name="Freeform 174"/>
                <p:cNvSpPr>
                  <a:spLocks/>
                </p:cNvSpPr>
                <p:nvPr/>
              </p:nvSpPr>
              <p:spPr bwMode="blackWhite">
                <a:xfrm>
                  <a:off x="4049" y="1216"/>
                  <a:ext cx="35" cy="26"/>
                </a:xfrm>
                <a:custGeom>
                  <a:avLst/>
                  <a:gdLst>
                    <a:gd name="T0" fmla="*/ 24 w 35"/>
                    <a:gd name="T1" fmla="*/ 0 h 26"/>
                    <a:gd name="T2" fmla="*/ 27 w 35"/>
                    <a:gd name="T3" fmla="*/ 0 h 26"/>
                    <a:gd name="T4" fmla="*/ 32 w 35"/>
                    <a:gd name="T5" fmla="*/ 2 h 26"/>
                    <a:gd name="T6" fmla="*/ 34 w 35"/>
                    <a:gd name="T7" fmla="*/ 8 h 26"/>
                    <a:gd name="T8" fmla="*/ 33 w 35"/>
                    <a:gd name="T9" fmla="*/ 10 h 26"/>
                    <a:gd name="T10" fmla="*/ 27 w 35"/>
                    <a:gd name="T11" fmla="*/ 16 h 26"/>
                    <a:gd name="T12" fmla="*/ 4 w 35"/>
                    <a:gd name="T13" fmla="*/ 25 h 26"/>
                    <a:gd name="T14" fmla="*/ 0 w 35"/>
                    <a:gd name="T15" fmla="*/ 16 h 26"/>
                    <a:gd name="T16" fmla="*/ 24 w 35"/>
                    <a:gd name="T17" fmla="*/ 0 h 26"/>
                    <a:gd name="T18" fmla="*/ 24 w 35"/>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6">
                      <a:moveTo>
                        <a:pt x="24" y="0"/>
                      </a:moveTo>
                      <a:lnTo>
                        <a:pt x="27" y="0"/>
                      </a:lnTo>
                      <a:lnTo>
                        <a:pt x="32" y="2"/>
                      </a:lnTo>
                      <a:lnTo>
                        <a:pt x="34" y="8"/>
                      </a:lnTo>
                      <a:lnTo>
                        <a:pt x="33" y="10"/>
                      </a:lnTo>
                      <a:lnTo>
                        <a:pt x="27" y="16"/>
                      </a:lnTo>
                      <a:lnTo>
                        <a:pt x="4" y="25"/>
                      </a:lnTo>
                      <a:lnTo>
                        <a:pt x="0" y="16"/>
                      </a:lnTo>
                      <a:lnTo>
                        <a:pt x="24" y="0"/>
                      </a:lnTo>
                      <a:lnTo>
                        <a:pt x="24" y="0"/>
                      </a:lnTo>
                    </a:path>
                  </a:pathLst>
                </a:custGeom>
                <a:solidFill>
                  <a:srgbClr val="EFEFE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5" name="Freeform 175"/>
                <p:cNvSpPr>
                  <a:spLocks/>
                </p:cNvSpPr>
                <p:nvPr/>
              </p:nvSpPr>
              <p:spPr bwMode="blackWhite">
                <a:xfrm>
                  <a:off x="4054" y="1225"/>
                  <a:ext cx="30" cy="22"/>
                </a:xfrm>
                <a:custGeom>
                  <a:avLst/>
                  <a:gdLst>
                    <a:gd name="T0" fmla="*/ 25 w 30"/>
                    <a:gd name="T1" fmla="*/ 1 h 22"/>
                    <a:gd name="T2" fmla="*/ 29 w 30"/>
                    <a:gd name="T3" fmla="*/ 0 h 22"/>
                    <a:gd name="T4" fmla="*/ 29 w 30"/>
                    <a:gd name="T5" fmla="*/ 4 h 22"/>
                    <a:gd name="T6" fmla="*/ 26 w 30"/>
                    <a:gd name="T7" fmla="*/ 8 h 22"/>
                    <a:gd name="T8" fmla="*/ 6 w 30"/>
                    <a:gd name="T9" fmla="*/ 21 h 22"/>
                    <a:gd name="T10" fmla="*/ 0 w 30"/>
                    <a:gd name="T11" fmla="*/ 17 h 22"/>
                    <a:gd name="T12" fmla="*/ 14 w 30"/>
                    <a:gd name="T13" fmla="*/ 10 h 22"/>
                    <a:gd name="T14" fmla="*/ 25 w 30"/>
                    <a:gd name="T15" fmla="*/ 1 h 22"/>
                    <a:gd name="T16" fmla="*/ 25 w 30"/>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2">
                      <a:moveTo>
                        <a:pt x="25" y="1"/>
                      </a:moveTo>
                      <a:lnTo>
                        <a:pt x="29" y="0"/>
                      </a:lnTo>
                      <a:lnTo>
                        <a:pt x="29" y="4"/>
                      </a:lnTo>
                      <a:lnTo>
                        <a:pt x="26" y="8"/>
                      </a:lnTo>
                      <a:lnTo>
                        <a:pt x="6" y="21"/>
                      </a:lnTo>
                      <a:lnTo>
                        <a:pt x="0" y="17"/>
                      </a:lnTo>
                      <a:lnTo>
                        <a:pt x="14" y="10"/>
                      </a:lnTo>
                      <a:lnTo>
                        <a:pt x="25" y="1"/>
                      </a:lnTo>
                      <a:lnTo>
                        <a:pt x="25" y="1"/>
                      </a:lnTo>
                    </a:path>
                  </a:pathLst>
                </a:custGeom>
                <a:solidFill>
                  <a:srgbClr val="E1E1E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6" name="Freeform 176"/>
                <p:cNvSpPr>
                  <a:spLocks/>
                </p:cNvSpPr>
                <p:nvPr/>
              </p:nvSpPr>
              <p:spPr bwMode="blackWhite">
                <a:xfrm>
                  <a:off x="4081" y="1212"/>
                  <a:ext cx="17" cy="5"/>
                </a:xfrm>
                <a:custGeom>
                  <a:avLst/>
                  <a:gdLst>
                    <a:gd name="T0" fmla="*/ 0 w 17"/>
                    <a:gd name="T1" fmla="*/ 4 h 5"/>
                    <a:gd name="T2" fmla="*/ 0 w 17"/>
                    <a:gd name="T3" fmla="*/ 4 h 5"/>
                    <a:gd name="T4" fmla="*/ 0 w 17"/>
                    <a:gd name="T5" fmla="*/ 4 h 5"/>
                    <a:gd name="T6" fmla="*/ 0 w 17"/>
                    <a:gd name="T7" fmla="*/ 4 h 5"/>
                    <a:gd name="T8" fmla="*/ 1 w 17"/>
                    <a:gd name="T9" fmla="*/ 4 h 5"/>
                    <a:gd name="T10" fmla="*/ 1 w 17"/>
                    <a:gd name="T11" fmla="*/ 4 h 5"/>
                    <a:gd name="T12" fmla="*/ 1 w 17"/>
                    <a:gd name="T13" fmla="*/ 3 h 5"/>
                    <a:gd name="T14" fmla="*/ 1 w 17"/>
                    <a:gd name="T15" fmla="*/ 3 h 5"/>
                    <a:gd name="T16" fmla="*/ 2 w 17"/>
                    <a:gd name="T17" fmla="*/ 2 h 5"/>
                    <a:gd name="T18" fmla="*/ 2 w 17"/>
                    <a:gd name="T19" fmla="*/ 2 h 5"/>
                    <a:gd name="T20" fmla="*/ 2 w 17"/>
                    <a:gd name="T21" fmla="*/ 2 h 5"/>
                    <a:gd name="T22" fmla="*/ 2 w 17"/>
                    <a:gd name="T23" fmla="*/ 2 h 5"/>
                    <a:gd name="T24" fmla="*/ 3 w 17"/>
                    <a:gd name="T25" fmla="*/ 2 h 5"/>
                    <a:gd name="T26" fmla="*/ 3 w 17"/>
                    <a:gd name="T27" fmla="*/ 2 h 5"/>
                    <a:gd name="T28" fmla="*/ 4 w 17"/>
                    <a:gd name="T29" fmla="*/ 2 h 5"/>
                    <a:gd name="T30" fmla="*/ 4 w 17"/>
                    <a:gd name="T31" fmla="*/ 2 h 5"/>
                    <a:gd name="T32" fmla="*/ 5 w 17"/>
                    <a:gd name="T33" fmla="*/ 1 h 5"/>
                    <a:gd name="T34" fmla="*/ 5 w 17"/>
                    <a:gd name="T35" fmla="*/ 1 h 5"/>
                    <a:gd name="T36" fmla="*/ 5 w 17"/>
                    <a:gd name="T37" fmla="*/ 1 h 5"/>
                    <a:gd name="T38" fmla="*/ 5 w 17"/>
                    <a:gd name="T39" fmla="*/ 1 h 5"/>
                    <a:gd name="T40" fmla="*/ 6 w 17"/>
                    <a:gd name="T41" fmla="*/ 1 h 5"/>
                    <a:gd name="T42" fmla="*/ 6 w 17"/>
                    <a:gd name="T43" fmla="*/ 1 h 5"/>
                    <a:gd name="T44" fmla="*/ 7 w 17"/>
                    <a:gd name="T45" fmla="*/ 1 h 5"/>
                    <a:gd name="T46" fmla="*/ 7 w 17"/>
                    <a:gd name="T47" fmla="*/ 1 h 5"/>
                    <a:gd name="T48" fmla="*/ 8 w 17"/>
                    <a:gd name="T49" fmla="*/ 0 h 5"/>
                    <a:gd name="T50" fmla="*/ 8 w 17"/>
                    <a:gd name="T51" fmla="*/ 0 h 5"/>
                    <a:gd name="T52" fmla="*/ 8 w 17"/>
                    <a:gd name="T53" fmla="*/ 0 h 5"/>
                    <a:gd name="T54" fmla="*/ 8 w 17"/>
                    <a:gd name="T55" fmla="*/ 0 h 5"/>
                    <a:gd name="T56" fmla="*/ 8 w 17"/>
                    <a:gd name="T57" fmla="*/ 0 h 5"/>
                    <a:gd name="T58" fmla="*/ 8 w 17"/>
                    <a:gd name="T59" fmla="*/ 0 h 5"/>
                    <a:gd name="T60" fmla="*/ 8 w 17"/>
                    <a:gd name="T61" fmla="*/ 0 h 5"/>
                    <a:gd name="T62" fmla="*/ 8 w 17"/>
                    <a:gd name="T63" fmla="*/ 0 h 5"/>
                    <a:gd name="T64" fmla="*/ 9 w 17"/>
                    <a:gd name="T65" fmla="*/ 0 h 5"/>
                    <a:gd name="T66" fmla="*/ 9 w 17"/>
                    <a:gd name="T67" fmla="*/ 0 h 5"/>
                    <a:gd name="T68" fmla="*/ 9 w 17"/>
                    <a:gd name="T69" fmla="*/ 0 h 5"/>
                    <a:gd name="T70" fmla="*/ 9 w 17"/>
                    <a:gd name="T71" fmla="*/ 0 h 5"/>
                    <a:gd name="T72" fmla="*/ 11 w 17"/>
                    <a:gd name="T73" fmla="*/ 0 h 5"/>
                    <a:gd name="T74" fmla="*/ 11 w 17"/>
                    <a:gd name="T75" fmla="*/ 0 h 5"/>
                    <a:gd name="T76" fmla="*/ 13 w 17"/>
                    <a:gd name="T77" fmla="*/ 0 h 5"/>
                    <a:gd name="T78" fmla="*/ 13 w 17"/>
                    <a:gd name="T79" fmla="*/ 0 h 5"/>
                    <a:gd name="T80" fmla="*/ 15 w 17"/>
                    <a:gd name="T81" fmla="*/ 0 h 5"/>
                    <a:gd name="T82" fmla="*/ 15 w 17"/>
                    <a:gd name="T83" fmla="*/ 0 h 5"/>
                    <a:gd name="T84" fmla="*/ 15 w 17"/>
                    <a:gd name="T85" fmla="*/ 0 h 5"/>
                    <a:gd name="T86" fmla="*/ 15 w 17"/>
                    <a:gd name="T87" fmla="*/ 0 h 5"/>
                    <a:gd name="T88" fmla="*/ 15 w 17"/>
                    <a:gd name="T89" fmla="*/ 0 h 5"/>
                    <a:gd name="T90" fmla="*/ 15 w 17"/>
                    <a:gd name="T91" fmla="*/ 0 h 5"/>
                    <a:gd name="T92" fmla="*/ 15 w 17"/>
                    <a:gd name="T93" fmla="*/ 0 h 5"/>
                    <a:gd name="T94" fmla="*/ 15 w 17"/>
                    <a:gd name="T9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5">
                      <a:moveTo>
                        <a:pt x="0" y="4"/>
                      </a:moveTo>
                      <a:lnTo>
                        <a:pt x="0" y="4"/>
                      </a:lnTo>
                      <a:lnTo>
                        <a:pt x="0" y="4"/>
                      </a:lnTo>
                      <a:lnTo>
                        <a:pt x="0" y="4"/>
                      </a:lnTo>
                      <a:lnTo>
                        <a:pt x="0" y="4"/>
                      </a:lnTo>
                      <a:lnTo>
                        <a:pt x="0" y="4"/>
                      </a:lnTo>
                      <a:lnTo>
                        <a:pt x="0" y="4"/>
                      </a:lnTo>
                      <a:lnTo>
                        <a:pt x="0" y="4"/>
                      </a:lnTo>
                      <a:lnTo>
                        <a:pt x="1" y="4"/>
                      </a:lnTo>
                      <a:lnTo>
                        <a:pt x="1" y="4"/>
                      </a:lnTo>
                      <a:lnTo>
                        <a:pt x="1" y="4"/>
                      </a:lnTo>
                      <a:lnTo>
                        <a:pt x="1" y="4"/>
                      </a:lnTo>
                      <a:lnTo>
                        <a:pt x="1" y="3"/>
                      </a:lnTo>
                      <a:lnTo>
                        <a:pt x="1" y="3"/>
                      </a:lnTo>
                      <a:lnTo>
                        <a:pt x="1" y="3"/>
                      </a:lnTo>
                      <a:lnTo>
                        <a:pt x="1" y="3"/>
                      </a:lnTo>
                      <a:lnTo>
                        <a:pt x="2" y="1"/>
                      </a:lnTo>
                      <a:lnTo>
                        <a:pt x="2" y="2"/>
                      </a:lnTo>
                      <a:lnTo>
                        <a:pt x="2" y="2"/>
                      </a:lnTo>
                      <a:lnTo>
                        <a:pt x="2" y="2"/>
                      </a:lnTo>
                      <a:lnTo>
                        <a:pt x="2" y="2"/>
                      </a:lnTo>
                      <a:lnTo>
                        <a:pt x="2" y="2"/>
                      </a:lnTo>
                      <a:lnTo>
                        <a:pt x="2" y="2"/>
                      </a:lnTo>
                      <a:lnTo>
                        <a:pt x="2" y="2"/>
                      </a:lnTo>
                      <a:lnTo>
                        <a:pt x="3" y="2"/>
                      </a:lnTo>
                      <a:lnTo>
                        <a:pt x="3" y="2"/>
                      </a:lnTo>
                      <a:lnTo>
                        <a:pt x="3" y="2"/>
                      </a:lnTo>
                      <a:lnTo>
                        <a:pt x="3" y="2"/>
                      </a:lnTo>
                      <a:lnTo>
                        <a:pt x="4" y="2"/>
                      </a:lnTo>
                      <a:lnTo>
                        <a:pt x="4" y="2"/>
                      </a:lnTo>
                      <a:lnTo>
                        <a:pt x="4" y="2"/>
                      </a:lnTo>
                      <a:lnTo>
                        <a:pt x="4" y="2"/>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1" y="0"/>
                      </a:lnTo>
                      <a:lnTo>
                        <a:pt x="11" y="0"/>
                      </a:lnTo>
                      <a:lnTo>
                        <a:pt x="11" y="0"/>
                      </a:lnTo>
                      <a:lnTo>
                        <a:pt x="11" y="0"/>
                      </a:lnTo>
                      <a:lnTo>
                        <a:pt x="13" y="0"/>
                      </a:lnTo>
                      <a:lnTo>
                        <a:pt x="13" y="0"/>
                      </a:lnTo>
                      <a:lnTo>
                        <a:pt x="13" y="0"/>
                      </a:lnTo>
                      <a:lnTo>
                        <a:pt x="13"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6"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7" name="Freeform 177"/>
                <p:cNvSpPr>
                  <a:spLocks/>
                </p:cNvSpPr>
                <p:nvPr/>
              </p:nvSpPr>
              <p:spPr bwMode="blackWhite">
                <a:xfrm>
                  <a:off x="3954" y="1067"/>
                  <a:ext cx="88" cy="87"/>
                </a:xfrm>
                <a:custGeom>
                  <a:avLst/>
                  <a:gdLst>
                    <a:gd name="T0" fmla="*/ 70 w 88"/>
                    <a:gd name="T1" fmla="*/ 82 h 87"/>
                    <a:gd name="T2" fmla="*/ 72 w 88"/>
                    <a:gd name="T3" fmla="*/ 82 h 87"/>
                    <a:gd name="T4" fmla="*/ 75 w 88"/>
                    <a:gd name="T5" fmla="*/ 82 h 87"/>
                    <a:gd name="T6" fmla="*/ 77 w 88"/>
                    <a:gd name="T7" fmla="*/ 82 h 87"/>
                    <a:gd name="T8" fmla="*/ 80 w 88"/>
                    <a:gd name="T9" fmla="*/ 79 h 87"/>
                    <a:gd name="T10" fmla="*/ 80 w 88"/>
                    <a:gd name="T11" fmla="*/ 78 h 87"/>
                    <a:gd name="T12" fmla="*/ 82 w 88"/>
                    <a:gd name="T13" fmla="*/ 76 h 87"/>
                    <a:gd name="T14" fmla="*/ 83 w 88"/>
                    <a:gd name="T15" fmla="*/ 71 h 87"/>
                    <a:gd name="T16" fmla="*/ 86 w 88"/>
                    <a:gd name="T17" fmla="*/ 65 h 87"/>
                    <a:gd name="T18" fmla="*/ 87 w 88"/>
                    <a:gd name="T19" fmla="*/ 60 h 87"/>
                    <a:gd name="T20" fmla="*/ 87 w 88"/>
                    <a:gd name="T21" fmla="*/ 55 h 87"/>
                    <a:gd name="T22" fmla="*/ 87 w 88"/>
                    <a:gd name="T23" fmla="*/ 51 h 87"/>
                    <a:gd name="T24" fmla="*/ 87 w 88"/>
                    <a:gd name="T25" fmla="*/ 43 h 87"/>
                    <a:gd name="T26" fmla="*/ 84 w 88"/>
                    <a:gd name="T27" fmla="*/ 36 h 87"/>
                    <a:gd name="T28" fmla="*/ 82 w 88"/>
                    <a:gd name="T29" fmla="*/ 27 h 87"/>
                    <a:gd name="T30" fmla="*/ 80 w 88"/>
                    <a:gd name="T31" fmla="*/ 18 h 87"/>
                    <a:gd name="T32" fmla="*/ 77 w 88"/>
                    <a:gd name="T33" fmla="*/ 14 h 87"/>
                    <a:gd name="T34" fmla="*/ 72 w 88"/>
                    <a:gd name="T35" fmla="*/ 10 h 87"/>
                    <a:gd name="T36" fmla="*/ 68 w 88"/>
                    <a:gd name="T37" fmla="*/ 5 h 87"/>
                    <a:gd name="T38" fmla="*/ 63 w 88"/>
                    <a:gd name="T39" fmla="*/ 3 h 87"/>
                    <a:gd name="T40" fmla="*/ 60 w 88"/>
                    <a:gd name="T41" fmla="*/ 2 h 87"/>
                    <a:gd name="T42" fmla="*/ 54 w 88"/>
                    <a:gd name="T43" fmla="*/ 2 h 87"/>
                    <a:gd name="T44" fmla="*/ 52 w 88"/>
                    <a:gd name="T45" fmla="*/ 2 h 87"/>
                    <a:gd name="T46" fmla="*/ 52 w 88"/>
                    <a:gd name="T47" fmla="*/ 2 h 87"/>
                    <a:gd name="T48" fmla="*/ 51 w 88"/>
                    <a:gd name="T49" fmla="*/ 3 h 87"/>
                    <a:gd name="T50" fmla="*/ 49 w 88"/>
                    <a:gd name="T51" fmla="*/ 3 h 87"/>
                    <a:gd name="T52" fmla="*/ 49 w 88"/>
                    <a:gd name="T53" fmla="*/ 3 h 87"/>
                    <a:gd name="T54" fmla="*/ 47 w 88"/>
                    <a:gd name="T55" fmla="*/ 2 h 87"/>
                    <a:gd name="T56" fmla="*/ 47 w 88"/>
                    <a:gd name="T57" fmla="*/ 0 h 87"/>
                    <a:gd name="T58" fmla="*/ 41 w 88"/>
                    <a:gd name="T59" fmla="*/ 0 h 87"/>
                    <a:gd name="T60" fmla="*/ 39 w 88"/>
                    <a:gd name="T61" fmla="*/ 1 h 87"/>
                    <a:gd name="T62" fmla="*/ 36 w 88"/>
                    <a:gd name="T63" fmla="*/ 1 h 87"/>
                    <a:gd name="T64" fmla="*/ 31 w 88"/>
                    <a:gd name="T65" fmla="*/ 3 h 87"/>
                    <a:gd name="T66" fmla="*/ 25 w 88"/>
                    <a:gd name="T67" fmla="*/ 6 h 87"/>
                    <a:gd name="T68" fmla="*/ 21 w 88"/>
                    <a:gd name="T69" fmla="*/ 9 h 87"/>
                    <a:gd name="T70" fmla="*/ 15 w 88"/>
                    <a:gd name="T71" fmla="*/ 15 h 87"/>
                    <a:gd name="T72" fmla="*/ 9 w 88"/>
                    <a:gd name="T73" fmla="*/ 21 h 87"/>
                    <a:gd name="T74" fmla="*/ 5 w 88"/>
                    <a:gd name="T75" fmla="*/ 29 h 87"/>
                    <a:gd name="T76" fmla="*/ 3 w 88"/>
                    <a:gd name="T77" fmla="*/ 38 h 87"/>
                    <a:gd name="T78" fmla="*/ 1 w 88"/>
                    <a:gd name="T79" fmla="*/ 45 h 87"/>
                    <a:gd name="T80" fmla="*/ 0 w 88"/>
                    <a:gd name="T81" fmla="*/ 54 h 87"/>
                    <a:gd name="T82" fmla="*/ 1 w 88"/>
                    <a:gd name="T83" fmla="*/ 59 h 87"/>
                    <a:gd name="T84" fmla="*/ 3 w 88"/>
                    <a:gd name="T85" fmla="*/ 69 h 87"/>
                    <a:gd name="T86" fmla="*/ 6 w 88"/>
                    <a:gd name="T87" fmla="*/ 79 h 87"/>
                    <a:gd name="T88" fmla="*/ 13 w 88"/>
                    <a:gd name="T89" fmla="*/ 85 h 87"/>
                    <a:gd name="T90" fmla="*/ 21 w 88"/>
                    <a:gd name="T91" fmla="*/ 86 h 87"/>
                    <a:gd name="T92" fmla="*/ 28 w 88"/>
                    <a:gd name="T93" fmla="*/ 84 h 87"/>
                    <a:gd name="T94" fmla="*/ 31 w 88"/>
                    <a:gd name="T95" fmla="*/ 82 h 87"/>
                    <a:gd name="T96" fmla="*/ 40 w 88"/>
                    <a:gd name="T97" fmla="*/ 81 h 87"/>
                    <a:gd name="T98" fmla="*/ 52 w 88"/>
                    <a:gd name="T99" fmla="*/ 83 h 87"/>
                    <a:gd name="T100" fmla="*/ 64 w 88"/>
                    <a:gd name="T101"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87">
                      <a:moveTo>
                        <a:pt x="69" y="82"/>
                      </a:moveTo>
                      <a:lnTo>
                        <a:pt x="69" y="82"/>
                      </a:lnTo>
                      <a:lnTo>
                        <a:pt x="69" y="82"/>
                      </a:lnTo>
                      <a:lnTo>
                        <a:pt x="69" y="82"/>
                      </a:lnTo>
                      <a:lnTo>
                        <a:pt x="70" y="82"/>
                      </a:lnTo>
                      <a:lnTo>
                        <a:pt x="70" y="82"/>
                      </a:lnTo>
                      <a:lnTo>
                        <a:pt x="70" y="82"/>
                      </a:lnTo>
                      <a:lnTo>
                        <a:pt x="70" y="82"/>
                      </a:lnTo>
                      <a:lnTo>
                        <a:pt x="72" y="82"/>
                      </a:lnTo>
                      <a:lnTo>
                        <a:pt x="72" y="82"/>
                      </a:lnTo>
                      <a:lnTo>
                        <a:pt x="72" y="82"/>
                      </a:lnTo>
                      <a:lnTo>
                        <a:pt x="72" y="82"/>
                      </a:lnTo>
                      <a:lnTo>
                        <a:pt x="74" y="82"/>
                      </a:lnTo>
                      <a:lnTo>
                        <a:pt x="74" y="82"/>
                      </a:lnTo>
                      <a:lnTo>
                        <a:pt x="75" y="82"/>
                      </a:lnTo>
                      <a:lnTo>
                        <a:pt x="75" y="82"/>
                      </a:lnTo>
                      <a:lnTo>
                        <a:pt x="77" y="82"/>
                      </a:lnTo>
                      <a:lnTo>
                        <a:pt x="77" y="82"/>
                      </a:lnTo>
                      <a:lnTo>
                        <a:pt x="77" y="82"/>
                      </a:lnTo>
                      <a:lnTo>
                        <a:pt x="77" y="82"/>
                      </a:lnTo>
                      <a:lnTo>
                        <a:pt x="78" y="81"/>
                      </a:lnTo>
                      <a:lnTo>
                        <a:pt x="78" y="81"/>
                      </a:lnTo>
                      <a:lnTo>
                        <a:pt x="78" y="81"/>
                      </a:lnTo>
                      <a:lnTo>
                        <a:pt x="78" y="81"/>
                      </a:lnTo>
                      <a:lnTo>
                        <a:pt x="80" y="79"/>
                      </a:lnTo>
                      <a:lnTo>
                        <a:pt x="80" y="79"/>
                      </a:lnTo>
                      <a:lnTo>
                        <a:pt x="80" y="79"/>
                      </a:lnTo>
                      <a:lnTo>
                        <a:pt x="80" y="79"/>
                      </a:lnTo>
                      <a:lnTo>
                        <a:pt x="80" y="78"/>
                      </a:lnTo>
                      <a:lnTo>
                        <a:pt x="80" y="78"/>
                      </a:lnTo>
                      <a:lnTo>
                        <a:pt x="80" y="78"/>
                      </a:lnTo>
                      <a:lnTo>
                        <a:pt x="80" y="78"/>
                      </a:lnTo>
                      <a:lnTo>
                        <a:pt x="82" y="76"/>
                      </a:lnTo>
                      <a:lnTo>
                        <a:pt x="82" y="76"/>
                      </a:lnTo>
                      <a:lnTo>
                        <a:pt x="82" y="76"/>
                      </a:lnTo>
                      <a:lnTo>
                        <a:pt x="82" y="76"/>
                      </a:lnTo>
                      <a:lnTo>
                        <a:pt x="83" y="74"/>
                      </a:lnTo>
                      <a:lnTo>
                        <a:pt x="83" y="74"/>
                      </a:lnTo>
                      <a:lnTo>
                        <a:pt x="83" y="72"/>
                      </a:lnTo>
                      <a:lnTo>
                        <a:pt x="83" y="71"/>
                      </a:lnTo>
                      <a:lnTo>
                        <a:pt x="85" y="69"/>
                      </a:lnTo>
                      <a:lnTo>
                        <a:pt x="85" y="69"/>
                      </a:lnTo>
                      <a:lnTo>
                        <a:pt x="85" y="67"/>
                      </a:lnTo>
                      <a:lnTo>
                        <a:pt x="85" y="66"/>
                      </a:lnTo>
                      <a:lnTo>
                        <a:pt x="86" y="65"/>
                      </a:lnTo>
                      <a:lnTo>
                        <a:pt x="86" y="65"/>
                      </a:lnTo>
                      <a:lnTo>
                        <a:pt x="86" y="63"/>
                      </a:lnTo>
                      <a:lnTo>
                        <a:pt x="86" y="62"/>
                      </a:lnTo>
                      <a:lnTo>
                        <a:pt x="87" y="60"/>
                      </a:lnTo>
                      <a:lnTo>
                        <a:pt x="87" y="60"/>
                      </a:lnTo>
                      <a:lnTo>
                        <a:pt x="87" y="59"/>
                      </a:lnTo>
                      <a:lnTo>
                        <a:pt x="87" y="59"/>
                      </a:lnTo>
                      <a:lnTo>
                        <a:pt x="87" y="57"/>
                      </a:lnTo>
                      <a:lnTo>
                        <a:pt x="87" y="57"/>
                      </a:lnTo>
                      <a:lnTo>
                        <a:pt x="87" y="55"/>
                      </a:lnTo>
                      <a:lnTo>
                        <a:pt x="87" y="54"/>
                      </a:lnTo>
                      <a:lnTo>
                        <a:pt x="87" y="53"/>
                      </a:lnTo>
                      <a:lnTo>
                        <a:pt x="87" y="53"/>
                      </a:lnTo>
                      <a:lnTo>
                        <a:pt x="87" y="51"/>
                      </a:lnTo>
                      <a:lnTo>
                        <a:pt x="87" y="51"/>
                      </a:lnTo>
                      <a:lnTo>
                        <a:pt x="87" y="49"/>
                      </a:lnTo>
                      <a:lnTo>
                        <a:pt x="87" y="49"/>
                      </a:lnTo>
                      <a:lnTo>
                        <a:pt x="87" y="47"/>
                      </a:lnTo>
                      <a:lnTo>
                        <a:pt x="87" y="45"/>
                      </a:lnTo>
                      <a:lnTo>
                        <a:pt x="87" y="43"/>
                      </a:lnTo>
                      <a:lnTo>
                        <a:pt x="85" y="43"/>
                      </a:lnTo>
                      <a:lnTo>
                        <a:pt x="85" y="41"/>
                      </a:lnTo>
                      <a:lnTo>
                        <a:pt x="85" y="39"/>
                      </a:lnTo>
                      <a:lnTo>
                        <a:pt x="85" y="38"/>
                      </a:lnTo>
                      <a:lnTo>
                        <a:pt x="84" y="36"/>
                      </a:lnTo>
                      <a:lnTo>
                        <a:pt x="84" y="34"/>
                      </a:lnTo>
                      <a:lnTo>
                        <a:pt x="84" y="32"/>
                      </a:lnTo>
                      <a:lnTo>
                        <a:pt x="84" y="30"/>
                      </a:lnTo>
                      <a:lnTo>
                        <a:pt x="82" y="28"/>
                      </a:lnTo>
                      <a:lnTo>
                        <a:pt x="82" y="27"/>
                      </a:lnTo>
                      <a:lnTo>
                        <a:pt x="82" y="25"/>
                      </a:lnTo>
                      <a:lnTo>
                        <a:pt x="82" y="23"/>
                      </a:lnTo>
                      <a:lnTo>
                        <a:pt x="80" y="22"/>
                      </a:lnTo>
                      <a:lnTo>
                        <a:pt x="80" y="20"/>
                      </a:lnTo>
                      <a:lnTo>
                        <a:pt x="80" y="18"/>
                      </a:lnTo>
                      <a:lnTo>
                        <a:pt x="80" y="16"/>
                      </a:lnTo>
                      <a:lnTo>
                        <a:pt x="78" y="16"/>
                      </a:lnTo>
                      <a:lnTo>
                        <a:pt x="78" y="15"/>
                      </a:lnTo>
                      <a:lnTo>
                        <a:pt x="77" y="15"/>
                      </a:lnTo>
                      <a:lnTo>
                        <a:pt x="77" y="14"/>
                      </a:lnTo>
                      <a:lnTo>
                        <a:pt x="75" y="14"/>
                      </a:lnTo>
                      <a:lnTo>
                        <a:pt x="75" y="12"/>
                      </a:lnTo>
                      <a:lnTo>
                        <a:pt x="74" y="12"/>
                      </a:lnTo>
                      <a:lnTo>
                        <a:pt x="74" y="10"/>
                      </a:lnTo>
                      <a:lnTo>
                        <a:pt x="72" y="10"/>
                      </a:lnTo>
                      <a:lnTo>
                        <a:pt x="72" y="9"/>
                      </a:lnTo>
                      <a:lnTo>
                        <a:pt x="70" y="9"/>
                      </a:lnTo>
                      <a:lnTo>
                        <a:pt x="70" y="7"/>
                      </a:lnTo>
                      <a:lnTo>
                        <a:pt x="68" y="7"/>
                      </a:lnTo>
                      <a:lnTo>
                        <a:pt x="68" y="5"/>
                      </a:lnTo>
                      <a:lnTo>
                        <a:pt x="67" y="5"/>
                      </a:lnTo>
                      <a:lnTo>
                        <a:pt x="67" y="3"/>
                      </a:lnTo>
                      <a:lnTo>
                        <a:pt x="65" y="3"/>
                      </a:lnTo>
                      <a:lnTo>
                        <a:pt x="65" y="3"/>
                      </a:lnTo>
                      <a:lnTo>
                        <a:pt x="63" y="3"/>
                      </a:lnTo>
                      <a:lnTo>
                        <a:pt x="63" y="3"/>
                      </a:lnTo>
                      <a:lnTo>
                        <a:pt x="62" y="3"/>
                      </a:lnTo>
                      <a:lnTo>
                        <a:pt x="62" y="3"/>
                      </a:lnTo>
                      <a:lnTo>
                        <a:pt x="60" y="3"/>
                      </a:lnTo>
                      <a:lnTo>
                        <a:pt x="60" y="2"/>
                      </a:lnTo>
                      <a:lnTo>
                        <a:pt x="58" y="2"/>
                      </a:lnTo>
                      <a:lnTo>
                        <a:pt x="58" y="2"/>
                      </a:lnTo>
                      <a:lnTo>
                        <a:pt x="56" y="2"/>
                      </a:lnTo>
                      <a:lnTo>
                        <a:pt x="56" y="2"/>
                      </a:lnTo>
                      <a:lnTo>
                        <a:pt x="54" y="2"/>
                      </a:lnTo>
                      <a:lnTo>
                        <a:pt x="54" y="2"/>
                      </a:lnTo>
                      <a:lnTo>
                        <a:pt x="53" y="2"/>
                      </a:lnTo>
                      <a:lnTo>
                        <a:pt x="53" y="0"/>
                      </a:lnTo>
                      <a:lnTo>
                        <a:pt x="52" y="2"/>
                      </a:lnTo>
                      <a:lnTo>
                        <a:pt x="52" y="2"/>
                      </a:lnTo>
                      <a:lnTo>
                        <a:pt x="52" y="2"/>
                      </a:lnTo>
                      <a:lnTo>
                        <a:pt x="52" y="2"/>
                      </a:lnTo>
                      <a:lnTo>
                        <a:pt x="52" y="2"/>
                      </a:lnTo>
                      <a:lnTo>
                        <a:pt x="52" y="2"/>
                      </a:lnTo>
                      <a:lnTo>
                        <a:pt x="52" y="2"/>
                      </a:lnTo>
                      <a:lnTo>
                        <a:pt x="52" y="2"/>
                      </a:lnTo>
                      <a:lnTo>
                        <a:pt x="51" y="3"/>
                      </a:lnTo>
                      <a:lnTo>
                        <a:pt x="51" y="3"/>
                      </a:lnTo>
                      <a:lnTo>
                        <a:pt x="51" y="3"/>
                      </a:lnTo>
                      <a:lnTo>
                        <a:pt x="51" y="3"/>
                      </a:lnTo>
                      <a:lnTo>
                        <a:pt x="51" y="3"/>
                      </a:lnTo>
                      <a:lnTo>
                        <a:pt x="51" y="3"/>
                      </a:lnTo>
                      <a:lnTo>
                        <a:pt x="51" y="3"/>
                      </a:lnTo>
                      <a:lnTo>
                        <a:pt x="51" y="3"/>
                      </a:lnTo>
                      <a:lnTo>
                        <a:pt x="49" y="3"/>
                      </a:lnTo>
                      <a:lnTo>
                        <a:pt x="49" y="3"/>
                      </a:lnTo>
                      <a:lnTo>
                        <a:pt x="49" y="3"/>
                      </a:lnTo>
                      <a:lnTo>
                        <a:pt x="49" y="3"/>
                      </a:lnTo>
                      <a:lnTo>
                        <a:pt x="49" y="3"/>
                      </a:lnTo>
                      <a:lnTo>
                        <a:pt x="49" y="3"/>
                      </a:lnTo>
                      <a:lnTo>
                        <a:pt x="49" y="3"/>
                      </a:lnTo>
                      <a:lnTo>
                        <a:pt x="49" y="2"/>
                      </a:lnTo>
                      <a:lnTo>
                        <a:pt x="47" y="2"/>
                      </a:lnTo>
                      <a:lnTo>
                        <a:pt x="47" y="2"/>
                      </a:lnTo>
                      <a:lnTo>
                        <a:pt x="47" y="2"/>
                      </a:lnTo>
                      <a:lnTo>
                        <a:pt x="47" y="1"/>
                      </a:lnTo>
                      <a:lnTo>
                        <a:pt x="47" y="1"/>
                      </a:lnTo>
                      <a:lnTo>
                        <a:pt x="47" y="1"/>
                      </a:lnTo>
                      <a:lnTo>
                        <a:pt x="47" y="1"/>
                      </a:lnTo>
                      <a:lnTo>
                        <a:pt x="47" y="0"/>
                      </a:lnTo>
                      <a:lnTo>
                        <a:pt x="45" y="0"/>
                      </a:lnTo>
                      <a:lnTo>
                        <a:pt x="45" y="0"/>
                      </a:lnTo>
                      <a:lnTo>
                        <a:pt x="43" y="0"/>
                      </a:lnTo>
                      <a:lnTo>
                        <a:pt x="43" y="0"/>
                      </a:lnTo>
                      <a:lnTo>
                        <a:pt x="41" y="0"/>
                      </a:lnTo>
                      <a:lnTo>
                        <a:pt x="41" y="0"/>
                      </a:lnTo>
                      <a:lnTo>
                        <a:pt x="41" y="0"/>
                      </a:lnTo>
                      <a:lnTo>
                        <a:pt x="41" y="0"/>
                      </a:lnTo>
                      <a:lnTo>
                        <a:pt x="39" y="1"/>
                      </a:lnTo>
                      <a:lnTo>
                        <a:pt x="39" y="1"/>
                      </a:lnTo>
                      <a:lnTo>
                        <a:pt x="37" y="1"/>
                      </a:lnTo>
                      <a:lnTo>
                        <a:pt x="37" y="1"/>
                      </a:lnTo>
                      <a:lnTo>
                        <a:pt x="36" y="1"/>
                      </a:lnTo>
                      <a:lnTo>
                        <a:pt x="36" y="1"/>
                      </a:lnTo>
                      <a:lnTo>
                        <a:pt x="36" y="1"/>
                      </a:lnTo>
                      <a:lnTo>
                        <a:pt x="36" y="1"/>
                      </a:lnTo>
                      <a:lnTo>
                        <a:pt x="34" y="3"/>
                      </a:lnTo>
                      <a:lnTo>
                        <a:pt x="33" y="3"/>
                      </a:lnTo>
                      <a:lnTo>
                        <a:pt x="31" y="3"/>
                      </a:lnTo>
                      <a:lnTo>
                        <a:pt x="31" y="3"/>
                      </a:lnTo>
                      <a:lnTo>
                        <a:pt x="29" y="4"/>
                      </a:lnTo>
                      <a:lnTo>
                        <a:pt x="29" y="4"/>
                      </a:lnTo>
                      <a:lnTo>
                        <a:pt x="27" y="4"/>
                      </a:lnTo>
                      <a:lnTo>
                        <a:pt x="27" y="4"/>
                      </a:lnTo>
                      <a:lnTo>
                        <a:pt x="25" y="6"/>
                      </a:lnTo>
                      <a:lnTo>
                        <a:pt x="24" y="6"/>
                      </a:lnTo>
                      <a:lnTo>
                        <a:pt x="23" y="7"/>
                      </a:lnTo>
                      <a:lnTo>
                        <a:pt x="23" y="7"/>
                      </a:lnTo>
                      <a:lnTo>
                        <a:pt x="21" y="9"/>
                      </a:lnTo>
                      <a:lnTo>
                        <a:pt x="21" y="9"/>
                      </a:lnTo>
                      <a:lnTo>
                        <a:pt x="21" y="10"/>
                      </a:lnTo>
                      <a:lnTo>
                        <a:pt x="21" y="10"/>
                      </a:lnTo>
                      <a:lnTo>
                        <a:pt x="19" y="12"/>
                      </a:lnTo>
                      <a:lnTo>
                        <a:pt x="17" y="14"/>
                      </a:lnTo>
                      <a:lnTo>
                        <a:pt x="15" y="15"/>
                      </a:lnTo>
                      <a:lnTo>
                        <a:pt x="14" y="15"/>
                      </a:lnTo>
                      <a:lnTo>
                        <a:pt x="12" y="17"/>
                      </a:lnTo>
                      <a:lnTo>
                        <a:pt x="11" y="19"/>
                      </a:lnTo>
                      <a:lnTo>
                        <a:pt x="9" y="21"/>
                      </a:lnTo>
                      <a:lnTo>
                        <a:pt x="9" y="21"/>
                      </a:lnTo>
                      <a:lnTo>
                        <a:pt x="8" y="22"/>
                      </a:lnTo>
                      <a:lnTo>
                        <a:pt x="8" y="24"/>
                      </a:lnTo>
                      <a:lnTo>
                        <a:pt x="6" y="26"/>
                      </a:lnTo>
                      <a:lnTo>
                        <a:pt x="6" y="27"/>
                      </a:lnTo>
                      <a:lnTo>
                        <a:pt x="5" y="29"/>
                      </a:lnTo>
                      <a:lnTo>
                        <a:pt x="5" y="31"/>
                      </a:lnTo>
                      <a:lnTo>
                        <a:pt x="5" y="33"/>
                      </a:lnTo>
                      <a:lnTo>
                        <a:pt x="5" y="34"/>
                      </a:lnTo>
                      <a:lnTo>
                        <a:pt x="3" y="36"/>
                      </a:lnTo>
                      <a:lnTo>
                        <a:pt x="3" y="38"/>
                      </a:lnTo>
                      <a:lnTo>
                        <a:pt x="3" y="39"/>
                      </a:lnTo>
                      <a:lnTo>
                        <a:pt x="3" y="40"/>
                      </a:lnTo>
                      <a:lnTo>
                        <a:pt x="1" y="42"/>
                      </a:lnTo>
                      <a:lnTo>
                        <a:pt x="1" y="43"/>
                      </a:lnTo>
                      <a:lnTo>
                        <a:pt x="1" y="45"/>
                      </a:lnTo>
                      <a:lnTo>
                        <a:pt x="1" y="47"/>
                      </a:lnTo>
                      <a:lnTo>
                        <a:pt x="0" y="48"/>
                      </a:lnTo>
                      <a:lnTo>
                        <a:pt x="0" y="50"/>
                      </a:lnTo>
                      <a:lnTo>
                        <a:pt x="0" y="52"/>
                      </a:lnTo>
                      <a:lnTo>
                        <a:pt x="0" y="54"/>
                      </a:lnTo>
                      <a:lnTo>
                        <a:pt x="0" y="55"/>
                      </a:lnTo>
                      <a:lnTo>
                        <a:pt x="0" y="56"/>
                      </a:lnTo>
                      <a:lnTo>
                        <a:pt x="0" y="57"/>
                      </a:lnTo>
                      <a:lnTo>
                        <a:pt x="1" y="57"/>
                      </a:lnTo>
                      <a:lnTo>
                        <a:pt x="1" y="59"/>
                      </a:lnTo>
                      <a:lnTo>
                        <a:pt x="1" y="61"/>
                      </a:lnTo>
                      <a:lnTo>
                        <a:pt x="1" y="62"/>
                      </a:lnTo>
                      <a:lnTo>
                        <a:pt x="2" y="64"/>
                      </a:lnTo>
                      <a:lnTo>
                        <a:pt x="2" y="67"/>
                      </a:lnTo>
                      <a:lnTo>
                        <a:pt x="3" y="69"/>
                      </a:lnTo>
                      <a:lnTo>
                        <a:pt x="3" y="71"/>
                      </a:lnTo>
                      <a:lnTo>
                        <a:pt x="5" y="73"/>
                      </a:lnTo>
                      <a:lnTo>
                        <a:pt x="5" y="76"/>
                      </a:lnTo>
                      <a:lnTo>
                        <a:pt x="6" y="78"/>
                      </a:lnTo>
                      <a:lnTo>
                        <a:pt x="6" y="79"/>
                      </a:lnTo>
                      <a:lnTo>
                        <a:pt x="8" y="81"/>
                      </a:lnTo>
                      <a:lnTo>
                        <a:pt x="8" y="83"/>
                      </a:lnTo>
                      <a:lnTo>
                        <a:pt x="9" y="85"/>
                      </a:lnTo>
                      <a:lnTo>
                        <a:pt x="11" y="85"/>
                      </a:lnTo>
                      <a:lnTo>
                        <a:pt x="13" y="85"/>
                      </a:lnTo>
                      <a:lnTo>
                        <a:pt x="15" y="86"/>
                      </a:lnTo>
                      <a:lnTo>
                        <a:pt x="17" y="86"/>
                      </a:lnTo>
                      <a:lnTo>
                        <a:pt x="19" y="86"/>
                      </a:lnTo>
                      <a:lnTo>
                        <a:pt x="21" y="86"/>
                      </a:lnTo>
                      <a:lnTo>
                        <a:pt x="21" y="86"/>
                      </a:lnTo>
                      <a:lnTo>
                        <a:pt x="23" y="86"/>
                      </a:lnTo>
                      <a:lnTo>
                        <a:pt x="24" y="86"/>
                      </a:lnTo>
                      <a:lnTo>
                        <a:pt x="26" y="84"/>
                      </a:lnTo>
                      <a:lnTo>
                        <a:pt x="26" y="84"/>
                      </a:lnTo>
                      <a:lnTo>
                        <a:pt x="28" y="84"/>
                      </a:lnTo>
                      <a:lnTo>
                        <a:pt x="28" y="84"/>
                      </a:lnTo>
                      <a:lnTo>
                        <a:pt x="30" y="82"/>
                      </a:lnTo>
                      <a:lnTo>
                        <a:pt x="30" y="82"/>
                      </a:lnTo>
                      <a:lnTo>
                        <a:pt x="31" y="82"/>
                      </a:lnTo>
                      <a:lnTo>
                        <a:pt x="31" y="82"/>
                      </a:lnTo>
                      <a:lnTo>
                        <a:pt x="32" y="81"/>
                      </a:lnTo>
                      <a:lnTo>
                        <a:pt x="33" y="81"/>
                      </a:lnTo>
                      <a:lnTo>
                        <a:pt x="35" y="81"/>
                      </a:lnTo>
                      <a:lnTo>
                        <a:pt x="37" y="81"/>
                      </a:lnTo>
                      <a:lnTo>
                        <a:pt x="40" y="81"/>
                      </a:lnTo>
                      <a:lnTo>
                        <a:pt x="41" y="82"/>
                      </a:lnTo>
                      <a:lnTo>
                        <a:pt x="45" y="82"/>
                      </a:lnTo>
                      <a:lnTo>
                        <a:pt x="47" y="82"/>
                      </a:lnTo>
                      <a:lnTo>
                        <a:pt x="51" y="82"/>
                      </a:lnTo>
                      <a:lnTo>
                        <a:pt x="52" y="83"/>
                      </a:lnTo>
                      <a:lnTo>
                        <a:pt x="55" y="83"/>
                      </a:lnTo>
                      <a:lnTo>
                        <a:pt x="57" y="83"/>
                      </a:lnTo>
                      <a:lnTo>
                        <a:pt x="61" y="83"/>
                      </a:lnTo>
                      <a:lnTo>
                        <a:pt x="63" y="83"/>
                      </a:lnTo>
                      <a:lnTo>
                        <a:pt x="64" y="83"/>
                      </a:lnTo>
                      <a:lnTo>
                        <a:pt x="66" y="83"/>
                      </a:lnTo>
                      <a:lnTo>
                        <a:pt x="69" y="82"/>
                      </a:lnTo>
                      <a:lnTo>
                        <a:pt x="69" y="82"/>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8" name="Freeform 178"/>
                <p:cNvSpPr>
                  <a:spLocks/>
                </p:cNvSpPr>
                <p:nvPr/>
              </p:nvSpPr>
              <p:spPr bwMode="blackWhite">
                <a:xfrm>
                  <a:off x="3963" y="1072"/>
                  <a:ext cx="73" cy="165"/>
                </a:xfrm>
                <a:custGeom>
                  <a:avLst/>
                  <a:gdLst>
                    <a:gd name="T0" fmla="*/ 39 w 73"/>
                    <a:gd name="T1" fmla="*/ 0 h 165"/>
                    <a:gd name="T2" fmla="*/ 32 w 73"/>
                    <a:gd name="T3" fmla="*/ 1 h 165"/>
                    <a:gd name="T4" fmla="*/ 24 w 73"/>
                    <a:gd name="T5" fmla="*/ 6 h 165"/>
                    <a:gd name="T6" fmla="*/ 18 w 73"/>
                    <a:gd name="T7" fmla="*/ 10 h 165"/>
                    <a:gd name="T8" fmla="*/ 13 w 73"/>
                    <a:gd name="T9" fmla="*/ 17 h 165"/>
                    <a:gd name="T10" fmla="*/ 10 w 73"/>
                    <a:gd name="T11" fmla="*/ 25 h 165"/>
                    <a:gd name="T12" fmla="*/ 6 w 73"/>
                    <a:gd name="T13" fmla="*/ 29 h 165"/>
                    <a:gd name="T14" fmla="*/ 4 w 73"/>
                    <a:gd name="T15" fmla="*/ 32 h 165"/>
                    <a:gd name="T16" fmla="*/ 4 w 73"/>
                    <a:gd name="T17" fmla="*/ 40 h 165"/>
                    <a:gd name="T18" fmla="*/ 8 w 73"/>
                    <a:gd name="T19" fmla="*/ 46 h 165"/>
                    <a:gd name="T20" fmla="*/ 6 w 73"/>
                    <a:gd name="T21" fmla="*/ 48 h 165"/>
                    <a:gd name="T22" fmla="*/ 6 w 73"/>
                    <a:gd name="T23" fmla="*/ 49 h 165"/>
                    <a:gd name="T24" fmla="*/ 6 w 73"/>
                    <a:gd name="T25" fmla="*/ 55 h 165"/>
                    <a:gd name="T26" fmla="*/ 9 w 73"/>
                    <a:gd name="T27" fmla="*/ 60 h 165"/>
                    <a:gd name="T28" fmla="*/ 12 w 73"/>
                    <a:gd name="T29" fmla="*/ 63 h 165"/>
                    <a:gd name="T30" fmla="*/ 15 w 73"/>
                    <a:gd name="T31" fmla="*/ 66 h 165"/>
                    <a:gd name="T32" fmla="*/ 16 w 73"/>
                    <a:gd name="T33" fmla="*/ 70 h 165"/>
                    <a:gd name="T34" fmla="*/ 18 w 73"/>
                    <a:gd name="T35" fmla="*/ 71 h 165"/>
                    <a:gd name="T36" fmla="*/ 19 w 73"/>
                    <a:gd name="T37" fmla="*/ 74 h 165"/>
                    <a:gd name="T38" fmla="*/ 20 w 73"/>
                    <a:gd name="T39" fmla="*/ 75 h 165"/>
                    <a:gd name="T40" fmla="*/ 21 w 73"/>
                    <a:gd name="T41" fmla="*/ 78 h 165"/>
                    <a:gd name="T42" fmla="*/ 25 w 73"/>
                    <a:gd name="T43" fmla="*/ 81 h 165"/>
                    <a:gd name="T44" fmla="*/ 26 w 73"/>
                    <a:gd name="T45" fmla="*/ 83 h 165"/>
                    <a:gd name="T46" fmla="*/ 25 w 73"/>
                    <a:gd name="T47" fmla="*/ 83 h 165"/>
                    <a:gd name="T48" fmla="*/ 25 w 73"/>
                    <a:gd name="T49" fmla="*/ 90 h 165"/>
                    <a:gd name="T50" fmla="*/ 24 w 73"/>
                    <a:gd name="T51" fmla="*/ 101 h 165"/>
                    <a:gd name="T52" fmla="*/ 13 w 73"/>
                    <a:gd name="T53" fmla="*/ 105 h 165"/>
                    <a:gd name="T54" fmla="*/ 0 w 73"/>
                    <a:gd name="T55" fmla="*/ 109 h 165"/>
                    <a:gd name="T56" fmla="*/ 21 w 73"/>
                    <a:gd name="T57" fmla="*/ 134 h 165"/>
                    <a:gd name="T58" fmla="*/ 52 w 73"/>
                    <a:gd name="T59" fmla="*/ 164 h 165"/>
                    <a:gd name="T60" fmla="*/ 62 w 73"/>
                    <a:gd name="T61" fmla="*/ 145 h 165"/>
                    <a:gd name="T62" fmla="*/ 71 w 73"/>
                    <a:gd name="T63" fmla="*/ 107 h 165"/>
                    <a:gd name="T64" fmla="*/ 64 w 73"/>
                    <a:gd name="T65" fmla="*/ 97 h 165"/>
                    <a:gd name="T66" fmla="*/ 57 w 73"/>
                    <a:gd name="T67" fmla="*/ 95 h 165"/>
                    <a:gd name="T68" fmla="*/ 54 w 73"/>
                    <a:gd name="T69" fmla="*/ 91 h 165"/>
                    <a:gd name="T70" fmla="*/ 52 w 73"/>
                    <a:gd name="T71" fmla="*/ 84 h 165"/>
                    <a:gd name="T72" fmla="*/ 53 w 73"/>
                    <a:gd name="T73" fmla="*/ 81 h 165"/>
                    <a:gd name="T74" fmla="*/ 58 w 73"/>
                    <a:gd name="T75" fmla="*/ 78 h 165"/>
                    <a:gd name="T76" fmla="*/ 60 w 73"/>
                    <a:gd name="T77" fmla="*/ 76 h 165"/>
                    <a:gd name="T78" fmla="*/ 62 w 73"/>
                    <a:gd name="T79" fmla="*/ 74 h 165"/>
                    <a:gd name="T80" fmla="*/ 65 w 73"/>
                    <a:gd name="T81" fmla="*/ 64 h 165"/>
                    <a:gd name="T82" fmla="*/ 69 w 73"/>
                    <a:gd name="T83" fmla="*/ 53 h 165"/>
                    <a:gd name="T84" fmla="*/ 68 w 73"/>
                    <a:gd name="T85" fmla="*/ 47 h 165"/>
                    <a:gd name="T86" fmla="*/ 65 w 73"/>
                    <a:gd name="T87" fmla="*/ 40 h 165"/>
                    <a:gd name="T88" fmla="*/ 64 w 73"/>
                    <a:gd name="T89" fmla="*/ 35 h 165"/>
                    <a:gd name="T90" fmla="*/ 62 w 73"/>
                    <a:gd name="T91" fmla="*/ 30 h 165"/>
                    <a:gd name="T92" fmla="*/ 62 w 73"/>
                    <a:gd name="T93" fmla="*/ 23 h 165"/>
                    <a:gd name="T94" fmla="*/ 62 w 73"/>
                    <a:gd name="T95" fmla="*/ 17 h 165"/>
                    <a:gd name="T96" fmla="*/ 60 w 73"/>
                    <a:gd name="T97" fmla="*/ 14 h 165"/>
                    <a:gd name="T98" fmla="*/ 59 w 73"/>
                    <a:gd name="T99" fmla="*/ 10 h 165"/>
                    <a:gd name="T100" fmla="*/ 54 w 73"/>
                    <a:gd name="T101" fmla="*/ 9 h 165"/>
                    <a:gd name="T102" fmla="*/ 51 w 73"/>
                    <a:gd name="T103" fmla="*/ 7 h 165"/>
                    <a:gd name="T104" fmla="*/ 46 w 73"/>
                    <a:gd name="T105" fmla="*/ 5 h 165"/>
                    <a:gd name="T106" fmla="*/ 45 w 73"/>
                    <a:gd name="T107" fmla="*/ 1 h 165"/>
                    <a:gd name="T108" fmla="*/ 43 w 73"/>
                    <a:gd name="T109" fmla="*/ 0 h 165"/>
                    <a:gd name="T110" fmla="*/ 43 w 73"/>
                    <a:gd name="T11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165">
                      <a:moveTo>
                        <a:pt x="43" y="0"/>
                      </a:moveTo>
                      <a:lnTo>
                        <a:pt x="42" y="0"/>
                      </a:lnTo>
                      <a:lnTo>
                        <a:pt x="42" y="0"/>
                      </a:lnTo>
                      <a:lnTo>
                        <a:pt x="42" y="0"/>
                      </a:lnTo>
                      <a:lnTo>
                        <a:pt x="42" y="0"/>
                      </a:lnTo>
                      <a:lnTo>
                        <a:pt x="40" y="0"/>
                      </a:lnTo>
                      <a:lnTo>
                        <a:pt x="40" y="0"/>
                      </a:lnTo>
                      <a:lnTo>
                        <a:pt x="39" y="0"/>
                      </a:lnTo>
                      <a:lnTo>
                        <a:pt x="39" y="0"/>
                      </a:lnTo>
                      <a:lnTo>
                        <a:pt x="37" y="1"/>
                      </a:lnTo>
                      <a:lnTo>
                        <a:pt x="37" y="1"/>
                      </a:lnTo>
                      <a:lnTo>
                        <a:pt x="35" y="1"/>
                      </a:lnTo>
                      <a:lnTo>
                        <a:pt x="35" y="1"/>
                      </a:lnTo>
                      <a:lnTo>
                        <a:pt x="33" y="1"/>
                      </a:lnTo>
                      <a:lnTo>
                        <a:pt x="33" y="1"/>
                      </a:lnTo>
                      <a:lnTo>
                        <a:pt x="32" y="1"/>
                      </a:lnTo>
                      <a:lnTo>
                        <a:pt x="32" y="1"/>
                      </a:lnTo>
                      <a:lnTo>
                        <a:pt x="31" y="3"/>
                      </a:lnTo>
                      <a:lnTo>
                        <a:pt x="29" y="3"/>
                      </a:lnTo>
                      <a:lnTo>
                        <a:pt x="28" y="4"/>
                      </a:lnTo>
                      <a:lnTo>
                        <a:pt x="28" y="4"/>
                      </a:lnTo>
                      <a:lnTo>
                        <a:pt x="26" y="6"/>
                      </a:lnTo>
                      <a:lnTo>
                        <a:pt x="26" y="6"/>
                      </a:lnTo>
                      <a:lnTo>
                        <a:pt x="24" y="6"/>
                      </a:lnTo>
                      <a:lnTo>
                        <a:pt x="24" y="6"/>
                      </a:lnTo>
                      <a:lnTo>
                        <a:pt x="22" y="8"/>
                      </a:lnTo>
                      <a:lnTo>
                        <a:pt x="22" y="8"/>
                      </a:lnTo>
                      <a:lnTo>
                        <a:pt x="20" y="9"/>
                      </a:lnTo>
                      <a:lnTo>
                        <a:pt x="20" y="9"/>
                      </a:lnTo>
                      <a:lnTo>
                        <a:pt x="19" y="10"/>
                      </a:lnTo>
                      <a:lnTo>
                        <a:pt x="19" y="10"/>
                      </a:lnTo>
                      <a:lnTo>
                        <a:pt x="18" y="10"/>
                      </a:lnTo>
                      <a:lnTo>
                        <a:pt x="18" y="10"/>
                      </a:lnTo>
                      <a:lnTo>
                        <a:pt x="16" y="12"/>
                      </a:lnTo>
                      <a:lnTo>
                        <a:pt x="16" y="12"/>
                      </a:lnTo>
                      <a:lnTo>
                        <a:pt x="15" y="14"/>
                      </a:lnTo>
                      <a:lnTo>
                        <a:pt x="15" y="14"/>
                      </a:lnTo>
                      <a:lnTo>
                        <a:pt x="13" y="16"/>
                      </a:lnTo>
                      <a:lnTo>
                        <a:pt x="13" y="16"/>
                      </a:lnTo>
                      <a:lnTo>
                        <a:pt x="13" y="17"/>
                      </a:lnTo>
                      <a:lnTo>
                        <a:pt x="13" y="17"/>
                      </a:lnTo>
                      <a:lnTo>
                        <a:pt x="12" y="19"/>
                      </a:lnTo>
                      <a:lnTo>
                        <a:pt x="12" y="20"/>
                      </a:lnTo>
                      <a:lnTo>
                        <a:pt x="11" y="22"/>
                      </a:lnTo>
                      <a:lnTo>
                        <a:pt x="11" y="22"/>
                      </a:lnTo>
                      <a:lnTo>
                        <a:pt x="10" y="23"/>
                      </a:lnTo>
                      <a:lnTo>
                        <a:pt x="10" y="23"/>
                      </a:lnTo>
                      <a:lnTo>
                        <a:pt x="10" y="25"/>
                      </a:lnTo>
                      <a:lnTo>
                        <a:pt x="10" y="25"/>
                      </a:lnTo>
                      <a:lnTo>
                        <a:pt x="8" y="27"/>
                      </a:lnTo>
                      <a:lnTo>
                        <a:pt x="8" y="27"/>
                      </a:lnTo>
                      <a:lnTo>
                        <a:pt x="8" y="27"/>
                      </a:lnTo>
                      <a:lnTo>
                        <a:pt x="8" y="27"/>
                      </a:lnTo>
                      <a:lnTo>
                        <a:pt x="6" y="29"/>
                      </a:lnTo>
                      <a:lnTo>
                        <a:pt x="6" y="29"/>
                      </a:lnTo>
                      <a:lnTo>
                        <a:pt x="6" y="29"/>
                      </a:lnTo>
                      <a:lnTo>
                        <a:pt x="6" y="29"/>
                      </a:lnTo>
                      <a:lnTo>
                        <a:pt x="4" y="31"/>
                      </a:lnTo>
                      <a:lnTo>
                        <a:pt x="4" y="31"/>
                      </a:lnTo>
                      <a:lnTo>
                        <a:pt x="4" y="31"/>
                      </a:lnTo>
                      <a:lnTo>
                        <a:pt x="4" y="31"/>
                      </a:lnTo>
                      <a:lnTo>
                        <a:pt x="4" y="32"/>
                      </a:lnTo>
                      <a:lnTo>
                        <a:pt x="4" y="32"/>
                      </a:lnTo>
                      <a:lnTo>
                        <a:pt x="4" y="32"/>
                      </a:lnTo>
                      <a:lnTo>
                        <a:pt x="4" y="32"/>
                      </a:lnTo>
                      <a:lnTo>
                        <a:pt x="4" y="34"/>
                      </a:lnTo>
                      <a:lnTo>
                        <a:pt x="4" y="34"/>
                      </a:lnTo>
                      <a:lnTo>
                        <a:pt x="4" y="36"/>
                      </a:lnTo>
                      <a:lnTo>
                        <a:pt x="4" y="36"/>
                      </a:lnTo>
                      <a:lnTo>
                        <a:pt x="4" y="38"/>
                      </a:lnTo>
                      <a:lnTo>
                        <a:pt x="4" y="38"/>
                      </a:lnTo>
                      <a:lnTo>
                        <a:pt x="4" y="40"/>
                      </a:lnTo>
                      <a:lnTo>
                        <a:pt x="5" y="40"/>
                      </a:lnTo>
                      <a:lnTo>
                        <a:pt x="5" y="42"/>
                      </a:lnTo>
                      <a:lnTo>
                        <a:pt x="5" y="42"/>
                      </a:lnTo>
                      <a:lnTo>
                        <a:pt x="5" y="43"/>
                      </a:lnTo>
                      <a:lnTo>
                        <a:pt x="6" y="43"/>
                      </a:lnTo>
                      <a:lnTo>
                        <a:pt x="6" y="45"/>
                      </a:lnTo>
                      <a:lnTo>
                        <a:pt x="8" y="45"/>
                      </a:lnTo>
                      <a:lnTo>
                        <a:pt x="8" y="46"/>
                      </a:lnTo>
                      <a:lnTo>
                        <a:pt x="10" y="46"/>
                      </a:lnTo>
                      <a:lnTo>
                        <a:pt x="8" y="48"/>
                      </a:lnTo>
                      <a:lnTo>
                        <a:pt x="8" y="48"/>
                      </a:lnTo>
                      <a:lnTo>
                        <a:pt x="8" y="48"/>
                      </a:lnTo>
                      <a:lnTo>
                        <a:pt x="8" y="48"/>
                      </a:lnTo>
                      <a:lnTo>
                        <a:pt x="6" y="48"/>
                      </a:lnTo>
                      <a:lnTo>
                        <a:pt x="6" y="48"/>
                      </a:lnTo>
                      <a:lnTo>
                        <a:pt x="6" y="48"/>
                      </a:lnTo>
                      <a:lnTo>
                        <a:pt x="6" y="48"/>
                      </a:lnTo>
                      <a:lnTo>
                        <a:pt x="6" y="49"/>
                      </a:lnTo>
                      <a:lnTo>
                        <a:pt x="6" y="49"/>
                      </a:lnTo>
                      <a:lnTo>
                        <a:pt x="6" y="49"/>
                      </a:lnTo>
                      <a:lnTo>
                        <a:pt x="6" y="49"/>
                      </a:lnTo>
                      <a:lnTo>
                        <a:pt x="6" y="49"/>
                      </a:lnTo>
                      <a:lnTo>
                        <a:pt x="6" y="49"/>
                      </a:lnTo>
                      <a:lnTo>
                        <a:pt x="6" y="49"/>
                      </a:lnTo>
                      <a:lnTo>
                        <a:pt x="6" y="49"/>
                      </a:lnTo>
                      <a:lnTo>
                        <a:pt x="6" y="50"/>
                      </a:lnTo>
                      <a:lnTo>
                        <a:pt x="6" y="50"/>
                      </a:lnTo>
                      <a:lnTo>
                        <a:pt x="6" y="51"/>
                      </a:lnTo>
                      <a:lnTo>
                        <a:pt x="6" y="51"/>
                      </a:lnTo>
                      <a:lnTo>
                        <a:pt x="6" y="53"/>
                      </a:lnTo>
                      <a:lnTo>
                        <a:pt x="6" y="53"/>
                      </a:lnTo>
                      <a:lnTo>
                        <a:pt x="6" y="55"/>
                      </a:lnTo>
                      <a:lnTo>
                        <a:pt x="8" y="55"/>
                      </a:lnTo>
                      <a:lnTo>
                        <a:pt x="8" y="57"/>
                      </a:lnTo>
                      <a:lnTo>
                        <a:pt x="8" y="57"/>
                      </a:lnTo>
                      <a:lnTo>
                        <a:pt x="8" y="59"/>
                      </a:lnTo>
                      <a:lnTo>
                        <a:pt x="9" y="59"/>
                      </a:lnTo>
                      <a:lnTo>
                        <a:pt x="9" y="60"/>
                      </a:lnTo>
                      <a:lnTo>
                        <a:pt x="9" y="60"/>
                      </a:lnTo>
                      <a:lnTo>
                        <a:pt x="9" y="60"/>
                      </a:lnTo>
                      <a:lnTo>
                        <a:pt x="11" y="60"/>
                      </a:lnTo>
                      <a:lnTo>
                        <a:pt x="11" y="62"/>
                      </a:lnTo>
                      <a:lnTo>
                        <a:pt x="11" y="62"/>
                      </a:lnTo>
                      <a:lnTo>
                        <a:pt x="11" y="62"/>
                      </a:lnTo>
                      <a:lnTo>
                        <a:pt x="12" y="62"/>
                      </a:lnTo>
                      <a:lnTo>
                        <a:pt x="12" y="63"/>
                      </a:lnTo>
                      <a:lnTo>
                        <a:pt x="12" y="63"/>
                      </a:lnTo>
                      <a:lnTo>
                        <a:pt x="12" y="63"/>
                      </a:lnTo>
                      <a:lnTo>
                        <a:pt x="14" y="63"/>
                      </a:lnTo>
                      <a:lnTo>
                        <a:pt x="14" y="64"/>
                      </a:lnTo>
                      <a:lnTo>
                        <a:pt x="14" y="64"/>
                      </a:lnTo>
                      <a:lnTo>
                        <a:pt x="14" y="64"/>
                      </a:lnTo>
                      <a:lnTo>
                        <a:pt x="15" y="64"/>
                      </a:lnTo>
                      <a:lnTo>
                        <a:pt x="15" y="66"/>
                      </a:lnTo>
                      <a:lnTo>
                        <a:pt x="15" y="66"/>
                      </a:lnTo>
                      <a:lnTo>
                        <a:pt x="15" y="66"/>
                      </a:lnTo>
                      <a:lnTo>
                        <a:pt x="16" y="66"/>
                      </a:lnTo>
                      <a:lnTo>
                        <a:pt x="16" y="68"/>
                      </a:lnTo>
                      <a:lnTo>
                        <a:pt x="16" y="68"/>
                      </a:lnTo>
                      <a:lnTo>
                        <a:pt x="16" y="68"/>
                      </a:lnTo>
                      <a:lnTo>
                        <a:pt x="16" y="68"/>
                      </a:lnTo>
                      <a:lnTo>
                        <a:pt x="16" y="70"/>
                      </a:lnTo>
                      <a:lnTo>
                        <a:pt x="16" y="70"/>
                      </a:lnTo>
                      <a:lnTo>
                        <a:pt x="16" y="70"/>
                      </a:lnTo>
                      <a:lnTo>
                        <a:pt x="17" y="70"/>
                      </a:lnTo>
                      <a:lnTo>
                        <a:pt x="17" y="71"/>
                      </a:lnTo>
                      <a:lnTo>
                        <a:pt x="17" y="71"/>
                      </a:lnTo>
                      <a:lnTo>
                        <a:pt x="17" y="71"/>
                      </a:lnTo>
                      <a:lnTo>
                        <a:pt x="18" y="71"/>
                      </a:lnTo>
                      <a:lnTo>
                        <a:pt x="18" y="71"/>
                      </a:lnTo>
                      <a:lnTo>
                        <a:pt x="18" y="71"/>
                      </a:lnTo>
                      <a:lnTo>
                        <a:pt x="18" y="71"/>
                      </a:lnTo>
                      <a:lnTo>
                        <a:pt x="19" y="71"/>
                      </a:lnTo>
                      <a:lnTo>
                        <a:pt x="19" y="73"/>
                      </a:lnTo>
                      <a:lnTo>
                        <a:pt x="19" y="73"/>
                      </a:lnTo>
                      <a:lnTo>
                        <a:pt x="19" y="73"/>
                      </a:lnTo>
                      <a:lnTo>
                        <a:pt x="19" y="73"/>
                      </a:lnTo>
                      <a:lnTo>
                        <a:pt x="19" y="74"/>
                      </a:lnTo>
                      <a:lnTo>
                        <a:pt x="19" y="74"/>
                      </a:lnTo>
                      <a:lnTo>
                        <a:pt x="19" y="74"/>
                      </a:lnTo>
                      <a:lnTo>
                        <a:pt x="20" y="74"/>
                      </a:lnTo>
                      <a:lnTo>
                        <a:pt x="20" y="75"/>
                      </a:lnTo>
                      <a:lnTo>
                        <a:pt x="20" y="75"/>
                      </a:lnTo>
                      <a:lnTo>
                        <a:pt x="20" y="75"/>
                      </a:lnTo>
                      <a:lnTo>
                        <a:pt x="20" y="75"/>
                      </a:lnTo>
                      <a:lnTo>
                        <a:pt x="20" y="75"/>
                      </a:lnTo>
                      <a:lnTo>
                        <a:pt x="20" y="75"/>
                      </a:lnTo>
                      <a:lnTo>
                        <a:pt x="20" y="75"/>
                      </a:lnTo>
                      <a:lnTo>
                        <a:pt x="21" y="75"/>
                      </a:lnTo>
                      <a:lnTo>
                        <a:pt x="21" y="77"/>
                      </a:lnTo>
                      <a:lnTo>
                        <a:pt x="21" y="77"/>
                      </a:lnTo>
                      <a:lnTo>
                        <a:pt x="21" y="77"/>
                      </a:lnTo>
                      <a:lnTo>
                        <a:pt x="21" y="77"/>
                      </a:lnTo>
                      <a:lnTo>
                        <a:pt x="21" y="78"/>
                      </a:lnTo>
                      <a:lnTo>
                        <a:pt x="21" y="78"/>
                      </a:lnTo>
                      <a:lnTo>
                        <a:pt x="21" y="78"/>
                      </a:lnTo>
                      <a:lnTo>
                        <a:pt x="23" y="78"/>
                      </a:lnTo>
                      <a:lnTo>
                        <a:pt x="23" y="80"/>
                      </a:lnTo>
                      <a:lnTo>
                        <a:pt x="23" y="80"/>
                      </a:lnTo>
                      <a:lnTo>
                        <a:pt x="23" y="80"/>
                      </a:lnTo>
                      <a:lnTo>
                        <a:pt x="25" y="80"/>
                      </a:lnTo>
                      <a:lnTo>
                        <a:pt x="25" y="81"/>
                      </a:lnTo>
                      <a:lnTo>
                        <a:pt x="25" y="81"/>
                      </a:lnTo>
                      <a:lnTo>
                        <a:pt x="25" y="81"/>
                      </a:lnTo>
                      <a:lnTo>
                        <a:pt x="27" y="81"/>
                      </a:lnTo>
                      <a:lnTo>
                        <a:pt x="27" y="83"/>
                      </a:lnTo>
                      <a:lnTo>
                        <a:pt x="27" y="83"/>
                      </a:lnTo>
                      <a:lnTo>
                        <a:pt x="27" y="83"/>
                      </a:lnTo>
                      <a:lnTo>
                        <a:pt x="27" y="83"/>
                      </a:lnTo>
                      <a:lnTo>
                        <a:pt x="26" y="83"/>
                      </a:lnTo>
                      <a:lnTo>
                        <a:pt x="26" y="83"/>
                      </a:lnTo>
                      <a:lnTo>
                        <a:pt x="26" y="83"/>
                      </a:lnTo>
                      <a:lnTo>
                        <a:pt x="26" y="83"/>
                      </a:lnTo>
                      <a:lnTo>
                        <a:pt x="25" y="83"/>
                      </a:lnTo>
                      <a:lnTo>
                        <a:pt x="25" y="83"/>
                      </a:lnTo>
                      <a:lnTo>
                        <a:pt x="25" y="83"/>
                      </a:lnTo>
                      <a:lnTo>
                        <a:pt x="25" y="83"/>
                      </a:lnTo>
                      <a:lnTo>
                        <a:pt x="25" y="83"/>
                      </a:lnTo>
                      <a:lnTo>
                        <a:pt x="25" y="83"/>
                      </a:lnTo>
                      <a:lnTo>
                        <a:pt x="25" y="83"/>
                      </a:lnTo>
                      <a:lnTo>
                        <a:pt x="26" y="83"/>
                      </a:lnTo>
                      <a:lnTo>
                        <a:pt x="25" y="85"/>
                      </a:lnTo>
                      <a:lnTo>
                        <a:pt x="25" y="85"/>
                      </a:lnTo>
                      <a:lnTo>
                        <a:pt x="25" y="86"/>
                      </a:lnTo>
                      <a:lnTo>
                        <a:pt x="25" y="86"/>
                      </a:lnTo>
                      <a:lnTo>
                        <a:pt x="25" y="88"/>
                      </a:lnTo>
                      <a:lnTo>
                        <a:pt x="25" y="89"/>
                      </a:lnTo>
                      <a:lnTo>
                        <a:pt x="25" y="90"/>
                      </a:lnTo>
                      <a:lnTo>
                        <a:pt x="25" y="90"/>
                      </a:lnTo>
                      <a:lnTo>
                        <a:pt x="24" y="92"/>
                      </a:lnTo>
                      <a:lnTo>
                        <a:pt x="24" y="94"/>
                      </a:lnTo>
                      <a:lnTo>
                        <a:pt x="24" y="96"/>
                      </a:lnTo>
                      <a:lnTo>
                        <a:pt x="24" y="97"/>
                      </a:lnTo>
                      <a:lnTo>
                        <a:pt x="24" y="99"/>
                      </a:lnTo>
                      <a:lnTo>
                        <a:pt x="24" y="99"/>
                      </a:lnTo>
                      <a:lnTo>
                        <a:pt x="24" y="101"/>
                      </a:lnTo>
                      <a:lnTo>
                        <a:pt x="24" y="101"/>
                      </a:lnTo>
                      <a:lnTo>
                        <a:pt x="23" y="103"/>
                      </a:lnTo>
                      <a:lnTo>
                        <a:pt x="22" y="103"/>
                      </a:lnTo>
                      <a:lnTo>
                        <a:pt x="20" y="103"/>
                      </a:lnTo>
                      <a:lnTo>
                        <a:pt x="19" y="103"/>
                      </a:lnTo>
                      <a:lnTo>
                        <a:pt x="16" y="105"/>
                      </a:lnTo>
                      <a:lnTo>
                        <a:pt x="14" y="105"/>
                      </a:lnTo>
                      <a:lnTo>
                        <a:pt x="13" y="105"/>
                      </a:lnTo>
                      <a:lnTo>
                        <a:pt x="11" y="105"/>
                      </a:lnTo>
                      <a:lnTo>
                        <a:pt x="8" y="107"/>
                      </a:lnTo>
                      <a:lnTo>
                        <a:pt x="6" y="107"/>
                      </a:lnTo>
                      <a:lnTo>
                        <a:pt x="4" y="107"/>
                      </a:lnTo>
                      <a:lnTo>
                        <a:pt x="2" y="107"/>
                      </a:lnTo>
                      <a:lnTo>
                        <a:pt x="0" y="109"/>
                      </a:lnTo>
                      <a:lnTo>
                        <a:pt x="0" y="109"/>
                      </a:lnTo>
                      <a:lnTo>
                        <a:pt x="0" y="109"/>
                      </a:lnTo>
                      <a:lnTo>
                        <a:pt x="0" y="109"/>
                      </a:lnTo>
                      <a:lnTo>
                        <a:pt x="0" y="111"/>
                      </a:lnTo>
                      <a:lnTo>
                        <a:pt x="2" y="113"/>
                      </a:lnTo>
                      <a:lnTo>
                        <a:pt x="5" y="115"/>
                      </a:lnTo>
                      <a:lnTo>
                        <a:pt x="8" y="118"/>
                      </a:lnTo>
                      <a:lnTo>
                        <a:pt x="12" y="124"/>
                      </a:lnTo>
                      <a:lnTo>
                        <a:pt x="16" y="128"/>
                      </a:lnTo>
                      <a:lnTo>
                        <a:pt x="21" y="134"/>
                      </a:lnTo>
                      <a:lnTo>
                        <a:pt x="27" y="137"/>
                      </a:lnTo>
                      <a:lnTo>
                        <a:pt x="30" y="143"/>
                      </a:lnTo>
                      <a:lnTo>
                        <a:pt x="36" y="148"/>
                      </a:lnTo>
                      <a:lnTo>
                        <a:pt x="39" y="152"/>
                      </a:lnTo>
                      <a:lnTo>
                        <a:pt x="44" y="155"/>
                      </a:lnTo>
                      <a:lnTo>
                        <a:pt x="47" y="159"/>
                      </a:lnTo>
                      <a:lnTo>
                        <a:pt x="50" y="162"/>
                      </a:lnTo>
                      <a:lnTo>
                        <a:pt x="52" y="164"/>
                      </a:lnTo>
                      <a:lnTo>
                        <a:pt x="54" y="163"/>
                      </a:lnTo>
                      <a:lnTo>
                        <a:pt x="54" y="163"/>
                      </a:lnTo>
                      <a:lnTo>
                        <a:pt x="54" y="162"/>
                      </a:lnTo>
                      <a:lnTo>
                        <a:pt x="55" y="160"/>
                      </a:lnTo>
                      <a:lnTo>
                        <a:pt x="57" y="157"/>
                      </a:lnTo>
                      <a:lnTo>
                        <a:pt x="58" y="154"/>
                      </a:lnTo>
                      <a:lnTo>
                        <a:pt x="60" y="150"/>
                      </a:lnTo>
                      <a:lnTo>
                        <a:pt x="62" y="145"/>
                      </a:lnTo>
                      <a:lnTo>
                        <a:pt x="64" y="140"/>
                      </a:lnTo>
                      <a:lnTo>
                        <a:pt x="65" y="136"/>
                      </a:lnTo>
                      <a:lnTo>
                        <a:pt x="67" y="130"/>
                      </a:lnTo>
                      <a:lnTo>
                        <a:pt x="68" y="126"/>
                      </a:lnTo>
                      <a:lnTo>
                        <a:pt x="69" y="120"/>
                      </a:lnTo>
                      <a:lnTo>
                        <a:pt x="69" y="117"/>
                      </a:lnTo>
                      <a:lnTo>
                        <a:pt x="71" y="111"/>
                      </a:lnTo>
                      <a:lnTo>
                        <a:pt x="71" y="107"/>
                      </a:lnTo>
                      <a:lnTo>
                        <a:pt x="72" y="102"/>
                      </a:lnTo>
                      <a:lnTo>
                        <a:pt x="71" y="101"/>
                      </a:lnTo>
                      <a:lnTo>
                        <a:pt x="71" y="100"/>
                      </a:lnTo>
                      <a:lnTo>
                        <a:pt x="69" y="99"/>
                      </a:lnTo>
                      <a:lnTo>
                        <a:pt x="69" y="97"/>
                      </a:lnTo>
                      <a:lnTo>
                        <a:pt x="68" y="97"/>
                      </a:lnTo>
                      <a:lnTo>
                        <a:pt x="66" y="97"/>
                      </a:lnTo>
                      <a:lnTo>
                        <a:pt x="64" y="97"/>
                      </a:lnTo>
                      <a:lnTo>
                        <a:pt x="64" y="95"/>
                      </a:lnTo>
                      <a:lnTo>
                        <a:pt x="62" y="95"/>
                      </a:lnTo>
                      <a:lnTo>
                        <a:pt x="60" y="95"/>
                      </a:lnTo>
                      <a:lnTo>
                        <a:pt x="59" y="95"/>
                      </a:lnTo>
                      <a:lnTo>
                        <a:pt x="59" y="95"/>
                      </a:lnTo>
                      <a:lnTo>
                        <a:pt x="57" y="95"/>
                      </a:lnTo>
                      <a:lnTo>
                        <a:pt x="57" y="95"/>
                      </a:lnTo>
                      <a:lnTo>
                        <a:pt x="57" y="95"/>
                      </a:lnTo>
                      <a:lnTo>
                        <a:pt x="57" y="94"/>
                      </a:lnTo>
                      <a:lnTo>
                        <a:pt x="55" y="94"/>
                      </a:lnTo>
                      <a:lnTo>
                        <a:pt x="55" y="94"/>
                      </a:lnTo>
                      <a:lnTo>
                        <a:pt x="55" y="94"/>
                      </a:lnTo>
                      <a:lnTo>
                        <a:pt x="55" y="92"/>
                      </a:lnTo>
                      <a:lnTo>
                        <a:pt x="54" y="92"/>
                      </a:lnTo>
                      <a:lnTo>
                        <a:pt x="54" y="91"/>
                      </a:lnTo>
                      <a:lnTo>
                        <a:pt x="54" y="91"/>
                      </a:lnTo>
                      <a:lnTo>
                        <a:pt x="54" y="89"/>
                      </a:lnTo>
                      <a:lnTo>
                        <a:pt x="52" y="89"/>
                      </a:lnTo>
                      <a:lnTo>
                        <a:pt x="52" y="88"/>
                      </a:lnTo>
                      <a:lnTo>
                        <a:pt x="52" y="88"/>
                      </a:lnTo>
                      <a:lnTo>
                        <a:pt x="52" y="86"/>
                      </a:lnTo>
                      <a:lnTo>
                        <a:pt x="52" y="86"/>
                      </a:lnTo>
                      <a:lnTo>
                        <a:pt x="52" y="85"/>
                      </a:lnTo>
                      <a:lnTo>
                        <a:pt x="52" y="84"/>
                      </a:lnTo>
                      <a:lnTo>
                        <a:pt x="52" y="82"/>
                      </a:lnTo>
                      <a:lnTo>
                        <a:pt x="52" y="82"/>
                      </a:lnTo>
                      <a:lnTo>
                        <a:pt x="52" y="82"/>
                      </a:lnTo>
                      <a:lnTo>
                        <a:pt x="52" y="82"/>
                      </a:lnTo>
                      <a:lnTo>
                        <a:pt x="53" y="81"/>
                      </a:lnTo>
                      <a:lnTo>
                        <a:pt x="53" y="81"/>
                      </a:lnTo>
                      <a:lnTo>
                        <a:pt x="53" y="81"/>
                      </a:lnTo>
                      <a:lnTo>
                        <a:pt x="53" y="81"/>
                      </a:lnTo>
                      <a:lnTo>
                        <a:pt x="55" y="79"/>
                      </a:lnTo>
                      <a:lnTo>
                        <a:pt x="55" y="79"/>
                      </a:lnTo>
                      <a:lnTo>
                        <a:pt x="55" y="79"/>
                      </a:lnTo>
                      <a:lnTo>
                        <a:pt x="55" y="79"/>
                      </a:lnTo>
                      <a:lnTo>
                        <a:pt x="57" y="78"/>
                      </a:lnTo>
                      <a:lnTo>
                        <a:pt x="57" y="78"/>
                      </a:lnTo>
                      <a:lnTo>
                        <a:pt x="58" y="78"/>
                      </a:lnTo>
                      <a:lnTo>
                        <a:pt x="58" y="78"/>
                      </a:lnTo>
                      <a:lnTo>
                        <a:pt x="60" y="76"/>
                      </a:lnTo>
                      <a:lnTo>
                        <a:pt x="60" y="76"/>
                      </a:lnTo>
                      <a:lnTo>
                        <a:pt x="60" y="76"/>
                      </a:lnTo>
                      <a:lnTo>
                        <a:pt x="60" y="76"/>
                      </a:lnTo>
                      <a:lnTo>
                        <a:pt x="60" y="76"/>
                      </a:lnTo>
                      <a:lnTo>
                        <a:pt x="60" y="76"/>
                      </a:lnTo>
                      <a:lnTo>
                        <a:pt x="60" y="76"/>
                      </a:lnTo>
                      <a:lnTo>
                        <a:pt x="60" y="76"/>
                      </a:lnTo>
                      <a:lnTo>
                        <a:pt x="62" y="75"/>
                      </a:lnTo>
                      <a:lnTo>
                        <a:pt x="62" y="75"/>
                      </a:lnTo>
                      <a:lnTo>
                        <a:pt x="62" y="75"/>
                      </a:lnTo>
                      <a:lnTo>
                        <a:pt x="62" y="75"/>
                      </a:lnTo>
                      <a:lnTo>
                        <a:pt x="62" y="74"/>
                      </a:lnTo>
                      <a:lnTo>
                        <a:pt x="62" y="74"/>
                      </a:lnTo>
                      <a:lnTo>
                        <a:pt x="62" y="74"/>
                      </a:lnTo>
                      <a:lnTo>
                        <a:pt x="62" y="74"/>
                      </a:lnTo>
                      <a:lnTo>
                        <a:pt x="64" y="72"/>
                      </a:lnTo>
                      <a:lnTo>
                        <a:pt x="64" y="72"/>
                      </a:lnTo>
                      <a:lnTo>
                        <a:pt x="64" y="71"/>
                      </a:lnTo>
                      <a:lnTo>
                        <a:pt x="64" y="71"/>
                      </a:lnTo>
                      <a:lnTo>
                        <a:pt x="65" y="69"/>
                      </a:lnTo>
                      <a:lnTo>
                        <a:pt x="65" y="68"/>
                      </a:lnTo>
                      <a:lnTo>
                        <a:pt x="65" y="66"/>
                      </a:lnTo>
                      <a:lnTo>
                        <a:pt x="65" y="64"/>
                      </a:lnTo>
                      <a:lnTo>
                        <a:pt x="67" y="63"/>
                      </a:lnTo>
                      <a:lnTo>
                        <a:pt x="67" y="62"/>
                      </a:lnTo>
                      <a:lnTo>
                        <a:pt x="67" y="60"/>
                      </a:lnTo>
                      <a:lnTo>
                        <a:pt x="67" y="59"/>
                      </a:lnTo>
                      <a:lnTo>
                        <a:pt x="69" y="57"/>
                      </a:lnTo>
                      <a:lnTo>
                        <a:pt x="69" y="56"/>
                      </a:lnTo>
                      <a:lnTo>
                        <a:pt x="69" y="54"/>
                      </a:lnTo>
                      <a:lnTo>
                        <a:pt x="69" y="53"/>
                      </a:lnTo>
                      <a:lnTo>
                        <a:pt x="71" y="51"/>
                      </a:lnTo>
                      <a:lnTo>
                        <a:pt x="69" y="51"/>
                      </a:lnTo>
                      <a:lnTo>
                        <a:pt x="69" y="51"/>
                      </a:lnTo>
                      <a:lnTo>
                        <a:pt x="69" y="51"/>
                      </a:lnTo>
                      <a:lnTo>
                        <a:pt x="69" y="50"/>
                      </a:lnTo>
                      <a:lnTo>
                        <a:pt x="68" y="50"/>
                      </a:lnTo>
                      <a:lnTo>
                        <a:pt x="68" y="48"/>
                      </a:lnTo>
                      <a:lnTo>
                        <a:pt x="68" y="47"/>
                      </a:lnTo>
                      <a:lnTo>
                        <a:pt x="68" y="45"/>
                      </a:lnTo>
                      <a:lnTo>
                        <a:pt x="66" y="45"/>
                      </a:lnTo>
                      <a:lnTo>
                        <a:pt x="66" y="43"/>
                      </a:lnTo>
                      <a:lnTo>
                        <a:pt x="66" y="43"/>
                      </a:lnTo>
                      <a:lnTo>
                        <a:pt x="66" y="42"/>
                      </a:lnTo>
                      <a:lnTo>
                        <a:pt x="65" y="42"/>
                      </a:lnTo>
                      <a:lnTo>
                        <a:pt x="65" y="40"/>
                      </a:lnTo>
                      <a:lnTo>
                        <a:pt x="65" y="40"/>
                      </a:lnTo>
                      <a:lnTo>
                        <a:pt x="65" y="38"/>
                      </a:lnTo>
                      <a:lnTo>
                        <a:pt x="64" y="38"/>
                      </a:lnTo>
                      <a:lnTo>
                        <a:pt x="64" y="38"/>
                      </a:lnTo>
                      <a:lnTo>
                        <a:pt x="64" y="38"/>
                      </a:lnTo>
                      <a:lnTo>
                        <a:pt x="64" y="36"/>
                      </a:lnTo>
                      <a:lnTo>
                        <a:pt x="64" y="36"/>
                      </a:lnTo>
                      <a:lnTo>
                        <a:pt x="64" y="35"/>
                      </a:lnTo>
                      <a:lnTo>
                        <a:pt x="64" y="35"/>
                      </a:lnTo>
                      <a:lnTo>
                        <a:pt x="64" y="33"/>
                      </a:lnTo>
                      <a:lnTo>
                        <a:pt x="62" y="33"/>
                      </a:lnTo>
                      <a:lnTo>
                        <a:pt x="62" y="33"/>
                      </a:lnTo>
                      <a:lnTo>
                        <a:pt x="62" y="33"/>
                      </a:lnTo>
                      <a:lnTo>
                        <a:pt x="62" y="31"/>
                      </a:lnTo>
                      <a:lnTo>
                        <a:pt x="62" y="31"/>
                      </a:lnTo>
                      <a:lnTo>
                        <a:pt x="62" y="30"/>
                      </a:lnTo>
                      <a:lnTo>
                        <a:pt x="62" y="30"/>
                      </a:lnTo>
                      <a:lnTo>
                        <a:pt x="62" y="28"/>
                      </a:lnTo>
                      <a:lnTo>
                        <a:pt x="62" y="28"/>
                      </a:lnTo>
                      <a:lnTo>
                        <a:pt x="62" y="27"/>
                      </a:lnTo>
                      <a:lnTo>
                        <a:pt x="62" y="27"/>
                      </a:lnTo>
                      <a:lnTo>
                        <a:pt x="62" y="25"/>
                      </a:lnTo>
                      <a:lnTo>
                        <a:pt x="62" y="25"/>
                      </a:lnTo>
                      <a:lnTo>
                        <a:pt x="62" y="23"/>
                      </a:lnTo>
                      <a:lnTo>
                        <a:pt x="62" y="23"/>
                      </a:lnTo>
                      <a:lnTo>
                        <a:pt x="62" y="22"/>
                      </a:lnTo>
                      <a:lnTo>
                        <a:pt x="62" y="22"/>
                      </a:lnTo>
                      <a:lnTo>
                        <a:pt x="62" y="20"/>
                      </a:lnTo>
                      <a:lnTo>
                        <a:pt x="62" y="20"/>
                      </a:lnTo>
                      <a:lnTo>
                        <a:pt x="62" y="18"/>
                      </a:lnTo>
                      <a:lnTo>
                        <a:pt x="62" y="18"/>
                      </a:lnTo>
                      <a:lnTo>
                        <a:pt x="62" y="17"/>
                      </a:lnTo>
                      <a:lnTo>
                        <a:pt x="62" y="17"/>
                      </a:lnTo>
                      <a:lnTo>
                        <a:pt x="62" y="15"/>
                      </a:lnTo>
                      <a:lnTo>
                        <a:pt x="60" y="15"/>
                      </a:lnTo>
                      <a:lnTo>
                        <a:pt x="60" y="15"/>
                      </a:lnTo>
                      <a:lnTo>
                        <a:pt x="60" y="15"/>
                      </a:lnTo>
                      <a:lnTo>
                        <a:pt x="60" y="14"/>
                      </a:lnTo>
                      <a:lnTo>
                        <a:pt x="60" y="14"/>
                      </a:lnTo>
                      <a:lnTo>
                        <a:pt x="60" y="14"/>
                      </a:lnTo>
                      <a:lnTo>
                        <a:pt x="60" y="14"/>
                      </a:lnTo>
                      <a:lnTo>
                        <a:pt x="60" y="12"/>
                      </a:lnTo>
                      <a:lnTo>
                        <a:pt x="59" y="12"/>
                      </a:lnTo>
                      <a:lnTo>
                        <a:pt x="59" y="12"/>
                      </a:lnTo>
                      <a:lnTo>
                        <a:pt x="59" y="12"/>
                      </a:lnTo>
                      <a:lnTo>
                        <a:pt x="59" y="10"/>
                      </a:lnTo>
                      <a:lnTo>
                        <a:pt x="59" y="10"/>
                      </a:lnTo>
                      <a:lnTo>
                        <a:pt x="59" y="10"/>
                      </a:lnTo>
                      <a:lnTo>
                        <a:pt x="59" y="10"/>
                      </a:lnTo>
                      <a:lnTo>
                        <a:pt x="59" y="9"/>
                      </a:lnTo>
                      <a:lnTo>
                        <a:pt x="57" y="9"/>
                      </a:lnTo>
                      <a:lnTo>
                        <a:pt x="57" y="9"/>
                      </a:lnTo>
                      <a:lnTo>
                        <a:pt x="55" y="9"/>
                      </a:lnTo>
                      <a:lnTo>
                        <a:pt x="55" y="9"/>
                      </a:lnTo>
                      <a:lnTo>
                        <a:pt x="54" y="9"/>
                      </a:lnTo>
                      <a:lnTo>
                        <a:pt x="54" y="9"/>
                      </a:lnTo>
                      <a:lnTo>
                        <a:pt x="54" y="9"/>
                      </a:lnTo>
                      <a:lnTo>
                        <a:pt x="54" y="8"/>
                      </a:lnTo>
                      <a:lnTo>
                        <a:pt x="52" y="8"/>
                      </a:lnTo>
                      <a:lnTo>
                        <a:pt x="52" y="8"/>
                      </a:lnTo>
                      <a:lnTo>
                        <a:pt x="52" y="8"/>
                      </a:lnTo>
                      <a:lnTo>
                        <a:pt x="52" y="7"/>
                      </a:lnTo>
                      <a:lnTo>
                        <a:pt x="51" y="7"/>
                      </a:lnTo>
                      <a:lnTo>
                        <a:pt x="51" y="7"/>
                      </a:lnTo>
                      <a:lnTo>
                        <a:pt x="51" y="7"/>
                      </a:lnTo>
                      <a:lnTo>
                        <a:pt x="51" y="5"/>
                      </a:lnTo>
                      <a:lnTo>
                        <a:pt x="49" y="5"/>
                      </a:lnTo>
                      <a:lnTo>
                        <a:pt x="49" y="5"/>
                      </a:lnTo>
                      <a:lnTo>
                        <a:pt x="48" y="5"/>
                      </a:lnTo>
                      <a:lnTo>
                        <a:pt x="48" y="5"/>
                      </a:lnTo>
                      <a:lnTo>
                        <a:pt x="46" y="5"/>
                      </a:lnTo>
                      <a:lnTo>
                        <a:pt x="46" y="5"/>
                      </a:lnTo>
                      <a:lnTo>
                        <a:pt x="46" y="5"/>
                      </a:lnTo>
                      <a:lnTo>
                        <a:pt x="46" y="3"/>
                      </a:lnTo>
                      <a:lnTo>
                        <a:pt x="45" y="3"/>
                      </a:lnTo>
                      <a:lnTo>
                        <a:pt x="45" y="3"/>
                      </a:lnTo>
                      <a:lnTo>
                        <a:pt x="45" y="3"/>
                      </a:lnTo>
                      <a:lnTo>
                        <a:pt x="45" y="1"/>
                      </a:lnTo>
                      <a:lnTo>
                        <a:pt x="45" y="1"/>
                      </a:lnTo>
                      <a:lnTo>
                        <a:pt x="45" y="1"/>
                      </a:lnTo>
                      <a:lnTo>
                        <a:pt x="45" y="1"/>
                      </a:lnTo>
                      <a:lnTo>
                        <a:pt x="45"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39" name="Freeform 179"/>
                <p:cNvSpPr>
                  <a:spLocks/>
                </p:cNvSpPr>
                <p:nvPr/>
              </p:nvSpPr>
              <p:spPr bwMode="blackWhite">
                <a:xfrm>
                  <a:off x="3997" y="1101"/>
                  <a:ext cx="20" cy="26"/>
                </a:xfrm>
                <a:custGeom>
                  <a:avLst/>
                  <a:gdLst>
                    <a:gd name="T0" fmla="*/ 9 w 20"/>
                    <a:gd name="T1" fmla="*/ 1 h 26"/>
                    <a:gd name="T2" fmla="*/ 9 w 20"/>
                    <a:gd name="T3" fmla="*/ 1 h 26"/>
                    <a:gd name="T4" fmla="*/ 9 w 20"/>
                    <a:gd name="T5" fmla="*/ 2 h 26"/>
                    <a:gd name="T6" fmla="*/ 9 w 20"/>
                    <a:gd name="T7" fmla="*/ 2 h 26"/>
                    <a:gd name="T8" fmla="*/ 9 w 20"/>
                    <a:gd name="T9" fmla="*/ 4 h 26"/>
                    <a:gd name="T10" fmla="*/ 9 w 20"/>
                    <a:gd name="T11" fmla="*/ 4 h 26"/>
                    <a:gd name="T12" fmla="*/ 9 w 20"/>
                    <a:gd name="T13" fmla="*/ 4 h 26"/>
                    <a:gd name="T14" fmla="*/ 9 w 20"/>
                    <a:gd name="T15" fmla="*/ 4 h 26"/>
                    <a:gd name="T16" fmla="*/ 11 w 20"/>
                    <a:gd name="T17" fmla="*/ 5 h 26"/>
                    <a:gd name="T18" fmla="*/ 11 w 20"/>
                    <a:gd name="T19" fmla="*/ 7 h 26"/>
                    <a:gd name="T20" fmla="*/ 12 w 20"/>
                    <a:gd name="T21" fmla="*/ 9 h 26"/>
                    <a:gd name="T22" fmla="*/ 12 w 20"/>
                    <a:gd name="T23" fmla="*/ 11 h 26"/>
                    <a:gd name="T24" fmla="*/ 14 w 20"/>
                    <a:gd name="T25" fmla="*/ 13 h 26"/>
                    <a:gd name="T26" fmla="*/ 14 w 20"/>
                    <a:gd name="T27" fmla="*/ 16 h 26"/>
                    <a:gd name="T28" fmla="*/ 16 w 20"/>
                    <a:gd name="T29" fmla="*/ 17 h 26"/>
                    <a:gd name="T30" fmla="*/ 16 w 20"/>
                    <a:gd name="T31" fmla="*/ 17 h 26"/>
                    <a:gd name="T32" fmla="*/ 18 w 20"/>
                    <a:gd name="T33" fmla="*/ 19 h 26"/>
                    <a:gd name="T34" fmla="*/ 18 w 20"/>
                    <a:gd name="T35" fmla="*/ 19 h 26"/>
                    <a:gd name="T36" fmla="*/ 18 w 20"/>
                    <a:gd name="T37" fmla="*/ 20 h 26"/>
                    <a:gd name="T38" fmla="*/ 18 w 20"/>
                    <a:gd name="T39" fmla="*/ 20 h 26"/>
                    <a:gd name="T40" fmla="*/ 19 w 20"/>
                    <a:gd name="T41" fmla="*/ 22 h 26"/>
                    <a:gd name="T42" fmla="*/ 19 w 20"/>
                    <a:gd name="T43" fmla="*/ 22 h 26"/>
                    <a:gd name="T44" fmla="*/ 19 w 20"/>
                    <a:gd name="T45" fmla="*/ 23 h 26"/>
                    <a:gd name="T46" fmla="*/ 19 w 20"/>
                    <a:gd name="T47" fmla="*/ 23 h 26"/>
                    <a:gd name="T48" fmla="*/ 17 w 20"/>
                    <a:gd name="T49" fmla="*/ 25 h 26"/>
                    <a:gd name="T50" fmla="*/ 17 w 20"/>
                    <a:gd name="T51" fmla="*/ 25 h 26"/>
                    <a:gd name="T52" fmla="*/ 16 w 20"/>
                    <a:gd name="T53" fmla="*/ 25 h 26"/>
                    <a:gd name="T54" fmla="*/ 16 w 20"/>
                    <a:gd name="T55" fmla="*/ 25 h 26"/>
                    <a:gd name="T56" fmla="*/ 15 w 20"/>
                    <a:gd name="T57" fmla="*/ 25 h 26"/>
                    <a:gd name="T58" fmla="*/ 15 w 20"/>
                    <a:gd name="T59" fmla="*/ 25 h 26"/>
                    <a:gd name="T60" fmla="*/ 15 w 20"/>
                    <a:gd name="T61" fmla="*/ 25 h 26"/>
                    <a:gd name="T62" fmla="*/ 15 w 20"/>
                    <a:gd name="T63" fmla="*/ 25 h 26"/>
                    <a:gd name="T64" fmla="*/ 13 w 20"/>
                    <a:gd name="T65" fmla="*/ 25 h 26"/>
                    <a:gd name="T66" fmla="*/ 11 w 20"/>
                    <a:gd name="T67" fmla="*/ 25 h 26"/>
                    <a:gd name="T68" fmla="*/ 9 w 20"/>
                    <a:gd name="T69" fmla="*/ 25 h 26"/>
                    <a:gd name="T70" fmla="*/ 8 w 20"/>
                    <a:gd name="T71" fmla="*/ 25 h 26"/>
                    <a:gd name="T72" fmla="*/ 6 w 20"/>
                    <a:gd name="T73" fmla="*/ 24 h 26"/>
                    <a:gd name="T74" fmla="*/ 6 w 20"/>
                    <a:gd name="T75" fmla="*/ 24 h 26"/>
                    <a:gd name="T76" fmla="*/ 5 w 20"/>
                    <a:gd name="T77" fmla="*/ 23 h 26"/>
                    <a:gd name="T78" fmla="*/ 5 w 20"/>
                    <a:gd name="T79" fmla="*/ 23 h 26"/>
                    <a:gd name="T80" fmla="*/ 4 w 20"/>
                    <a:gd name="T81" fmla="*/ 21 h 26"/>
                    <a:gd name="T82" fmla="*/ 4 w 20"/>
                    <a:gd name="T83" fmla="*/ 21 h 26"/>
                    <a:gd name="T84" fmla="*/ 2 w 20"/>
                    <a:gd name="T85" fmla="*/ 21 h 26"/>
                    <a:gd name="T86" fmla="*/ 2 w 20"/>
                    <a:gd name="T87" fmla="*/ 21 h 26"/>
                    <a:gd name="T88" fmla="*/ 0 w 20"/>
                    <a:gd name="T89" fmla="*/ 19 h 26"/>
                    <a:gd name="T90" fmla="*/ 0 w 20"/>
                    <a:gd name="T91" fmla="*/ 19 h 26"/>
                    <a:gd name="T92" fmla="*/ 0 w 20"/>
                    <a:gd name="T93" fmla="*/ 18 h 26"/>
                    <a:gd name="T94" fmla="*/ 0 w 20"/>
                    <a:gd name="T95" fmla="*/ 18 h 26"/>
                    <a:gd name="T96" fmla="*/ 0 w 20"/>
                    <a:gd name="T97" fmla="*/ 16 h 26"/>
                    <a:gd name="T98" fmla="*/ 0 w 20"/>
                    <a:gd name="T99" fmla="*/ 16 h 26"/>
                    <a:gd name="T100" fmla="*/ 0 w 20"/>
                    <a:gd name="T101" fmla="*/ 16 h 26"/>
                    <a:gd name="T102" fmla="*/ 0 w 20"/>
                    <a:gd name="T103" fmla="*/ 16 h 26"/>
                    <a:gd name="T104" fmla="*/ 0 w 20"/>
                    <a:gd name="T105" fmla="*/ 14 h 26"/>
                    <a:gd name="T106" fmla="*/ 0 w 20"/>
                    <a:gd name="T107" fmla="*/ 14 h 26"/>
                    <a:gd name="T108" fmla="*/ 0 w 20"/>
                    <a:gd name="T109" fmla="*/ 13 h 26"/>
                    <a:gd name="T110" fmla="*/ 0 w 20"/>
                    <a:gd name="T11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26">
                      <a:moveTo>
                        <a:pt x="9" y="0"/>
                      </a:moveTo>
                      <a:lnTo>
                        <a:pt x="9" y="1"/>
                      </a:lnTo>
                      <a:lnTo>
                        <a:pt x="9" y="1"/>
                      </a:lnTo>
                      <a:lnTo>
                        <a:pt x="9" y="1"/>
                      </a:lnTo>
                      <a:lnTo>
                        <a:pt x="9" y="1"/>
                      </a:lnTo>
                      <a:lnTo>
                        <a:pt x="9" y="2"/>
                      </a:lnTo>
                      <a:lnTo>
                        <a:pt x="9" y="2"/>
                      </a:lnTo>
                      <a:lnTo>
                        <a:pt x="9" y="2"/>
                      </a:lnTo>
                      <a:lnTo>
                        <a:pt x="9" y="2"/>
                      </a:lnTo>
                      <a:lnTo>
                        <a:pt x="9" y="4"/>
                      </a:lnTo>
                      <a:lnTo>
                        <a:pt x="9" y="4"/>
                      </a:lnTo>
                      <a:lnTo>
                        <a:pt x="9" y="4"/>
                      </a:lnTo>
                      <a:lnTo>
                        <a:pt x="9" y="4"/>
                      </a:lnTo>
                      <a:lnTo>
                        <a:pt x="9" y="4"/>
                      </a:lnTo>
                      <a:lnTo>
                        <a:pt x="9" y="4"/>
                      </a:lnTo>
                      <a:lnTo>
                        <a:pt x="9" y="4"/>
                      </a:lnTo>
                      <a:lnTo>
                        <a:pt x="11" y="4"/>
                      </a:lnTo>
                      <a:lnTo>
                        <a:pt x="11" y="5"/>
                      </a:lnTo>
                      <a:lnTo>
                        <a:pt x="11" y="5"/>
                      </a:lnTo>
                      <a:lnTo>
                        <a:pt x="11" y="7"/>
                      </a:lnTo>
                      <a:lnTo>
                        <a:pt x="12" y="7"/>
                      </a:lnTo>
                      <a:lnTo>
                        <a:pt x="12" y="9"/>
                      </a:lnTo>
                      <a:lnTo>
                        <a:pt x="12" y="9"/>
                      </a:lnTo>
                      <a:lnTo>
                        <a:pt x="12" y="11"/>
                      </a:lnTo>
                      <a:lnTo>
                        <a:pt x="14" y="11"/>
                      </a:lnTo>
                      <a:lnTo>
                        <a:pt x="14" y="13"/>
                      </a:lnTo>
                      <a:lnTo>
                        <a:pt x="14" y="14"/>
                      </a:lnTo>
                      <a:lnTo>
                        <a:pt x="14" y="16"/>
                      </a:lnTo>
                      <a:lnTo>
                        <a:pt x="16" y="16"/>
                      </a:lnTo>
                      <a:lnTo>
                        <a:pt x="16" y="17"/>
                      </a:lnTo>
                      <a:lnTo>
                        <a:pt x="16" y="17"/>
                      </a:lnTo>
                      <a:lnTo>
                        <a:pt x="16" y="17"/>
                      </a:lnTo>
                      <a:lnTo>
                        <a:pt x="18" y="17"/>
                      </a:lnTo>
                      <a:lnTo>
                        <a:pt x="18" y="19"/>
                      </a:lnTo>
                      <a:lnTo>
                        <a:pt x="18" y="19"/>
                      </a:lnTo>
                      <a:lnTo>
                        <a:pt x="18" y="19"/>
                      </a:lnTo>
                      <a:lnTo>
                        <a:pt x="18" y="19"/>
                      </a:lnTo>
                      <a:lnTo>
                        <a:pt x="18" y="20"/>
                      </a:lnTo>
                      <a:lnTo>
                        <a:pt x="18" y="20"/>
                      </a:lnTo>
                      <a:lnTo>
                        <a:pt x="18" y="20"/>
                      </a:lnTo>
                      <a:lnTo>
                        <a:pt x="19" y="20"/>
                      </a:lnTo>
                      <a:lnTo>
                        <a:pt x="19" y="22"/>
                      </a:lnTo>
                      <a:lnTo>
                        <a:pt x="19" y="22"/>
                      </a:lnTo>
                      <a:lnTo>
                        <a:pt x="19" y="22"/>
                      </a:lnTo>
                      <a:lnTo>
                        <a:pt x="19" y="22"/>
                      </a:lnTo>
                      <a:lnTo>
                        <a:pt x="19" y="23"/>
                      </a:lnTo>
                      <a:lnTo>
                        <a:pt x="19" y="23"/>
                      </a:lnTo>
                      <a:lnTo>
                        <a:pt x="19" y="23"/>
                      </a:lnTo>
                      <a:lnTo>
                        <a:pt x="19" y="23"/>
                      </a:lnTo>
                      <a:lnTo>
                        <a:pt x="17" y="25"/>
                      </a:lnTo>
                      <a:lnTo>
                        <a:pt x="17" y="25"/>
                      </a:lnTo>
                      <a:lnTo>
                        <a:pt x="17" y="25"/>
                      </a:lnTo>
                      <a:lnTo>
                        <a:pt x="17" y="25"/>
                      </a:lnTo>
                      <a:lnTo>
                        <a:pt x="16" y="25"/>
                      </a:lnTo>
                      <a:lnTo>
                        <a:pt x="16" y="25"/>
                      </a:lnTo>
                      <a:lnTo>
                        <a:pt x="16" y="25"/>
                      </a:lnTo>
                      <a:lnTo>
                        <a:pt x="16" y="25"/>
                      </a:lnTo>
                      <a:lnTo>
                        <a:pt x="15" y="25"/>
                      </a:lnTo>
                      <a:lnTo>
                        <a:pt x="15" y="25"/>
                      </a:lnTo>
                      <a:lnTo>
                        <a:pt x="15" y="25"/>
                      </a:lnTo>
                      <a:lnTo>
                        <a:pt x="15" y="25"/>
                      </a:lnTo>
                      <a:lnTo>
                        <a:pt x="15" y="25"/>
                      </a:lnTo>
                      <a:lnTo>
                        <a:pt x="15" y="25"/>
                      </a:lnTo>
                      <a:lnTo>
                        <a:pt x="15" y="25"/>
                      </a:lnTo>
                      <a:lnTo>
                        <a:pt x="15" y="25"/>
                      </a:lnTo>
                      <a:lnTo>
                        <a:pt x="13" y="25"/>
                      </a:lnTo>
                      <a:lnTo>
                        <a:pt x="13" y="25"/>
                      </a:lnTo>
                      <a:lnTo>
                        <a:pt x="11" y="25"/>
                      </a:lnTo>
                      <a:lnTo>
                        <a:pt x="11" y="25"/>
                      </a:lnTo>
                      <a:lnTo>
                        <a:pt x="9" y="25"/>
                      </a:lnTo>
                      <a:lnTo>
                        <a:pt x="9" y="25"/>
                      </a:lnTo>
                      <a:lnTo>
                        <a:pt x="8" y="25"/>
                      </a:lnTo>
                      <a:lnTo>
                        <a:pt x="8" y="24"/>
                      </a:lnTo>
                      <a:lnTo>
                        <a:pt x="6" y="24"/>
                      </a:lnTo>
                      <a:lnTo>
                        <a:pt x="6" y="24"/>
                      </a:lnTo>
                      <a:lnTo>
                        <a:pt x="6" y="24"/>
                      </a:lnTo>
                      <a:lnTo>
                        <a:pt x="6" y="23"/>
                      </a:lnTo>
                      <a:lnTo>
                        <a:pt x="5" y="23"/>
                      </a:lnTo>
                      <a:lnTo>
                        <a:pt x="5" y="23"/>
                      </a:lnTo>
                      <a:lnTo>
                        <a:pt x="5" y="23"/>
                      </a:lnTo>
                      <a:lnTo>
                        <a:pt x="5" y="21"/>
                      </a:lnTo>
                      <a:lnTo>
                        <a:pt x="4" y="21"/>
                      </a:lnTo>
                      <a:lnTo>
                        <a:pt x="4" y="21"/>
                      </a:lnTo>
                      <a:lnTo>
                        <a:pt x="4" y="21"/>
                      </a:lnTo>
                      <a:lnTo>
                        <a:pt x="4" y="21"/>
                      </a:lnTo>
                      <a:lnTo>
                        <a:pt x="2" y="21"/>
                      </a:lnTo>
                      <a:lnTo>
                        <a:pt x="2" y="21"/>
                      </a:lnTo>
                      <a:lnTo>
                        <a:pt x="2" y="21"/>
                      </a:lnTo>
                      <a:lnTo>
                        <a:pt x="2" y="19"/>
                      </a:lnTo>
                      <a:lnTo>
                        <a:pt x="0" y="19"/>
                      </a:lnTo>
                      <a:lnTo>
                        <a:pt x="0" y="19"/>
                      </a:lnTo>
                      <a:lnTo>
                        <a:pt x="0" y="19"/>
                      </a:lnTo>
                      <a:lnTo>
                        <a:pt x="0" y="18"/>
                      </a:lnTo>
                      <a:lnTo>
                        <a:pt x="0" y="18"/>
                      </a:lnTo>
                      <a:lnTo>
                        <a:pt x="0" y="18"/>
                      </a:lnTo>
                      <a:lnTo>
                        <a:pt x="0" y="18"/>
                      </a:lnTo>
                      <a:lnTo>
                        <a:pt x="0" y="16"/>
                      </a:lnTo>
                      <a:lnTo>
                        <a:pt x="0" y="16"/>
                      </a:lnTo>
                      <a:lnTo>
                        <a:pt x="0" y="16"/>
                      </a:lnTo>
                      <a:lnTo>
                        <a:pt x="0" y="16"/>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0" name="Freeform 180"/>
                <p:cNvSpPr>
                  <a:spLocks/>
                </p:cNvSpPr>
                <p:nvPr/>
              </p:nvSpPr>
              <p:spPr bwMode="blackWhite">
                <a:xfrm>
                  <a:off x="3973" y="1070"/>
                  <a:ext cx="53" cy="31"/>
                </a:xfrm>
                <a:custGeom>
                  <a:avLst/>
                  <a:gdLst>
                    <a:gd name="T0" fmla="*/ 42 w 53"/>
                    <a:gd name="T1" fmla="*/ 4 h 31"/>
                    <a:gd name="T2" fmla="*/ 52 w 53"/>
                    <a:gd name="T3" fmla="*/ 11 h 31"/>
                    <a:gd name="T4" fmla="*/ 50 w 53"/>
                    <a:gd name="T5" fmla="*/ 17 h 31"/>
                    <a:gd name="T6" fmla="*/ 50 w 53"/>
                    <a:gd name="T7" fmla="*/ 26 h 31"/>
                    <a:gd name="T8" fmla="*/ 33 w 53"/>
                    <a:gd name="T9" fmla="*/ 25 h 31"/>
                    <a:gd name="T10" fmla="*/ 29 w 53"/>
                    <a:gd name="T11" fmla="*/ 11 h 31"/>
                    <a:gd name="T12" fmla="*/ 32 w 53"/>
                    <a:gd name="T13" fmla="*/ 24 h 31"/>
                    <a:gd name="T14" fmla="*/ 19 w 53"/>
                    <a:gd name="T15" fmla="*/ 24 h 31"/>
                    <a:gd name="T16" fmla="*/ 18 w 53"/>
                    <a:gd name="T17" fmla="*/ 11 h 31"/>
                    <a:gd name="T18" fmla="*/ 16 w 53"/>
                    <a:gd name="T19" fmla="*/ 26 h 31"/>
                    <a:gd name="T20" fmla="*/ 2 w 53"/>
                    <a:gd name="T21" fmla="*/ 30 h 31"/>
                    <a:gd name="T22" fmla="*/ 0 w 53"/>
                    <a:gd name="T23" fmla="*/ 18 h 31"/>
                    <a:gd name="T24" fmla="*/ 19 w 53"/>
                    <a:gd name="T25" fmla="*/ 4 h 31"/>
                    <a:gd name="T26" fmla="*/ 35 w 53"/>
                    <a:gd name="T27" fmla="*/ 0 h 31"/>
                    <a:gd name="T28" fmla="*/ 42 w 53"/>
                    <a:gd name="T29" fmla="*/ 4 h 31"/>
                    <a:gd name="T30" fmla="*/ 42 w 53"/>
                    <a:gd name="T3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1">
                      <a:moveTo>
                        <a:pt x="42" y="4"/>
                      </a:moveTo>
                      <a:lnTo>
                        <a:pt x="52" y="11"/>
                      </a:lnTo>
                      <a:lnTo>
                        <a:pt x="50" y="17"/>
                      </a:lnTo>
                      <a:lnTo>
                        <a:pt x="50" y="26"/>
                      </a:lnTo>
                      <a:lnTo>
                        <a:pt x="33" y="25"/>
                      </a:lnTo>
                      <a:lnTo>
                        <a:pt x="29" y="11"/>
                      </a:lnTo>
                      <a:lnTo>
                        <a:pt x="32" y="24"/>
                      </a:lnTo>
                      <a:lnTo>
                        <a:pt x="19" y="24"/>
                      </a:lnTo>
                      <a:lnTo>
                        <a:pt x="18" y="11"/>
                      </a:lnTo>
                      <a:lnTo>
                        <a:pt x="16" y="26"/>
                      </a:lnTo>
                      <a:lnTo>
                        <a:pt x="2" y="30"/>
                      </a:lnTo>
                      <a:lnTo>
                        <a:pt x="0" y="18"/>
                      </a:lnTo>
                      <a:lnTo>
                        <a:pt x="19" y="4"/>
                      </a:lnTo>
                      <a:lnTo>
                        <a:pt x="35" y="0"/>
                      </a:lnTo>
                      <a:lnTo>
                        <a:pt x="42" y="4"/>
                      </a:lnTo>
                      <a:lnTo>
                        <a:pt x="42" y="4"/>
                      </a:lnTo>
                    </a:path>
                  </a:pathLst>
                </a:custGeom>
                <a:solidFill>
                  <a:srgbClr val="000000"/>
                </a:solidFill>
                <a:ln w="9247"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1" name="Freeform 181"/>
                <p:cNvSpPr>
                  <a:spLocks/>
                </p:cNvSpPr>
                <p:nvPr/>
              </p:nvSpPr>
              <p:spPr bwMode="blackWhite">
                <a:xfrm>
                  <a:off x="3986" y="1126"/>
                  <a:ext cx="34" cy="21"/>
                </a:xfrm>
                <a:custGeom>
                  <a:avLst/>
                  <a:gdLst>
                    <a:gd name="T0" fmla="*/ 1 w 34"/>
                    <a:gd name="T1" fmla="*/ 2 h 21"/>
                    <a:gd name="T2" fmla="*/ 1 w 34"/>
                    <a:gd name="T3" fmla="*/ 5 h 21"/>
                    <a:gd name="T4" fmla="*/ 2 w 34"/>
                    <a:gd name="T5" fmla="*/ 7 h 21"/>
                    <a:gd name="T6" fmla="*/ 2 w 34"/>
                    <a:gd name="T7" fmla="*/ 10 h 21"/>
                    <a:gd name="T8" fmla="*/ 4 w 34"/>
                    <a:gd name="T9" fmla="*/ 12 h 21"/>
                    <a:gd name="T10" fmla="*/ 5 w 34"/>
                    <a:gd name="T11" fmla="*/ 15 h 21"/>
                    <a:gd name="T12" fmla="*/ 7 w 34"/>
                    <a:gd name="T13" fmla="*/ 17 h 21"/>
                    <a:gd name="T14" fmla="*/ 9 w 34"/>
                    <a:gd name="T15" fmla="*/ 19 h 21"/>
                    <a:gd name="T16" fmla="*/ 13 w 34"/>
                    <a:gd name="T17" fmla="*/ 19 h 21"/>
                    <a:gd name="T18" fmla="*/ 15 w 34"/>
                    <a:gd name="T19" fmla="*/ 20 h 21"/>
                    <a:gd name="T20" fmla="*/ 17 w 34"/>
                    <a:gd name="T21" fmla="*/ 20 h 21"/>
                    <a:gd name="T22" fmla="*/ 19 w 34"/>
                    <a:gd name="T23" fmla="*/ 20 h 21"/>
                    <a:gd name="T24" fmla="*/ 23 w 34"/>
                    <a:gd name="T25" fmla="*/ 19 h 21"/>
                    <a:gd name="T26" fmla="*/ 25 w 34"/>
                    <a:gd name="T27" fmla="*/ 19 h 21"/>
                    <a:gd name="T28" fmla="*/ 28 w 34"/>
                    <a:gd name="T29" fmla="*/ 17 h 21"/>
                    <a:gd name="T30" fmla="*/ 30 w 34"/>
                    <a:gd name="T31" fmla="*/ 16 h 21"/>
                    <a:gd name="T32" fmla="*/ 33 w 34"/>
                    <a:gd name="T33" fmla="*/ 13 h 21"/>
                    <a:gd name="T34" fmla="*/ 32 w 34"/>
                    <a:gd name="T35" fmla="*/ 13 h 21"/>
                    <a:gd name="T36" fmla="*/ 29 w 34"/>
                    <a:gd name="T37" fmla="*/ 14 h 21"/>
                    <a:gd name="T38" fmla="*/ 27 w 34"/>
                    <a:gd name="T39" fmla="*/ 14 h 21"/>
                    <a:gd name="T40" fmla="*/ 23 w 34"/>
                    <a:gd name="T41" fmla="*/ 14 h 21"/>
                    <a:gd name="T42" fmla="*/ 21 w 34"/>
                    <a:gd name="T43" fmla="*/ 14 h 21"/>
                    <a:gd name="T44" fmla="*/ 19 w 34"/>
                    <a:gd name="T45" fmla="*/ 14 h 21"/>
                    <a:gd name="T46" fmla="*/ 17 w 34"/>
                    <a:gd name="T47" fmla="*/ 13 h 21"/>
                    <a:gd name="T48" fmla="*/ 15 w 34"/>
                    <a:gd name="T49" fmla="*/ 13 h 21"/>
                    <a:gd name="T50" fmla="*/ 13 w 34"/>
                    <a:gd name="T51" fmla="*/ 11 h 21"/>
                    <a:gd name="T52" fmla="*/ 11 w 34"/>
                    <a:gd name="T53" fmla="*/ 11 h 21"/>
                    <a:gd name="T54" fmla="*/ 9 w 34"/>
                    <a:gd name="T55" fmla="*/ 9 h 21"/>
                    <a:gd name="T56" fmla="*/ 8 w 34"/>
                    <a:gd name="T57" fmla="*/ 8 h 21"/>
                    <a:gd name="T58" fmla="*/ 6 w 34"/>
                    <a:gd name="T59" fmla="*/ 6 h 21"/>
                    <a:gd name="T60" fmla="*/ 4 w 34"/>
                    <a:gd name="T61" fmla="*/ 6 h 21"/>
                    <a:gd name="T62" fmla="*/ 2 w 34"/>
                    <a:gd name="T63" fmla="*/ 4 h 21"/>
                    <a:gd name="T64" fmla="*/ 1 w 34"/>
                    <a:gd name="T65" fmla="*/ 2 h 21"/>
                    <a:gd name="T66" fmla="*/ 1 w 34"/>
                    <a:gd name="T67" fmla="*/ 0 h 21"/>
                    <a:gd name="T68" fmla="*/ 0 w 34"/>
                    <a:gd name="T69" fmla="*/ 2 h 21"/>
                    <a:gd name="T70" fmla="*/ 0 w 34"/>
                    <a:gd name="T71" fmla="*/ 2 h 21"/>
                    <a:gd name="T72" fmla="*/ 0 w 34"/>
                    <a:gd name="T73" fmla="*/ 2 h 21"/>
                    <a:gd name="T74" fmla="*/ 0 w 34"/>
                    <a:gd name="T75" fmla="*/ 2 h 21"/>
                    <a:gd name="T76" fmla="*/ 0 w 34"/>
                    <a:gd name="T77" fmla="*/ 2 h 21"/>
                    <a:gd name="T78" fmla="*/ 0 w 34"/>
                    <a:gd name="T79" fmla="*/ 2 h 21"/>
                    <a:gd name="T80" fmla="*/ 0 w 34"/>
                    <a:gd name="T81" fmla="*/ 2 h 21"/>
                    <a:gd name="T82" fmla="*/ 0 w 34"/>
                    <a:gd name="T83" fmla="*/ 2 h 21"/>
                    <a:gd name="T84" fmla="*/ 0 w 34"/>
                    <a:gd name="T85" fmla="*/ 2 h 21"/>
                    <a:gd name="T86" fmla="*/ 0 w 34"/>
                    <a:gd name="T87" fmla="*/ 2 h 21"/>
                    <a:gd name="T88" fmla="*/ 0 w 34"/>
                    <a:gd name="T89" fmla="*/ 2 h 21"/>
                    <a:gd name="T90" fmla="*/ 0 w 34"/>
                    <a:gd name="T91" fmla="*/ 2 h 21"/>
                    <a:gd name="T92" fmla="*/ 0 w 34"/>
                    <a:gd name="T93" fmla="*/ 2 h 21"/>
                    <a:gd name="T94" fmla="*/ 0 w 34"/>
                    <a:gd name="T95" fmla="*/ 2 h 21"/>
                    <a:gd name="T96" fmla="*/ 0 w 34"/>
                    <a:gd name="T97" fmla="*/ 2 h 21"/>
                    <a:gd name="T98" fmla="*/ 1 w 34"/>
                    <a:gd name="T99" fmla="*/ 2 h 21"/>
                    <a:gd name="T100" fmla="*/ 1 w 34"/>
                    <a:gd name="T10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1">
                      <a:moveTo>
                        <a:pt x="1" y="2"/>
                      </a:moveTo>
                      <a:lnTo>
                        <a:pt x="1" y="5"/>
                      </a:lnTo>
                      <a:lnTo>
                        <a:pt x="2" y="7"/>
                      </a:lnTo>
                      <a:lnTo>
                        <a:pt x="2" y="10"/>
                      </a:lnTo>
                      <a:lnTo>
                        <a:pt x="4" y="12"/>
                      </a:lnTo>
                      <a:lnTo>
                        <a:pt x="5" y="15"/>
                      </a:lnTo>
                      <a:lnTo>
                        <a:pt x="7" y="17"/>
                      </a:lnTo>
                      <a:lnTo>
                        <a:pt x="9" y="19"/>
                      </a:lnTo>
                      <a:lnTo>
                        <a:pt x="13" y="19"/>
                      </a:lnTo>
                      <a:lnTo>
                        <a:pt x="15" y="20"/>
                      </a:lnTo>
                      <a:lnTo>
                        <a:pt x="17" y="20"/>
                      </a:lnTo>
                      <a:lnTo>
                        <a:pt x="19" y="20"/>
                      </a:lnTo>
                      <a:lnTo>
                        <a:pt x="23" y="19"/>
                      </a:lnTo>
                      <a:lnTo>
                        <a:pt x="25" y="19"/>
                      </a:lnTo>
                      <a:lnTo>
                        <a:pt x="28" y="17"/>
                      </a:lnTo>
                      <a:lnTo>
                        <a:pt x="30" y="16"/>
                      </a:lnTo>
                      <a:lnTo>
                        <a:pt x="33" y="13"/>
                      </a:lnTo>
                      <a:lnTo>
                        <a:pt x="32" y="13"/>
                      </a:lnTo>
                      <a:lnTo>
                        <a:pt x="29" y="14"/>
                      </a:lnTo>
                      <a:lnTo>
                        <a:pt x="27" y="14"/>
                      </a:lnTo>
                      <a:lnTo>
                        <a:pt x="23" y="14"/>
                      </a:lnTo>
                      <a:lnTo>
                        <a:pt x="21" y="14"/>
                      </a:lnTo>
                      <a:lnTo>
                        <a:pt x="19" y="14"/>
                      </a:lnTo>
                      <a:lnTo>
                        <a:pt x="17" y="13"/>
                      </a:lnTo>
                      <a:lnTo>
                        <a:pt x="15" y="13"/>
                      </a:lnTo>
                      <a:lnTo>
                        <a:pt x="13" y="11"/>
                      </a:lnTo>
                      <a:lnTo>
                        <a:pt x="11" y="11"/>
                      </a:lnTo>
                      <a:lnTo>
                        <a:pt x="9" y="9"/>
                      </a:lnTo>
                      <a:lnTo>
                        <a:pt x="8" y="8"/>
                      </a:lnTo>
                      <a:lnTo>
                        <a:pt x="6" y="6"/>
                      </a:lnTo>
                      <a:lnTo>
                        <a:pt x="4" y="6"/>
                      </a:lnTo>
                      <a:lnTo>
                        <a:pt x="2" y="4"/>
                      </a:lnTo>
                      <a:lnTo>
                        <a:pt x="1" y="2"/>
                      </a:lnTo>
                      <a:lnTo>
                        <a:pt x="1"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2" name="Oval 182"/>
                <p:cNvSpPr>
                  <a:spLocks noChangeArrowheads="1"/>
                </p:cNvSpPr>
                <p:nvPr/>
              </p:nvSpPr>
              <p:spPr bwMode="blackWhite">
                <a:xfrm>
                  <a:off x="4006" y="1100"/>
                  <a:ext cx="7" cy="3"/>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43" name="Oval 183"/>
                <p:cNvSpPr>
                  <a:spLocks noChangeArrowheads="1"/>
                </p:cNvSpPr>
                <p:nvPr/>
              </p:nvSpPr>
              <p:spPr bwMode="blackWhite">
                <a:xfrm>
                  <a:off x="3992" y="1101"/>
                  <a:ext cx="7" cy="5"/>
                </a:xfrm>
                <a:prstGeom prst="ellipse">
                  <a:avLst/>
                </a:prstGeom>
                <a:solidFill>
                  <a:srgbClr val="000000"/>
                </a:solidFill>
                <a:ln w="9247">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44" name="Freeform 184"/>
                <p:cNvSpPr>
                  <a:spLocks/>
                </p:cNvSpPr>
                <p:nvPr/>
              </p:nvSpPr>
              <p:spPr bwMode="blackWhite">
                <a:xfrm>
                  <a:off x="3945" y="1167"/>
                  <a:ext cx="130" cy="139"/>
                </a:xfrm>
                <a:custGeom>
                  <a:avLst/>
                  <a:gdLst>
                    <a:gd name="T0" fmla="*/ 31 w 130"/>
                    <a:gd name="T1" fmla="*/ 6 h 139"/>
                    <a:gd name="T2" fmla="*/ 27 w 130"/>
                    <a:gd name="T3" fmla="*/ 6 h 139"/>
                    <a:gd name="T4" fmla="*/ 24 w 130"/>
                    <a:gd name="T5" fmla="*/ 8 h 139"/>
                    <a:gd name="T6" fmla="*/ 21 w 130"/>
                    <a:gd name="T7" fmla="*/ 10 h 139"/>
                    <a:gd name="T8" fmla="*/ 18 w 130"/>
                    <a:gd name="T9" fmla="*/ 11 h 139"/>
                    <a:gd name="T10" fmla="*/ 15 w 130"/>
                    <a:gd name="T11" fmla="*/ 11 h 139"/>
                    <a:gd name="T12" fmla="*/ 14 w 130"/>
                    <a:gd name="T13" fmla="*/ 11 h 139"/>
                    <a:gd name="T14" fmla="*/ 8 w 130"/>
                    <a:gd name="T15" fmla="*/ 16 h 139"/>
                    <a:gd name="T16" fmla="*/ 3 w 130"/>
                    <a:gd name="T17" fmla="*/ 18 h 139"/>
                    <a:gd name="T18" fmla="*/ 2 w 130"/>
                    <a:gd name="T19" fmla="*/ 22 h 139"/>
                    <a:gd name="T20" fmla="*/ 1 w 130"/>
                    <a:gd name="T21" fmla="*/ 25 h 139"/>
                    <a:gd name="T22" fmla="*/ 1 w 130"/>
                    <a:gd name="T23" fmla="*/ 29 h 139"/>
                    <a:gd name="T24" fmla="*/ 1 w 130"/>
                    <a:gd name="T25" fmla="*/ 32 h 139"/>
                    <a:gd name="T26" fmla="*/ 0 w 130"/>
                    <a:gd name="T27" fmla="*/ 35 h 139"/>
                    <a:gd name="T28" fmla="*/ 0 w 130"/>
                    <a:gd name="T29" fmla="*/ 37 h 139"/>
                    <a:gd name="T30" fmla="*/ 0 w 130"/>
                    <a:gd name="T31" fmla="*/ 38 h 139"/>
                    <a:gd name="T32" fmla="*/ 0 w 130"/>
                    <a:gd name="T33" fmla="*/ 44 h 139"/>
                    <a:gd name="T34" fmla="*/ 0 w 130"/>
                    <a:gd name="T35" fmla="*/ 53 h 139"/>
                    <a:gd name="T36" fmla="*/ 0 w 130"/>
                    <a:gd name="T37" fmla="*/ 60 h 139"/>
                    <a:gd name="T38" fmla="*/ 0 w 130"/>
                    <a:gd name="T39" fmla="*/ 73 h 139"/>
                    <a:gd name="T40" fmla="*/ 0 w 130"/>
                    <a:gd name="T41" fmla="*/ 81 h 139"/>
                    <a:gd name="T42" fmla="*/ 1 w 130"/>
                    <a:gd name="T43" fmla="*/ 97 h 139"/>
                    <a:gd name="T44" fmla="*/ 16 w 130"/>
                    <a:gd name="T45" fmla="*/ 116 h 139"/>
                    <a:gd name="T46" fmla="*/ 17 w 130"/>
                    <a:gd name="T47" fmla="*/ 119 h 139"/>
                    <a:gd name="T48" fmla="*/ 19 w 130"/>
                    <a:gd name="T49" fmla="*/ 125 h 139"/>
                    <a:gd name="T50" fmla="*/ 42 w 130"/>
                    <a:gd name="T51" fmla="*/ 137 h 139"/>
                    <a:gd name="T52" fmla="*/ 85 w 130"/>
                    <a:gd name="T53" fmla="*/ 136 h 139"/>
                    <a:gd name="T54" fmla="*/ 110 w 130"/>
                    <a:gd name="T55" fmla="*/ 127 h 139"/>
                    <a:gd name="T56" fmla="*/ 118 w 130"/>
                    <a:gd name="T57" fmla="*/ 130 h 139"/>
                    <a:gd name="T58" fmla="*/ 122 w 130"/>
                    <a:gd name="T59" fmla="*/ 129 h 139"/>
                    <a:gd name="T60" fmla="*/ 122 w 130"/>
                    <a:gd name="T61" fmla="*/ 125 h 139"/>
                    <a:gd name="T62" fmla="*/ 124 w 130"/>
                    <a:gd name="T63" fmla="*/ 121 h 139"/>
                    <a:gd name="T64" fmla="*/ 127 w 130"/>
                    <a:gd name="T65" fmla="*/ 112 h 139"/>
                    <a:gd name="T66" fmla="*/ 127 w 130"/>
                    <a:gd name="T67" fmla="*/ 100 h 139"/>
                    <a:gd name="T68" fmla="*/ 129 w 130"/>
                    <a:gd name="T69" fmla="*/ 92 h 139"/>
                    <a:gd name="T70" fmla="*/ 127 w 130"/>
                    <a:gd name="T71" fmla="*/ 83 h 139"/>
                    <a:gd name="T72" fmla="*/ 129 w 130"/>
                    <a:gd name="T73" fmla="*/ 77 h 139"/>
                    <a:gd name="T74" fmla="*/ 127 w 130"/>
                    <a:gd name="T75" fmla="*/ 67 h 139"/>
                    <a:gd name="T76" fmla="*/ 126 w 130"/>
                    <a:gd name="T77" fmla="*/ 57 h 139"/>
                    <a:gd name="T78" fmla="*/ 121 w 130"/>
                    <a:gd name="T79" fmla="*/ 48 h 139"/>
                    <a:gd name="T80" fmla="*/ 119 w 130"/>
                    <a:gd name="T81" fmla="*/ 31 h 139"/>
                    <a:gd name="T82" fmla="*/ 114 w 130"/>
                    <a:gd name="T83" fmla="*/ 22 h 139"/>
                    <a:gd name="T84" fmla="*/ 112 w 130"/>
                    <a:gd name="T85" fmla="*/ 8 h 139"/>
                    <a:gd name="T86" fmla="*/ 104 w 130"/>
                    <a:gd name="T87" fmla="*/ 2 h 139"/>
                    <a:gd name="T88" fmla="*/ 98 w 130"/>
                    <a:gd name="T89" fmla="*/ 1 h 139"/>
                    <a:gd name="T90" fmla="*/ 95 w 130"/>
                    <a:gd name="T91" fmla="*/ 1 h 139"/>
                    <a:gd name="T92" fmla="*/ 89 w 130"/>
                    <a:gd name="T93" fmla="*/ 1 h 139"/>
                    <a:gd name="T94" fmla="*/ 83 w 130"/>
                    <a:gd name="T95" fmla="*/ 2 h 139"/>
                    <a:gd name="T96" fmla="*/ 81 w 130"/>
                    <a:gd name="T97" fmla="*/ 8 h 139"/>
                    <a:gd name="T98" fmla="*/ 77 w 130"/>
                    <a:gd name="T99" fmla="*/ 17 h 139"/>
                    <a:gd name="T100" fmla="*/ 75 w 130"/>
                    <a:gd name="T101" fmla="*/ 26 h 139"/>
                    <a:gd name="T102" fmla="*/ 73 w 130"/>
                    <a:gd name="T103" fmla="*/ 52 h 139"/>
                    <a:gd name="T104" fmla="*/ 69 w 130"/>
                    <a:gd name="T105" fmla="*/ 59 h 139"/>
                    <a:gd name="T106" fmla="*/ 58 w 130"/>
                    <a:gd name="T107" fmla="*/ 35 h 139"/>
                    <a:gd name="T108" fmla="*/ 50 w 130"/>
                    <a:gd name="T109" fmla="*/ 16 h 139"/>
                    <a:gd name="T110" fmla="*/ 43 w 130"/>
                    <a:gd name="T111" fmla="*/ 12 h 139"/>
                    <a:gd name="T112" fmla="*/ 38 w 130"/>
                    <a:gd name="T113" fmla="*/ 5 h 139"/>
                    <a:gd name="T114" fmla="*/ 37 w 130"/>
                    <a:gd name="T115" fmla="*/ 5 h 139"/>
                    <a:gd name="T116" fmla="*/ 35 w 130"/>
                    <a:gd name="T117"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9">
                      <a:moveTo>
                        <a:pt x="34" y="5"/>
                      </a:moveTo>
                      <a:lnTo>
                        <a:pt x="33" y="6"/>
                      </a:lnTo>
                      <a:lnTo>
                        <a:pt x="33" y="6"/>
                      </a:lnTo>
                      <a:lnTo>
                        <a:pt x="32" y="6"/>
                      </a:lnTo>
                      <a:lnTo>
                        <a:pt x="32" y="6"/>
                      </a:lnTo>
                      <a:lnTo>
                        <a:pt x="31" y="6"/>
                      </a:lnTo>
                      <a:lnTo>
                        <a:pt x="31" y="6"/>
                      </a:lnTo>
                      <a:lnTo>
                        <a:pt x="31" y="6"/>
                      </a:lnTo>
                      <a:lnTo>
                        <a:pt x="31" y="6"/>
                      </a:lnTo>
                      <a:lnTo>
                        <a:pt x="29" y="6"/>
                      </a:lnTo>
                      <a:lnTo>
                        <a:pt x="29" y="6"/>
                      </a:lnTo>
                      <a:lnTo>
                        <a:pt x="28" y="6"/>
                      </a:lnTo>
                      <a:lnTo>
                        <a:pt x="28" y="6"/>
                      </a:lnTo>
                      <a:lnTo>
                        <a:pt x="27" y="6"/>
                      </a:lnTo>
                      <a:lnTo>
                        <a:pt x="27" y="6"/>
                      </a:lnTo>
                      <a:lnTo>
                        <a:pt x="27" y="6"/>
                      </a:lnTo>
                      <a:lnTo>
                        <a:pt x="27" y="6"/>
                      </a:lnTo>
                      <a:lnTo>
                        <a:pt x="25" y="8"/>
                      </a:lnTo>
                      <a:lnTo>
                        <a:pt x="25" y="8"/>
                      </a:lnTo>
                      <a:lnTo>
                        <a:pt x="24" y="8"/>
                      </a:lnTo>
                      <a:lnTo>
                        <a:pt x="24" y="8"/>
                      </a:lnTo>
                      <a:lnTo>
                        <a:pt x="23" y="8"/>
                      </a:lnTo>
                      <a:lnTo>
                        <a:pt x="23" y="8"/>
                      </a:lnTo>
                      <a:lnTo>
                        <a:pt x="23" y="8"/>
                      </a:lnTo>
                      <a:lnTo>
                        <a:pt x="23" y="8"/>
                      </a:lnTo>
                      <a:lnTo>
                        <a:pt x="21" y="10"/>
                      </a:lnTo>
                      <a:lnTo>
                        <a:pt x="21" y="10"/>
                      </a:lnTo>
                      <a:lnTo>
                        <a:pt x="21" y="10"/>
                      </a:lnTo>
                      <a:lnTo>
                        <a:pt x="21" y="10"/>
                      </a:lnTo>
                      <a:lnTo>
                        <a:pt x="20" y="10"/>
                      </a:lnTo>
                      <a:lnTo>
                        <a:pt x="20" y="10"/>
                      </a:lnTo>
                      <a:lnTo>
                        <a:pt x="20" y="10"/>
                      </a:lnTo>
                      <a:lnTo>
                        <a:pt x="20" y="10"/>
                      </a:lnTo>
                      <a:lnTo>
                        <a:pt x="18" y="11"/>
                      </a:lnTo>
                      <a:lnTo>
                        <a:pt x="18" y="11"/>
                      </a:lnTo>
                      <a:lnTo>
                        <a:pt x="18" y="11"/>
                      </a:lnTo>
                      <a:lnTo>
                        <a:pt x="18" y="11"/>
                      </a:lnTo>
                      <a:lnTo>
                        <a:pt x="17" y="11"/>
                      </a:lnTo>
                      <a:lnTo>
                        <a:pt x="17" y="11"/>
                      </a:lnTo>
                      <a:lnTo>
                        <a:pt x="17" y="11"/>
                      </a:lnTo>
                      <a:lnTo>
                        <a:pt x="17" y="11"/>
                      </a:lnTo>
                      <a:lnTo>
                        <a:pt x="15" y="11"/>
                      </a:lnTo>
                      <a:lnTo>
                        <a:pt x="15" y="11"/>
                      </a:lnTo>
                      <a:lnTo>
                        <a:pt x="15" y="11"/>
                      </a:lnTo>
                      <a:lnTo>
                        <a:pt x="15" y="11"/>
                      </a:lnTo>
                      <a:lnTo>
                        <a:pt x="14" y="11"/>
                      </a:lnTo>
                      <a:lnTo>
                        <a:pt x="14" y="11"/>
                      </a:lnTo>
                      <a:lnTo>
                        <a:pt x="14" y="11"/>
                      </a:lnTo>
                      <a:lnTo>
                        <a:pt x="14" y="11"/>
                      </a:lnTo>
                      <a:lnTo>
                        <a:pt x="12" y="13"/>
                      </a:lnTo>
                      <a:lnTo>
                        <a:pt x="12" y="13"/>
                      </a:lnTo>
                      <a:lnTo>
                        <a:pt x="11" y="14"/>
                      </a:lnTo>
                      <a:lnTo>
                        <a:pt x="11" y="14"/>
                      </a:lnTo>
                      <a:lnTo>
                        <a:pt x="9" y="16"/>
                      </a:lnTo>
                      <a:lnTo>
                        <a:pt x="9" y="16"/>
                      </a:lnTo>
                      <a:lnTo>
                        <a:pt x="8" y="16"/>
                      </a:lnTo>
                      <a:lnTo>
                        <a:pt x="8" y="16"/>
                      </a:lnTo>
                      <a:lnTo>
                        <a:pt x="6" y="18"/>
                      </a:lnTo>
                      <a:lnTo>
                        <a:pt x="6" y="18"/>
                      </a:lnTo>
                      <a:lnTo>
                        <a:pt x="5" y="18"/>
                      </a:lnTo>
                      <a:lnTo>
                        <a:pt x="5" y="18"/>
                      </a:lnTo>
                      <a:lnTo>
                        <a:pt x="3" y="18"/>
                      </a:lnTo>
                      <a:lnTo>
                        <a:pt x="3" y="18"/>
                      </a:lnTo>
                      <a:lnTo>
                        <a:pt x="3" y="18"/>
                      </a:lnTo>
                      <a:lnTo>
                        <a:pt x="3" y="18"/>
                      </a:lnTo>
                      <a:lnTo>
                        <a:pt x="2" y="19"/>
                      </a:lnTo>
                      <a:lnTo>
                        <a:pt x="2" y="19"/>
                      </a:lnTo>
                      <a:lnTo>
                        <a:pt x="2" y="20"/>
                      </a:lnTo>
                      <a:lnTo>
                        <a:pt x="2" y="20"/>
                      </a:lnTo>
                      <a:lnTo>
                        <a:pt x="2" y="22"/>
                      </a:lnTo>
                      <a:lnTo>
                        <a:pt x="2" y="22"/>
                      </a:lnTo>
                      <a:lnTo>
                        <a:pt x="2" y="22"/>
                      </a:lnTo>
                      <a:lnTo>
                        <a:pt x="2" y="22"/>
                      </a:lnTo>
                      <a:lnTo>
                        <a:pt x="1" y="23"/>
                      </a:lnTo>
                      <a:lnTo>
                        <a:pt x="1" y="23"/>
                      </a:lnTo>
                      <a:lnTo>
                        <a:pt x="1" y="25"/>
                      </a:lnTo>
                      <a:lnTo>
                        <a:pt x="1" y="25"/>
                      </a:lnTo>
                      <a:lnTo>
                        <a:pt x="1" y="26"/>
                      </a:lnTo>
                      <a:lnTo>
                        <a:pt x="1" y="26"/>
                      </a:lnTo>
                      <a:lnTo>
                        <a:pt x="1" y="26"/>
                      </a:lnTo>
                      <a:lnTo>
                        <a:pt x="1" y="26"/>
                      </a:lnTo>
                      <a:lnTo>
                        <a:pt x="1" y="28"/>
                      </a:lnTo>
                      <a:lnTo>
                        <a:pt x="1" y="28"/>
                      </a:lnTo>
                      <a:lnTo>
                        <a:pt x="1" y="29"/>
                      </a:lnTo>
                      <a:lnTo>
                        <a:pt x="1" y="29"/>
                      </a:lnTo>
                      <a:lnTo>
                        <a:pt x="1" y="30"/>
                      </a:lnTo>
                      <a:lnTo>
                        <a:pt x="1" y="30"/>
                      </a:lnTo>
                      <a:lnTo>
                        <a:pt x="1" y="30"/>
                      </a:lnTo>
                      <a:lnTo>
                        <a:pt x="1" y="30"/>
                      </a:lnTo>
                      <a:lnTo>
                        <a:pt x="1" y="32"/>
                      </a:lnTo>
                      <a:lnTo>
                        <a:pt x="1" y="32"/>
                      </a:lnTo>
                      <a:lnTo>
                        <a:pt x="1" y="32"/>
                      </a:lnTo>
                      <a:lnTo>
                        <a:pt x="1" y="32"/>
                      </a:lnTo>
                      <a:lnTo>
                        <a:pt x="1" y="34"/>
                      </a:lnTo>
                      <a:lnTo>
                        <a:pt x="1" y="34"/>
                      </a:lnTo>
                      <a:lnTo>
                        <a:pt x="1" y="34"/>
                      </a:lnTo>
                      <a:lnTo>
                        <a:pt x="1" y="34"/>
                      </a:lnTo>
                      <a:lnTo>
                        <a:pt x="0" y="35"/>
                      </a:lnTo>
                      <a:lnTo>
                        <a:pt x="0" y="35"/>
                      </a:lnTo>
                      <a:lnTo>
                        <a:pt x="0" y="36"/>
                      </a:lnTo>
                      <a:lnTo>
                        <a:pt x="0" y="36"/>
                      </a:lnTo>
                      <a:lnTo>
                        <a:pt x="0" y="37"/>
                      </a:lnTo>
                      <a:lnTo>
                        <a:pt x="0" y="37"/>
                      </a:lnTo>
                      <a:lnTo>
                        <a:pt x="0" y="37"/>
                      </a:lnTo>
                      <a:lnTo>
                        <a:pt x="0" y="37"/>
                      </a:lnTo>
                      <a:lnTo>
                        <a:pt x="0" y="37"/>
                      </a:lnTo>
                      <a:lnTo>
                        <a:pt x="0" y="37"/>
                      </a:lnTo>
                      <a:lnTo>
                        <a:pt x="0" y="37"/>
                      </a:lnTo>
                      <a:lnTo>
                        <a:pt x="0" y="37"/>
                      </a:lnTo>
                      <a:lnTo>
                        <a:pt x="0" y="38"/>
                      </a:lnTo>
                      <a:lnTo>
                        <a:pt x="0" y="38"/>
                      </a:lnTo>
                      <a:lnTo>
                        <a:pt x="0" y="38"/>
                      </a:lnTo>
                      <a:lnTo>
                        <a:pt x="0" y="38"/>
                      </a:lnTo>
                      <a:lnTo>
                        <a:pt x="0" y="40"/>
                      </a:lnTo>
                      <a:lnTo>
                        <a:pt x="0" y="40"/>
                      </a:lnTo>
                      <a:lnTo>
                        <a:pt x="0" y="42"/>
                      </a:lnTo>
                      <a:lnTo>
                        <a:pt x="0" y="42"/>
                      </a:lnTo>
                      <a:lnTo>
                        <a:pt x="0" y="44"/>
                      </a:lnTo>
                      <a:lnTo>
                        <a:pt x="0" y="44"/>
                      </a:lnTo>
                      <a:lnTo>
                        <a:pt x="0" y="46"/>
                      </a:lnTo>
                      <a:lnTo>
                        <a:pt x="0" y="46"/>
                      </a:lnTo>
                      <a:lnTo>
                        <a:pt x="0" y="48"/>
                      </a:lnTo>
                      <a:lnTo>
                        <a:pt x="0" y="49"/>
                      </a:lnTo>
                      <a:lnTo>
                        <a:pt x="0" y="51"/>
                      </a:lnTo>
                      <a:lnTo>
                        <a:pt x="0" y="51"/>
                      </a:lnTo>
                      <a:lnTo>
                        <a:pt x="0" y="53"/>
                      </a:lnTo>
                      <a:lnTo>
                        <a:pt x="0" y="54"/>
                      </a:lnTo>
                      <a:lnTo>
                        <a:pt x="0" y="56"/>
                      </a:lnTo>
                      <a:lnTo>
                        <a:pt x="0" y="56"/>
                      </a:lnTo>
                      <a:lnTo>
                        <a:pt x="0" y="57"/>
                      </a:lnTo>
                      <a:lnTo>
                        <a:pt x="0" y="58"/>
                      </a:lnTo>
                      <a:lnTo>
                        <a:pt x="0" y="60"/>
                      </a:lnTo>
                      <a:lnTo>
                        <a:pt x="0" y="60"/>
                      </a:lnTo>
                      <a:lnTo>
                        <a:pt x="0" y="62"/>
                      </a:lnTo>
                      <a:lnTo>
                        <a:pt x="0" y="64"/>
                      </a:lnTo>
                      <a:lnTo>
                        <a:pt x="0" y="66"/>
                      </a:lnTo>
                      <a:lnTo>
                        <a:pt x="0" y="68"/>
                      </a:lnTo>
                      <a:lnTo>
                        <a:pt x="0" y="70"/>
                      </a:lnTo>
                      <a:lnTo>
                        <a:pt x="0" y="71"/>
                      </a:lnTo>
                      <a:lnTo>
                        <a:pt x="0" y="73"/>
                      </a:lnTo>
                      <a:lnTo>
                        <a:pt x="0" y="75"/>
                      </a:lnTo>
                      <a:lnTo>
                        <a:pt x="0" y="77"/>
                      </a:lnTo>
                      <a:lnTo>
                        <a:pt x="0" y="77"/>
                      </a:lnTo>
                      <a:lnTo>
                        <a:pt x="0" y="78"/>
                      </a:lnTo>
                      <a:lnTo>
                        <a:pt x="1" y="78"/>
                      </a:lnTo>
                      <a:lnTo>
                        <a:pt x="0" y="80"/>
                      </a:lnTo>
                      <a:lnTo>
                        <a:pt x="0" y="81"/>
                      </a:lnTo>
                      <a:lnTo>
                        <a:pt x="0" y="83"/>
                      </a:lnTo>
                      <a:lnTo>
                        <a:pt x="0" y="84"/>
                      </a:lnTo>
                      <a:lnTo>
                        <a:pt x="0" y="87"/>
                      </a:lnTo>
                      <a:lnTo>
                        <a:pt x="0" y="89"/>
                      </a:lnTo>
                      <a:lnTo>
                        <a:pt x="0" y="91"/>
                      </a:lnTo>
                      <a:lnTo>
                        <a:pt x="1" y="93"/>
                      </a:lnTo>
                      <a:lnTo>
                        <a:pt x="1" y="97"/>
                      </a:lnTo>
                      <a:lnTo>
                        <a:pt x="2" y="100"/>
                      </a:lnTo>
                      <a:lnTo>
                        <a:pt x="3" y="103"/>
                      </a:lnTo>
                      <a:lnTo>
                        <a:pt x="5" y="105"/>
                      </a:lnTo>
                      <a:lnTo>
                        <a:pt x="7" y="109"/>
                      </a:lnTo>
                      <a:lnTo>
                        <a:pt x="9" y="111"/>
                      </a:lnTo>
                      <a:lnTo>
                        <a:pt x="12" y="114"/>
                      </a:lnTo>
                      <a:lnTo>
                        <a:pt x="16" y="116"/>
                      </a:lnTo>
                      <a:lnTo>
                        <a:pt x="16" y="117"/>
                      </a:lnTo>
                      <a:lnTo>
                        <a:pt x="16" y="117"/>
                      </a:lnTo>
                      <a:lnTo>
                        <a:pt x="16" y="117"/>
                      </a:lnTo>
                      <a:lnTo>
                        <a:pt x="17" y="117"/>
                      </a:lnTo>
                      <a:lnTo>
                        <a:pt x="17" y="119"/>
                      </a:lnTo>
                      <a:lnTo>
                        <a:pt x="17" y="119"/>
                      </a:lnTo>
                      <a:lnTo>
                        <a:pt x="17" y="119"/>
                      </a:lnTo>
                      <a:lnTo>
                        <a:pt x="18" y="119"/>
                      </a:lnTo>
                      <a:lnTo>
                        <a:pt x="18" y="121"/>
                      </a:lnTo>
                      <a:lnTo>
                        <a:pt x="18" y="121"/>
                      </a:lnTo>
                      <a:lnTo>
                        <a:pt x="18" y="123"/>
                      </a:lnTo>
                      <a:lnTo>
                        <a:pt x="18" y="123"/>
                      </a:lnTo>
                      <a:lnTo>
                        <a:pt x="18" y="125"/>
                      </a:lnTo>
                      <a:lnTo>
                        <a:pt x="19" y="125"/>
                      </a:lnTo>
                      <a:lnTo>
                        <a:pt x="19" y="125"/>
                      </a:lnTo>
                      <a:lnTo>
                        <a:pt x="21" y="125"/>
                      </a:lnTo>
                      <a:lnTo>
                        <a:pt x="23" y="129"/>
                      </a:lnTo>
                      <a:lnTo>
                        <a:pt x="27" y="131"/>
                      </a:lnTo>
                      <a:lnTo>
                        <a:pt x="31" y="133"/>
                      </a:lnTo>
                      <a:lnTo>
                        <a:pt x="37" y="135"/>
                      </a:lnTo>
                      <a:lnTo>
                        <a:pt x="42" y="137"/>
                      </a:lnTo>
                      <a:lnTo>
                        <a:pt x="47" y="137"/>
                      </a:lnTo>
                      <a:lnTo>
                        <a:pt x="52" y="138"/>
                      </a:lnTo>
                      <a:lnTo>
                        <a:pt x="60" y="138"/>
                      </a:lnTo>
                      <a:lnTo>
                        <a:pt x="65" y="138"/>
                      </a:lnTo>
                      <a:lnTo>
                        <a:pt x="72" y="138"/>
                      </a:lnTo>
                      <a:lnTo>
                        <a:pt x="77" y="137"/>
                      </a:lnTo>
                      <a:lnTo>
                        <a:pt x="85" y="136"/>
                      </a:lnTo>
                      <a:lnTo>
                        <a:pt x="90" y="135"/>
                      </a:lnTo>
                      <a:lnTo>
                        <a:pt x="97" y="133"/>
                      </a:lnTo>
                      <a:lnTo>
                        <a:pt x="102" y="130"/>
                      </a:lnTo>
                      <a:lnTo>
                        <a:pt x="109" y="126"/>
                      </a:lnTo>
                      <a:lnTo>
                        <a:pt x="109" y="127"/>
                      </a:lnTo>
                      <a:lnTo>
                        <a:pt x="110" y="127"/>
                      </a:lnTo>
                      <a:lnTo>
                        <a:pt x="110" y="127"/>
                      </a:lnTo>
                      <a:lnTo>
                        <a:pt x="112" y="127"/>
                      </a:lnTo>
                      <a:lnTo>
                        <a:pt x="112" y="128"/>
                      </a:lnTo>
                      <a:lnTo>
                        <a:pt x="113" y="128"/>
                      </a:lnTo>
                      <a:lnTo>
                        <a:pt x="115" y="128"/>
                      </a:lnTo>
                      <a:lnTo>
                        <a:pt x="117" y="128"/>
                      </a:lnTo>
                      <a:lnTo>
                        <a:pt x="117" y="130"/>
                      </a:lnTo>
                      <a:lnTo>
                        <a:pt x="118" y="130"/>
                      </a:lnTo>
                      <a:lnTo>
                        <a:pt x="118" y="130"/>
                      </a:lnTo>
                      <a:lnTo>
                        <a:pt x="120" y="130"/>
                      </a:lnTo>
                      <a:lnTo>
                        <a:pt x="120" y="130"/>
                      </a:lnTo>
                      <a:lnTo>
                        <a:pt x="122" y="130"/>
                      </a:lnTo>
                      <a:lnTo>
                        <a:pt x="122" y="130"/>
                      </a:lnTo>
                      <a:lnTo>
                        <a:pt x="123" y="129"/>
                      </a:lnTo>
                      <a:lnTo>
                        <a:pt x="122" y="129"/>
                      </a:lnTo>
                      <a:lnTo>
                        <a:pt x="122" y="129"/>
                      </a:lnTo>
                      <a:lnTo>
                        <a:pt x="122" y="129"/>
                      </a:lnTo>
                      <a:lnTo>
                        <a:pt x="122" y="128"/>
                      </a:lnTo>
                      <a:lnTo>
                        <a:pt x="122" y="128"/>
                      </a:lnTo>
                      <a:lnTo>
                        <a:pt x="122" y="126"/>
                      </a:lnTo>
                      <a:lnTo>
                        <a:pt x="122" y="126"/>
                      </a:lnTo>
                      <a:lnTo>
                        <a:pt x="122" y="125"/>
                      </a:lnTo>
                      <a:lnTo>
                        <a:pt x="122" y="125"/>
                      </a:lnTo>
                      <a:lnTo>
                        <a:pt x="122" y="124"/>
                      </a:lnTo>
                      <a:lnTo>
                        <a:pt x="122" y="124"/>
                      </a:lnTo>
                      <a:lnTo>
                        <a:pt x="123" y="122"/>
                      </a:lnTo>
                      <a:lnTo>
                        <a:pt x="123" y="122"/>
                      </a:lnTo>
                      <a:lnTo>
                        <a:pt x="124" y="121"/>
                      </a:lnTo>
                      <a:lnTo>
                        <a:pt x="124" y="121"/>
                      </a:lnTo>
                      <a:lnTo>
                        <a:pt x="126" y="120"/>
                      </a:lnTo>
                      <a:lnTo>
                        <a:pt x="126" y="120"/>
                      </a:lnTo>
                      <a:lnTo>
                        <a:pt x="126" y="119"/>
                      </a:lnTo>
                      <a:lnTo>
                        <a:pt x="126" y="117"/>
                      </a:lnTo>
                      <a:lnTo>
                        <a:pt x="127" y="116"/>
                      </a:lnTo>
                      <a:lnTo>
                        <a:pt x="127" y="114"/>
                      </a:lnTo>
                      <a:lnTo>
                        <a:pt x="127" y="112"/>
                      </a:lnTo>
                      <a:lnTo>
                        <a:pt x="127" y="110"/>
                      </a:lnTo>
                      <a:lnTo>
                        <a:pt x="127" y="108"/>
                      </a:lnTo>
                      <a:lnTo>
                        <a:pt x="127" y="106"/>
                      </a:lnTo>
                      <a:lnTo>
                        <a:pt x="127" y="104"/>
                      </a:lnTo>
                      <a:lnTo>
                        <a:pt x="127" y="102"/>
                      </a:lnTo>
                      <a:lnTo>
                        <a:pt x="127" y="100"/>
                      </a:lnTo>
                      <a:lnTo>
                        <a:pt x="127" y="100"/>
                      </a:lnTo>
                      <a:lnTo>
                        <a:pt x="127" y="98"/>
                      </a:lnTo>
                      <a:lnTo>
                        <a:pt x="127" y="97"/>
                      </a:lnTo>
                      <a:lnTo>
                        <a:pt x="129" y="96"/>
                      </a:lnTo>
                      <a:lnTo>
                        <a:pt x="129" y="96"/>
                      </a:lnTo>
                      <a:lnTo>
                        <a:pt x="129" y="95"/>
                      </a:lnTo>
                      <a:lnTo>
                        <a:pt x="129" y="94"/>
                      </a:lnTo>
                      <a:lnTo>
                        <a:pt x="129" y="92"/>
                      </a:lnTo>
                      <a:lnTo>
                        <a:pt x="128" y="91"/>
                      </a:lnTo>
                      <a:lnTo>
                        <a:pt x="128" y="89"/>
                      </a:lnTo>
                      <a:lnTo>
                        <a:pt x="128" y="88"/>
                      </a:lnTo>
                      <a:lnTo>
                        <a:pt x="128" y="86"/>
                      </a:lnTo>
                      <a:lnTo>
                        <a:pt x="127" y="86"/>
                      </a:lnTo>
                      <a:lnTo>
                        <a:pt x="127" y="84"/>
                      </a:lnTo>
                      <a:lnTo>
                        <a:pt x="127" y="83"/>
                      </a:lnTo>
                      <a:lnTo>
                        <a:pt x="127" y="81"/>
                      </a:lnTo>
                      <a:lnTo>
                        <a:pt x="127" y="81"/>
                      </a:lnTo>
                      <a:lnTo>
                        <a:pt x="127" y="79"/>
                      </a:lnTo>
                      <a:lnTo>
                        <a:pt x="127" y="79"/>
                      </a:lnTo>
                      <a:lnTo>
                        <a:pt x="129" y="77"/>
                      </a:lnTo>
                      <a:lnTo>
                        <a:pt x="129" y="77"/>
                      </a:lnTo>
                      <a:lnTo>
                        <a:pt x="129" y="77"/>
                      </a:lnTo>
                      <a:lnTo>
                        <a:pt x="129" y="76"/>
                      </a:lnTo>
                      <a:lnTo>
                        <a:pt x="129" y="74"/>
                      </a:lnTo>
                      <a:lnTo>
                        <a:pt x="129" y="73"/>
                      </a:lnTo>
                      <a:lnTo>
                        <a:pt x="129" y="71"/>
                      </a:lnTo>
                      <a:lnTo>
                        <a:pt x="129" y="70"/>
                      </a:lnTo>
                      <a:lnTo>
                        <a:pt x="129" y="68"/>
                      </a:lnTo>
                      <a:lnTo>
                        <a:pt x="127" y="67"/>
                      </a:lnTo>
                      <a:lnTo>
                        <a:pt x="127" y="65"/>
                      </a:lnTo>
                      <a:lnTo>
                        <a:pt x="127" y="63"/>
                      </a:lnTo>
                      <a:lnTo>
                        <a:pt x="127" y="61"/>
                      </a:lnTo>
                      <a:lnTo>
                        <a:pt x="126" y="61"/>
                      </a:lnTo>
                      <a:lnTo>
                        <a:pt x="126" y="59"/>
                      </a:lnTo>
                      <a:lnTo>
                        <a:pt x="126" y="59"/>
                      </a:lnTo>
                      <a:lnTo>
                        <a:pt x="126" y="57"/>
                      </a:lnTo>
                      <a:lnTo>
                        <a:pt x="124" y="57"/>
                      </a:lnTo>
                      <a:lnTo>
                        <a:pt x="124" y="57"/>
                      </a:lnTo>
                      <a:lnTo>
                        <a:pt x="123" y="55"/>
                      </a:lnTo>
                      <a:lnTo>
                        <a:pt x="123" y="53"/>
                      </a:lnTo>
                      <a:lnTo>
                        <a:pt x="121" y="51"/>
                      </a:lnTo>
                      <a:lnTo>
                        <a:pt x="121" y="49"/>
                      </a:lnTo>
                      <a:lnTo>
                        <a:pt x="121" y="48"/>
                      </a:lnTo>
                      <a:lnTo>
                        <a:pt x="121" y="45"/>
                      </a:lnTo>
                      <a:lnTo>
                        <a:pt x="119" y="43"/>
                      </a:lnTo>
                      <a:lnTo>
                        <a:pt x="119" y="41"/>
                      </a:lnTo>
                      <a:lnTo>
                        <a:pt x="119" y="39"/>
                      </a:lnTo>
                      <a:lnTo>
                        <a:pt x="119" y="35"/>
                      </a:lnTo>
                      <a:lnTo>
                        <a:pt x="119" y="33"/>
                      </a:lnTo>
                      <a:lnTo>
                        <a:pt x="119" y="31"/>
                      </a:lnTo>
                      <a:lnTo>
                        <a:pt x="119" y="30"/>
                      </a:lnTo>
                      <a:lnTo>
                        <a:pt x="119" y="29"/>
                      </a:lnTo>
                      <a:lnTo>
                        <a:pt x="117" y="29"/>
                      </a:lnTo>
                      <a:lnTo>
                        <a:pt x="117" y="27"/>
                      </a:lnTo>
                      <a:lnTo>
                        <a:pt x="116" y="25"/>
                      </a:lnTo>
                      <a:lnTo>
                        <a:pt x="116" y="23"/>
                      </a:lnTo>
                      <a:lnTo>
                        <a:pt x="114" y="22"/>
                      </a:lnTo>
                      <a:lnTo>
                        <a:pt x="114" y="20"/>
                      </a:lnTo>
                      <a:lnTo>
                        <a:pt x="114" y="18"/>
                      </a:lnTo>
                      <a:lnTo>
                        <a:pt x="114" y="15"/>
                      </a:lnTo>
                      <a:lnTo>
                        <a:pt x="112" y="13"/>
                      </a:lnTo>
                      <a:lnTo>
                        <a:pt x="112" y="11"/>
                      </a:lnTo>
                      <a:lnTo>
                        <a:pt x="112" y="9"/>
                      </a:lnTo>
                      <a:lnTo>
                        <a:pt x="112" y="8"/>
                      </a:lnTo>
                      <a:lnTo>
                        <a:pt x="110" y="7"/>
                      </a:lnTo>
                      <a:lnTo>
                        <a:pt x="110" y="5"/>
                      </a:lnTo>
                      <a:lnTo>
                        <a:pt x="109" y="4"/>
                      </a:lnTo>
                      <a:lnTo>
                        <a:pt x="109" y="2"/>
                      </a:lnTo>
                      <a:lnTo>
                        <a:pt x="108" y="2"/>
                      </a:lnTo>
                      <a:lnTo>
                        <a:pt x="106" y="2"/>
                      </a:lnTo>
                      <a:lnTo>
                        <a:pt x="104" y="2"/>
                      </a:lnTo>
                      <a:lnTo>
                        <a:pt x="104" y="1"/>
                      </a:lnTo>
                      <a:lnTo>
                        <a:pt x="102" y="1"/>
                      </a:lnTo>
                      <a:lnTo>
                        <a:pt x="102" y="1"/>
                      </a:lnTo>
                      <a:lnTo>
                        <a:pt x="100" y="1"/>
                      </a:lnTo>
                      <a:lnTo>
                        <a:pt x="100" y="1"/>
                      </a:lnTo>
                      <a:lnTo>
                        <a:pt x="98" y="1"/>
                      </a:lnTo>
                      <a:lnTo>
                        <a:pt x="98" y="1"/>
                      </a:lnTo>
                      <a:lnTo>
                        <a:pt x="97" y="1"/>
                      </a:lnTo>
                      <a:lnTo>
                        <a:pt x="97" y="1"/>
                      </a:lnTo>
                      <a:lnTo>
                        <a:pt x="96" y="1"/>
                      </a:lnTo>
                      <a:lnTo>
                        <a:pt x="96" y="1"/>
                      </a:lnTo>
                      <a:lnTo>
                        <a:pt x="96" y="1"/>
                      </a:lnTo>
                      <a:lnTo>
                        <a:pt x="96" y="0"/>
                      </a:lnTo>
                      <a:lnTo>
                        <a:pt x="95" y="1"/>
                      </a:lnTo>
                      <a:lnTo>
                        <a:pt x="95" y="1"/>
                      </a:lnTo>
                      <a:lnTo>
                        <a:pt x="94" y="1"/>
                      </a:lnTo>
                      <a:lnTo>
                        <a:pt x="94" y="1"/>
                      </a:lnTo>
                      <a:lnTo>
                        <a:pt x="92" y="1"/>
                      </a:lnTo>
                      <a:lnTo>
                        <a:pt x="91" y="1"/>
                      </a:lnTo>
                      <a:lnTo>
                        <a:pt x="89" y="1"/>
                      </a:lnTo>
                      <a:lnTo>
                        <a:pt x="89" y="1"/>
                      </a:lnTo>
                      <a:lnTo>
                        <a:pt x="87" y="2"/>
                      </a:lnTo>
                      <a:lnTo>
                        <a:pt x="86" y="2"/>
                      </a:lnTo>
                      <a:lnTo>
                        <a:pt x="85" y="2"/>
                      </a:lnTo>
                      <a:lnTo>
                        <a:pt x="85" y="2"/>
                      </a:lnTo>
                      <a:lnTo>
                        <a:pt x="83" y="2"/>
                      </a:lnTo>
                      <a:lnTo>
                        <a:pt x="83" y="2"/>
                      </a:lnTo>
                      <a:lnTo>
                        <a:pt x="83" y="2"/>
                      </a:lnTo>
                      <a:lnTo>
                        <a:pt x="83" y="1"/>
                      </a:lnTo>
                      <a:lnTo>
                        <a:pt x="83" y="3"/>
                      </a:lnTo>
                      <a:lnTo>
                        <a:pt x="83" y="4"/>
                      </a:lnTo>
                      <a:lnTo>
                        <a:pt x="83" y="5"/>
                      </a:lnTo>
                      <a:lnTo>
                        <a:pt x="83" y="5"/>
                      </a:lnTo>
                      <a:lnTo>
                        <a:pt x="81" y="7"/>
                      </a:lnTo>
                      <a:lnTo>
                        <a:pt x="81" y="8"/>
                      </a:lnTo>
                      <a:lnTo>
                        <a:pt x="81" y="10"/>
                      </a:lnTo>
                      <a:lnTo>
                        <a:pt x="81" y="10"/>
                      </a:lnTo>
                      <a:lnTo>
                        <a:pt x="79" y="12"/>
                      </a:lnTo>
                      <a:lnTo>
                        <a:pt x="79" y="13"/>
                      </a:lnTo>
                      <a:lnTo>
                        <a:pt x="78" y="15"/>
                      </a:lnTo>
                      <a:lnTo>
                        <a:pt x="78" y="15"/>
                      </a:lnTo>
                      <a:lnTo>
                        <a:pt x="77" y="17"/>
                      </a:lnTo>
                      <a:lnTo>
                        <a:pt x="77" y="17"/>
                      </a:lnTo>
                      <a:lnTo>
                        <a:pt x="77" y="17"/>
                      </a:lnTo>
                      <a:lnTo>
                        <a:pt x="77" y="17"/>
                      </a:lnTo>
                      <a:lnTo>
                        <a:pt x="75" y="19"/>
                      </a:lnTo>
                      <a:lnTo>
                        <a:pt x="75" y="20"/>
                      </a:lnTo>
                      <a:lnTo>
                        <a:pt x="75" y="24"/>
                      </a:lnTo>
                      <a:lnTo>
                        <a:pt x="75" y="26"/>
                      </a:lnTo>
                      <a:lnTo>
                        <a:pt x="75" y="30"/>
                      </a:lnTo>
                      <a:lnTo>
                        <a:pt x="75" y="33"/>
                      </a:lnTo>
                      <a:lnTo>
                        <a:pt x="75" y="37"/>
                      </a:lnTo>
                      <a:lnTo>
                        <a:pt x="75" y="41"/>
                      </a:lnTo>
                      <a:lnTo>
                        <a:pt x="73" y="45"/>
                      </a:lnTo>
                      <a:lnTo>
                        <a:pt x="73" y="48"/>
                      </a:lnTo>
                      <a:lnTo>
                        <a:pt x="73" y="52"/>
                      </a:lnTo>
                      <a:lnTo>
                        <a:pt x="73" y="55"/>
                      </a:lnTo>
                      <a:lnTo>
                        <a:pt x="72" y="57"/>
                      </a:lnTo>
                      <a:lnTo>
                        <a:pt x="72" y="59"/>
                      </a:lnTo>
                      <a:lnTo>
                        <a:pt x="71" y="60"/>
                      </a:lnTo>
                      <a:lnTo>
                        <a:pt x="71" y="60"/>
                      </a:lnTo>
                      <a:lnTo>
                        <a:pt x="70" y="60"/>
                      </a:lnTo>
                      <a:lnTo>
                        <a:pt x="69" y="59"/>
                      </a:lnTo>
                      <a:lnTo>
                        <a:pt x="67" y="57"/>
                      </a:lnTo>
                      <a:lnTo>
                        <a:pt x="66" y="54"/>
                      </a:lnTo>
                      <a:lnTo>
                        <a:pt x="64" y="51"/>
                      </a:lnTo>
                      <a:lnTo>
                        <a:pt x="63" y="48"/>
                      </a:lnTo>
                      <a:lnTo>
                        <a:pt x="61" y="44"/>
                      </a:lnTo>
                      <a:lnTo>
                        <a:pt x="60" y="39"/>
                      </a:lnTo>
                      <a:lnTo>
                        <a:pt x="58" y="35"/>
                      </a:lnTo>
                      <a:lnTo>
                        <a:pt x="56" y="32"/>
                      </a:lnTo>
                      <a:lnTo>
                        <a:pt x="54" y="29"/>
                      </a:lnTo>
                      <a:lnTo>
                        <a:pt x="53" y="24"/>
                      </a:lnTo>
                      <a:lnTo>
                        <a:pt x="51" y="22"/>
                      </a:lnTo>
                      <a:lnTo>
                        <a:pt x="50" y="19"/>
                      </a:lnTo>
                      <a:lnTo>
                        <a:pt x="50" y="18"/>
                      </a:lnTo>
                      <a:lnTo>
                        <a:pt x="50" y="16"/>
                      </a:lnTo>
                      <a:lnTo>
                        <a:pt x="49" y="16"/>
                      </a:lnTo>
                      <a:lnTo>
                        <a:pt x="49" y="16"/>
                      </a:lnTo>
                      <a:lnTo>
                        <a:pt x="47" y="16"/>
                      </a:lnTo>
                      <a:lnTo>
                        <a:pt x="47" y="15"/>
                      </a:lnTo>
                      <a:lnTo>
                        <a:pt x="45" y="15"/>
                      </a:lnTo>
                      <a:lnTo>
                        <a:pt x="45" y="13"/>
                      </a:lnTo>
                      <a:lnTo>
                        <a:pt x="43" y="12"/>
                      </a:lnTo>
                      <a:lnTo>
                        <a:pt x="43" y="10"/>
                      </a:lnTo>
                      <a:lnTo>
                        <a:pt x="42" y="10"/>
                      </a:lnTo>
                      <a:lnTo>
                        <a:pt x="42" y="8"/>
                      </a:lnTo>
                      <a:lnTo>
                        <a:pt x="40" y="8"/>
                      </a:lnTo>
                      <a:lnTo>
                        <a:pt x="40" y="6"/>
                      </a:lnTo>
                      <a:lnTo>
                        <a:pt x="38" y="6"/>
                      </a:lnTo>
                      <a:lnTo>
                        <a:pt x="38" y="5"/>
                      </a:lnTo>
                      <a:lnTo>
                        <a:pt x="38" y="5"/>
                      </a:lnTo>
                      <a:lnTo>
                        <a:pt x="38" y="4"/>
                      </a:lnTo>
                      <a:lnTo>
                        <a:pt x="38" y="5"/>
                      </a:lnTo>
                      <a:lnTo>
                        <a:pt x="38" y="5"/>
                      </a:lnTo>
                      <a:lnTo>
                        <a:pt x="38" y="5"/>
                      </a:lnTo>
                      <a:lnTo>
                        <a:pt x="38" y="5"/>
                      </a:lnTo>
                      <a:lnTo>
                        <a:pt x="37" y="5"/>
                      </a:lnTo>
                      <a:lnTo>
                        <a:pt x="37" y="5"/>
                      </a:lnTo>
                      <a:lnTo>
                        <a:pt x="37" y="5"/>
                      </a:lnTo>
                      <a:lnTo>
                        <a:pt x="37" y="5"/>
                      </a:lnTo>
                      <a:lnTo>
                        <a:pt x="35" y="5"/>
                      </a:lnTo>
                      <a:lnTo>
                        <a:pt x="35" y="5"/>
                      </a:lnTo>
                      <a:lnTo>
                        <a:pt x="35" y="5"/>
                      </a:lnTo>
                      <a:lnTo>
                        <a:pt x="35" y="5"/>
                      </a:lnTo>
                      <a:lnTo>
                        <a:pt x="34" y="5"/>
                      </a:lnTo>
                      <a:lnTo>
                        <a:pt x="34" y="5"/>
                      </a:lnTo>
                      <a:lnTo>
                        <a:pt x="34" y="5"/>
                      </a:lnTo>
                      <a:lnTo>
                        <a:pt x="34" y="5"/>
                      </a:lnTo>
                      <a:lnTo>
                        <a:pt x="34" y="5"/>
                      </a:lnTo>
                    </a:path>
                  </a:pathLst>
                </a:custGeom>
                <a:solidFill>
                  <a:srgbClr val="FFE1DC"/>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5" name="Freeform 185"/>
                <p:cNvSpPr>
                  <a:spLocks/>
                </p:cNvSpPr>
                <p:nvPr/>
              </p:nvSpPr>
              <p:spPr bwMode="blackWhite">
                <a:xfrm>
                  <a:off x="3973" y="1162"/>
                  <a:ext cx="65" cy="74"/>
                </a:xfrm>
                <a:custGeom>
                  <a:avLst/>
                  <a:gdLst>
                    <a:gd name="T0" fmla="*/ 42 w 65"/>
                    <a:gd name="T1" fmla="*/ 0 h 74"/>
                    <a:gd name="T2" fmla="*/ 64 w 65"/>
                    <a:gd name="T3" fmla="*/ 5 h 74"/>
                    <a:gd name="T4" fmla="*/ 49 w 65"/>
                    <a:gd name="T5" fmla="*/ 26 h 74"/>
                    <a:gd name="T6" fmla="*/ 59 w 65"/>
                    <a:gd name="T7" fmla="*/ 23 h 74"/>
                    <a:gd name="T8" fmla="*/ 42 w 65"/>
                    <a:gd name="T9" fmla="*/ 73 h 74"/>
                    <a:gd name="T10" fmla="*/ 8 w 65"/>
                    <a:gd name="T11" fmla="*/ 26 h 74"/>
                    <a:gd name="T12" fmla="*/ 14 w 65"/>
                    <a:gd name="T13" fmla="*/ 24 h 74"/>
                    <a:gd name="T14" fmla="*/ 0 w 65"/>
                    <a:gd name="T15" fmla="*/ 10 h 74"/>
                    <a:gd name="T16" fmla="*/ 16 w 65"/>
                    <a:gd name="T17" fmla="*/ 0 h 74"/>
                    <a:gd name="T18" fmla="*/ 18 w 65"/>
                    <a:gd name="T19" fmla="*/ 7 h 74"/>
                    <a:gd name="T20" fmla="*/ 34 w 65"/>
                    <a:gd name="T21" fmla="*/ 34 h 74"/>
                    <a:gd name="T22" fmla="*/ 45 w 65"/>
                    <a:gd name="T23" fmla="*/ 4 h 74"/>
                    <a:gd name="T24" fmla="*/ 42 w 65"/>
                    <a:gd name="T25" fmla="*/ 0 h 74"/>
                    <a:gd name="T26" fmla="*/ 42 w 65"/>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4">
                      <a:moveTo>
                        <a:pt x="42" y="0"/>
                      </a:moveTo>
                      <a:lnTo>
                        <a:pt x="64" y="5"/>
                      </a:lnTo>
                      <a:lnTo>
                        <a:pt x="49" y="26"/>
                      </a:lnTo>
                      <a:lnTo>
                        <a:pt x="59" y="23"/>
                      </a:lnTo>
                      <a:lnTo>
                        <a:pt x="42" y="73"/>
                      </a:lnTo>
                      <a:lnTo>
                        <a:pt x="8" y="26"/>
                      </a:lnTo>
                      <a:lnTo>
                        <a:pt x="14" y="24"/>
                      </a:lnTo>
                      <a:lnTo>
                        <a:pt x="0" y="10"/>
                      </a:lnTo>
                      <a:lnTo>
                        <a:pt x="16" y="0"/>
                      </a:lnTo>
                      <a:lnTo>
                        <a:pt x="18" y="7"/>
                      </a:lnTo>
                      <a:lnTo>
                        <a:pt x="34" y="34"/>
                      </a:lnTo>
                      <a:lnTo>
                        <a:pt x="45" y="4"/>
                      </a:lnTo>
                      <a:lnTo>
                        <a:pt x="42" y="0"/>
                      </a:lnTo>
                      <a:lnTo>
                        <a:pt x="42" y="0"/>
                      </a:lnTo>
                    </a:path>
                  </a:pathLst>
                </a:custGeom>
                <a:solidFill>
                  <a:srgbClr val="FFFFFF"/>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6" name="Freeform 186"/>
                <p:cNvSpPr>
                  <a:spLocks/>
                </p:cNvSpPr>
                <p:nvPr/>
              </p:nvSpPr>
              <p:spPr bwMode="blackWhite">
                <a:xfrm>
                  <a:off x="3962" y="1208"/>
                  <a:ext cx="57" cy="93"/>
                </a:xfrm>
                <a:custGeom>
                  <a:avLst/>
                  <a:gdLst>
                    <a:gd name="T0" fmla="*/ 0 w 57"/>
                    <a:gd name="T1" fmla="*/ 76 h 93"/>
                    <a:gd name="T2" fmla="*/ 17 w 57"/>
                    <a:gd name="T3" fmla="*/ 85 h 93"/>
                    <a:gd name="T4" fmla="*/ 37 w 57"/>
                    <a:gd name="T5" fmla="*/ 92 h 93"/>
                    <a:gd name="T6" fmla="*/ 37 w 57"/>
                    <a:gd name="T7" fmla="*/ 87 h 93"/>
                    <a:gd name="T8" fmla="*/ 40 w 57"/>
                    <a:gd name="T9" fmla="*/ 80 h 93"/>
                    <a:gd name="T10" fmla="*/ 51 w 57"/>
                    <a:gd name="T11" fmla="*/ 79 h 93"/>
                    <a:gd name="T12" fmla="*/ 56 w 57"/>
                    <a:gd name="T13" fmla="*/ 79 h 93"/>
                    <a:gd name="T14" fmla="*/ 40 w 57"/>
                    <a:gd name="T15" fmla="*/ 66 h 93"/>
                    <a:gd name="T16" fmla="*/ 32 w 57"/>
                    <a:gd name="T17" fmla="*/ 64 h 93"/>
                    <a:gd name="T18" fmla="*/ 25 w 57"/>
                    <a:gd name="T19" fmla="*/ 56 h 93"/>
                    <a:gd name="T20" fmla="*/ 23 w 57"/>
                    <a:gd name="T21" fmla="*/ 56 h 93"/>
                    <a:gd name="T22" fmla="*/ 16 w 57"/>
                    <a:gd name="T23" fmla="*/ 47 h 93"/>
                    <a:gd name="T24" fmla="*/ 12 w 57"/>
                    <a:gd name="T25" fmla="*/ 43 h 93"/>
                    <a:gd name="T26" fmla="*/ 12 w 57"/>
                    <a:gd name="T27" fmla="*/ 31 h 93"/>
                    <a:gd name="T28" fmla="*/ 11 w 57"/>
                    <a:gd name="T29" fmla="*/ 18 h 93"/>
                    <a:gd name="T30" fmla="*/ 9 w 57"/>
                    <a:gd name="T31" fmla="*/ 4 h 93"/>
                    <a:gd name="T32" fmla="*/ 9 w 57"/>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3">
                      <a:moveTo>
                        <a:pt x="0" y="76"/>
                      </a:moveTo>
                      <a:lnTo>
                        <a:pt x="17" y="85"/>
                      </a:lnTo>
                      <a:lnTo>
                        <a:pt x="37" y="92"/>
                      </a:lnTo>
                      <a:lnTo>
                        <a:pt x="37" y="87"/>
                      </a:lnTo>
                      <a:lnTo>
                        <a:pt x="40" y="80"/>
                      </a:lnTo>
                      <a:lnTo>
                        <a:pt x="51" y="79"/>
                      </a:lnTo>
                      <a:lnTo>
                        <a:pt x="56" y="79"/>
                      </a:lnTo>
                      <a:lnTo>
                        <a:pt x="40" y="66"/>
                      </a:lnTo>
                      <a:lnTo>
                        <a:pt x="32" y="64"/>
                      </a:lnTo>
                      <a:lnTo>
                        <a:pt x="25" y="56"/>
                      </a:lnTo>
                      <a:lnTo>
                        <a:pt x="23" y="56"/>
                      </a:lnTo>
                      <a:lnTo>
                        <a:pt x="16" y="47"/>
                      </a:lnTo>
                      <a:lnTo>
                        <a:pt x="12" y="43"/>
                      </a:lnTo>
                      <a:lnTo>
                        <a:pt x="12" y="31"/>
                      </a:lnTo>
                      <a:lnTo>
                        <a:pt x="11" y="18"/>
                      </a:lnTo>
                      <a:lnTo>
                        <a:pt x="9" y="4"/>
                      </a:lnTo>
                      <a:lnTo>
                        <a:pt x="9"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7" name="Freeform 187"/>
                <p:cNvSpPr>
                  <a:spLocks/>
                </p:cNvSpPr>
                <p:nvPr/>
              </p:nvSpPr>
              <p:spPr bwMode="blackWhite">
                <a:xfrm>
                  <a:off x="3994" y="1286"/>
                  <a:ext cx="41" cy="25"/>
                </a:xfrm>
                <a:custGeom>
                  <a:avLst/>
                  <a:gdLst>
                    <a:gd name="T0" fmla="*/ 2 w 41"/>
                    <a:gd name="T1" fmla="*/ 9 h 25"/>
                    <a:gd name="T2" fmla="*/ 0 w 41"/>
                    <a:gd name="T3" fmla="*/ 12 h 25"/>
                    <a:gd name="T4" fmla="*/ 5 w 41"/>
                    <a:gd name="T5" fmla="*/ 21 h 25"/>
                    <a:gd name="T6" fmla="*/ 11 w 41"/>
                    <a:gd name="T7" fmla="*/ 21 h 25"/>
                    <a:gd name="T8" fmla="*/ 14 w 41"/>
                    <a:gd name="T9" fmla="*/ 23 h 25"/>
                    <a:gd name="T10" fmla="*/ 19 w 41"/>
                    <a:gd name="T11" fmla="*/ 21 h 25"/>
                    <a:gd name="T12" fmla="*/ 29 w 41"/>
                    <a:gd name="T13" fmla="*/ 24 h 25"/>
                    <a:gd name="T14" fmla="*/ 31 w 41"/>
                    <a:gd name="T15" fmla="*/ 23 h 25"/>
                    <a:gd name="T16" fmla="*/ 31 w 41"/>
                    <a:gd name="T17" fmla="*/ 21 h 25"/>
                    <a:gd name="T18" fmla="*/ 34 w 41"/>
                    <a:gd name="T19" fmla="*/ 21 h 25"/>
                    <a:gd name="T20" fmla="*/ 35 w 41"/>
                    <a:gd name="T21" fmla="*/ 14 h 25"/>
                    <a:gd name="T22" fmla="*/ 32 w 41"/>
                    <a:gd name="T23" fmla="*/ 12 h 25"/>
                    <a:gd name="T24" fmla="*/ 37 w 41"/>
                    <a:gd name="T25" fmla="*/ 12 h 25"/>
                    <a:gd name="T26" fmla="*/ 40 w 41"/>
                    <a:gd name="T27" fmla="*/ 7 h 25"/>
                    <a:gd name="T28" fmla="*/ 35 w 41"/>
                    <a:gd name="T29" fmla="*/ 5 h 25"/>
                    <a:gd name="T30" fmla="*/ 24 w 41"/>
                    <a:gd name="T31" fmla="*/ 2 h 25"/>
                    <a:gd name="T32" fmla="*/ 20 w 41"/>
                    <a:gd name="T33" fmla="*/ 0 h 25"/>
                    <a:gd name="T34" fmla="*/ 10 w 41"/>
                    <a:gd name="T35" fmla="*/ 1 h 25"/>
                    <a:gd name="T36" fmla="*/ 2 w 41"/>
                    <a:gd name="T37" fmla="*/ 9 h 25"/>
                    <a:gd name="T38" fmla="*/ 2 w 41"/>
                    <a:gd name="T3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25">
                      <a:moveTo>
                        <a:pt x="2" y="9"/>
                      </a:moveTo>
                      <a:lnTo>
                        <a:pt x="0" y="12"/>
                      </a:lnTo>
                      <a:lnTo>
                        <a:pt x="5" y="21"/>
                      </a:lnTo>
                      <a:lnTo>
                        <a:pt x="11" y="21"/>
                      </a:lnTo>
                      <a:lnTo>
                        <a:pt x="14" y="23"/>
                      </a:lnTo>
                      <a:lnTo>
                        <a:pt x="19" y="21"/>
                      </a:lnTo>
                      <a:lnTo>
                        <a:pt x="29" y="24"/>
                      </a:lnTo>
                      <a:lnTo>
                        <a:pt x="31" y="23"/>
                      </a:lnTo>
                      <a:lnTo>
                        <a:pt x="31" y="21"/>
                      </a:lnTo>
                      <a:lnTo>
                        <a:pt x="34" y="21"/>
                      </a:lnTo>
                      <a:lnTo>
                        <a:pt x="35" y="14"/>
                      </a:lnTo>
                      <a:lnTo>
                        <a:pt x="32" y="12"/>
                      </a:lnTo>
                      <a:lnTo>
                        <a:pt x="37" y="12"/>
                      </a:lnTo>
                      <a:lnTo>
                        <a:pt x="40" y="7"/>
                      </a:lnTo>
                      <a:lnTo>
                        <a:pt x="35" y="5"/>
                      </a:lnTo>
                      <a:lnTo>
                        <a:pt x="24" y="2"/>
                      </a:lnTo>
                      <a:lnTo>
                        <a:pt x="20" y="0"/>
                      </a:lnTo>
                      <a:lnTo>
                        <a:pt x="10" y="1"/>
                      </a:lnTo>
                      <a:lnTo>
                        <a:pt x="2" y="9"/>
                      </a:lnTo>
                      <a:lnTo>
                        <a:pt x="2" y="9"/>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8" name="Freeform 188"/>
                <p:cNvSpPr>
                  <a:spLocks/>
                </p:cNvSpPr>
                <p:nvPr/>
              </p:nvSpPr>
              <p:spPr bwMode="blackWhite">
                <a:xfrm>
                  <a:off x="4049" y="1195"/>
                  <a:ext cx="8" cy="97"/>
                </a:xfrm>
                <a:custGeom>
                  <a:avLst/>
                  <a:gdLst>
                    <a:gd name="T0" fmla="*/ 4 w 8"/>
                    <a:gd name="T1" fmla="*/ 96 h 97"/>
                    <a:gd name="T2" fmla="*/ 4 w 8"/>
                    <a:gd name="T3" fmla="*/ 77 h 97"/>
                    <a:gd name="T4" fmla="*/ 6 w 8"/>
                    <a:gd name="T5" fmla="*/ 65 h 97"/>
                    <a:gd name="T6" fmla="*/ 7 w 8"/>
                    <a:gd name="T7" fmla="*/ 52 h 97"/>
                    <a:gd name="T8" fmla="*/ 6 w 8"/>
                    <a:gd name="T9" fmla="*/ 41 h 97"/>
                    <a:gd name="T10" fmla="*/ 0 w 8"/>
                    <a:gd name="T11" fmla="*/ 28 h 97"/>
                    <a:gd name="T12" fmla="*/ 0 w 8"/>
                    <a:gd name="T13" fmla="*/ 10 h 97"/>
                    <a:gd name="T14" fmla="*/ 0 w 8"/>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7">
                      <a:moveTo>
                        <a:pt x="4" y="96"/>
                      </a:moveTo>
                      <a:lnTo>
                        <a:pt x="4" y="77"/>
                      </a:lnTo>
                      <a:lnTo>
                        <a:pt x="6" y="65"/>
                      </a:lnTo>
                      <a:lnTo>
                        <a:pt x="7" y="52"/>
                      </a:lnTo>
                      <a:lnTo>
                        <a:pt x="6" y="41"/>
                      </a:lnTo>
                      <a:lnTo>
                        <a:pt x="0" y="28"/>
                      </a:lnTo>
                      <a:lnTo>
                        <a:pt x="0" y="10"/>
                      </a:lnTo>
                      <a:lnTo>
                        <a:pt x="0" y="0"/>
                      </a:lnTo>
                    </a:path>
                  </a:pathLst>
                </a:custGeom>
                <a:noFill/>
                <a:ln w="18494"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49" name="Freeform 189"/>
                <p:cNvSpPr>
                  <a:spLocks/>
                </p:cNvSpPr>
                <p:nvPr/>
              </p:nvSpPr>
              <p:spPr bwMode="blackWhite">
                <a:xfrm>
                  <a:off x="4026" y="1278"/>
                  <a:ext cx="41" cy="30"/>
                </a:xfrm>
                <a:custGeom>
                  <a:avLst/>
                  <a:gdLst>
                    <a:gd name="T0" fmla="*/ 37 w 41"/>
                    <a:gd name="T1" fmla="*/ 11 h 30"/>
                    <a:gd name="T2" fmla="*/ 40 w 41"/>
                    <a:gd name="T3" fmla="*/ 14 h 30"/>
                    <a:gd name="T4" fmla="*/ 34 w 41"/>
                    <a:gd name="T5" fmla="*/ 20 h 30"/>
                    <a:gd name="T6" fmla="*/ 29 w 41"/>
                    <a:gd name="T7" fmla="*/ 22 h 30"/>
                    <a:gd name="T8" fmla="*/ 23 w 41"/>
                    <a:gd name="T9" fmla="*/ 27 h 30"/>
                    <a:gd name="T10" fmla="*/ 20 w 41"/>
                    <a:gd name="T11" fmla="*/ 22 h 30"/>
                    <a:gd name="T12" fmla="*/ 11 w 41"/>
                    <a:gd name="T13" fmla="*/ 29 h 30"/>
                    <a:gd name="T14" fmla="*/ 9 w 41"/>
                    <a:gd name="T15" fmla="*/ 26 h 30"/>
                    <a:gd name="T16" fmla="*/ 9 w 41"/>
                    <a:gd name="T17" fmla="*/ 22 h 30"/>
                    <a:gd name="T18" fmla="*/ 3 w 41"/>
                    <a:gd name="T19" fmla="*/ 20 h 30"/>
                    <a:gd name="T20" fmla="*/ 2 w 41"/>
                    <a:gd name="T21" fmla="*/ 17 h 30"/>
                    <a:gd name="T22" fmla="*/ 8 w 41"/>
                    <a:gd name="T23" fmla="*/ 13 h 30"/>
                    <a:gd name="T24" fmla="*/ 2 w 41"/>
                    <a:gd name="T25" fmla="*/ 13 h 30"/>
                    <a:gd name="T26" fmla="*/ 0 w 41"/>
                    <a:gd name="T27" fmla="*/ 10 h 30"/>
                    <a:gd name="T28" fmla="*/ 2 w 41"/>
                    <a:gd name="T29" fmla="*/ 9 h 30"/>
                    <a:gd name="T30" fmla="*/ 15 w 41"/>
                    <a:gd name="T31" fmla="*/ 6 h 30"/>
                    <a:gd name="T32" fmla="*/ 19 w 41"/>
                    <a:gd name="T33" fmla="*/ 0 h 30"/>
                    <a:gd name="T34" fmla="*/ 30 w 41"/>
                    <a:gd name="T35" fmla="*/ 0 h 30"/>
                    <a:gd name="T36" fmla="*/ 37 w 41"/>
                    <a:gd name="T37" fmla="*/ 11 h 30"/>
                    <a:gd name="T38" fmla="*/ 37 w 41"/>
                    <a:gd name="T3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0">
                      <a:moveTo>
                        <a:pt x="37" y="11"/>
                      </a:moveTo>
                      <a:lnTo>
                        <a:pt x="40" y="14"/>
                      </a:lnTo>
                      <a:lnTo>
                        <a:pt x="34" y="20"/>
                      </a:lnTo>
                      <a:lnTo>
                        <a:pt x="29" y="22"/>
                      </a:lnTo>
                      <a:lnTo>
                        <a:pt x="23" y="27"/>
                      </a:lnTo>
                      <a:lnTo>
                        <a:pt x="20" y="22"/>
                      </a:lnTo>
                      <a:lnTo>
                        <a:pt x="11" y="29"/>
                      </a:lnTo>
                      <a:lnTo>
                        <a:pt x="9" y="26"/>
                      </a:lnTo>
                      <a:lnTo>
                        <a:pt x="9" y="22"/>
                      </a:lnTo>
                      <a:lnTo>
                        <a:pt x="3" y="20"/>
                      </a:lnTo>
                      <a:lnTo>
                        <a:pt x="2" y="17"/>
                      </a:lnTo>
                      <a:lnTo>
                        <a:pt x="8" y="13"/>
                      </a:lnTo>
                      <a:lnTo>
                        <a:pt x="2" y="13"/>
                      </a:lnTo>
                      <a:lnTo>
                        <a:pt x="0" y="10"/>
                      </a:lnTo>
                      <a:lnTo>
                        <a:pt x="2" y="9"/>
                      </a:lnTo>
                      <a:lnTo>
                        <a:pt x="15" y="6"/>
                      </a:lnTo>
                      <a:lnTo>
                        <a:pt x="19" y="0"/>
                      </a:lnTo>
                      <a:lnTo>
                        <a:pt x="30" y="0"/>
                      </a:lnTo>
                      <a:lnTo>
                        <a:pt x="37" y="11"/>
                      </a:lnTo>
                      <a:lnTo>
                        <a:pt x="37" y="11"/>
                      </a:lnTo>
                    </a:path>
                  </a:pathLst>
                </a:custGeom>
                <a:solidFill>
                  <a:srgbClr val="FFC281"/>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50" name="Freeform 190"/>
                <p:cNvSpPr>
                  <a:spLocks/>
                </p:cNvSpPr>
                <p:nvPr/>
              </p:nvSpPr>
              <p:spPr bwMode="blackWhite">
                <a:xfrm>
                  <a:off x="4170" y="1286"/>
                  <a:ext cx="39" cy="39"/>
                </a:xfrm>
                <a:custGeom>
                  <a:avLst/>
                  <a:gdLst>
                    <a:gd name="T0" fmla="*/ 38 w 39"/>
                    <a:gd name="T1" fmla="*/ 0 h 39"/>
                    <a:gd name="T2" fmla="*/ 38 w 39"/>
                    <a:gd name="T3" fmla="*/ 7 h 39"/>
                    <a:gd name="T4" fmla="*/ 37 w 39"/>
                    <a:gd name="T5" fmla="*/ 16 h 39"/>
                    <a:gd name="T6" fmla="*/ 37 w 39"/>
                    <a:gd name="T7" fmla="*/ 21 h 39"/>
                    <a:gd name="T8" fmla="*/ 28 w 39"/>
                    <a:gd name="T9" fmla="*/ 25 h 39"/>
                    <a:gd name="T10" fmla="*/ 16 w 39"/>
                    <a:gd name="T11" fmla="*/ 31 h 39"/>
                    <a:gd name="T12" fmla="*/ 0 w 39"/>
                    <a:gd name="T13" fmla="*/ 38 h 39"/>
                    <a:gd name="T14" fmla="*/ 24 w 39"/>
                    <a:gd name="T15" fmla="*/ 2 h 39"/>
                    <a:gd name="T16" fmla="*/ 38 w 39"/>
                    <a:gd name="T17" fmla="*/ 0 h 39"/>
                    <a:gd name="T18" fmla="*/ 38 w 3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8" y="0"/>
                      </a:moveTo>
                      <a:lnTo>
                        <a:pt x="38" y="7"/>
                      </a:lnTo>
                      <a:lnTo>
                        <a:pt x="37" y="16"/>
                      </a:lnTo>
                      <a:lnTo>
                        <a:pt x="37" y="21"/>
                      </a:lnTo>
                      <a:lnTo>
                        <a:pt x="28" y="25"/>
                      </a:lnTo>
                      <a:lnTo>
                        <a:pt x="16" y="31"/>
                      </a:lnTo>
                      <a:lnTo>
                        <a:pt x="0" y="38"/>
                      </a:lnTo>
                      <a:lnTo>
                        <a:pt x="24" y="2"/>
                      </a:lnTo>
                      <a:lnTo>
                        <a:pt x="38" y="0"/>
                      </a:lnTo>
                      <a:lnTo>
                        <a:pt x="38" y="0"/>
                      </a:lnTo>
                    </a:path>
                  </a:pathLst>
                </a:custGeom>
                <a:solidFill>
                  <a:srgbClr val="D2D2D2"/>
                </a:solidFill>
                <a:ln w="18494"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51" name="Line 191"/>
                <p:cNvSpPr>
                  <a:spLocks noChangeShapeType="1"/>
                </p:cNvSpPr>
                <p:nvPr/>
              </p:nvSpPr>
              <p:spPr bwMode="blackWhite">
                <a:xfrm flipH="1">
                  <a:off x="3960" y="1291"/>
                  <a:ext cx="3" cy="26"/>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52" name="Line 192"/>
                <p:cNvSpPr>
                  <a:spLocks noChangeShapeType="1"/>
                </p:cNvSpPr>
                <p:nvPr/>
              </p:nvSpPr>
              <p:spPr bwMode="blackWhite">
                <a:xfrm>
                  <a:off x="4065" y="1295"/>
                  <a:ext cx="0" cy="23"/>
                </a:xfrm>
                <a:prstGeom prst="line">
                  <a:avLst/>
                </a:prstGeom>
                <a:noFill/>
                <a:ln w="18494">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84353" name="Freeform 193"/>
                <p:cNvSpPr>
                  <a:spLocks/>
                </p:cNvSpPr>
                <p:nvPr/>
              </p:nvSpPr>
              <p:spPr bwMode="blackWhite">
                <a:xfrm>
                  <a:off x="4120" y="1166"/>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54" name="Freeform 194"/>
                <p:cNvSpPr>
                  <a:spLocks/>
                </p:cNvSpPr>
                <p:nvPr/>
              </p:nvSpPr>
              <p:spPr bwMode="blackWhite">
                <a:xfrm>
                  <a:off x="4120" y="1184"/>
                  <a:ext cx="63" cy="6"/>
                </a:xfrm>
                <a:custGeom>
                  <a:avLst/>
                  <a:gdLst>
                    <a:gd name="T0" fmla="*/ 62 w 63"/>
                    <a:gd name="T1" fmla="*/ 5 h 6"/>
                    <a:gd name="T2" fmla="*/ 32 w 63"/>
                    <a:gd name="T3" fmla="*/ 0 h 6"/>
                    <a:gd name="T4" fmla="*/ 17 w 63"/>
                    <a:gd name="T5" fmla="*/ 5 h 6"/>
                    <a:gd name="T6" fmla="*/ 0 w 63"/>
                    <a:gd name="T7" fmla="*/ 0 h 6"/>
                  </a:gdLst>
                  <a:ahLst/>
                  <a:cxnLst>
                    <a:cxn ang="0">
                      <a:pos x="T0" y="T1"/>
                    </a:cxn>
                    <a:cxn ang="0">
                      <a:pos x="T2" y="T3"/>
                    </a:cxn>
                    <a:cxn ang="0">
                      <a:pos x="T4" y="T5"/>
                    </a:cxn>
                    <a:cxn ang="0">
                      <a:pos x="T6" y="T7"/>
                    </a:cxn>
                  </a:cxnLst>
                  <a:rect l="0" t="0" r="r" b="b"/>
                  <a:pathLst>
                    <a:path w="63" h="6">
                      <a:moveTo>
                        <a:pt x="62" y="5"/>
                      </a:moveTo>
                      <a:lnTo>
                        <a:pt x="32" y="0"/>
                      </a:lnTo>
                      <a:lnTo>
                        <a:pt x="17" y="5"/>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55" name="Freeform 195"/>
                <p:cNvSpPr>
                  <a:spLocks/>
                </p:cNvSpPr>
                <p:nvPr/>
              </p:nvSpPr>
              <p:spPr bwMode="blackWhite">
                <a:xfrm>
                  <a:off x="4120" y="1198"/>
                  <a:ext cx="63" cy="7"/>
                </a:xfrm>
                <a:custGeom>
                  <a:avLst/>
                  <a:gdLst>
                    <a:gd name="T0" fmla="*/ 62 w 63"/>
                    <a:gd name="T1" fmla="*/ 6 h 7"/>
                    <a:gd name="T2" fmla="*/ 32 w 63"/>
                    <a:gd name="T3" fmla="*/ 0 h 7"/>
                    <a:gd name="T4" fmla="*/ 17 w 63"/>
                    <a:gd name="T5" fmla="*/ 6 h 7"/>
                    <a:gd name="T6" fmla="*/ 0 w 63"/>
                    <a:gd name="T7" fmla="*/ 0 h 7"/>
                  </a:gdLst>
                  <a:ahLst/>
                  <a:cxnLst>
                    <a:cxn ang="0">
                      <a:pos x="T0" y="T1"/>
                    </a:cxn>
                    <a:cxn ang="0">
                      <a:pos x="T2" y="T3"/>
                    </a:cxn>
                    <a:cxn ang="0">
                      <a:pos x="T4" y="T5"/>
                    </a:cxn>
                    <a:cxn ang="0">
                      <a:pos x="T6" y="T7"/>
                    </a:cxn>
                  </a:cxnLst>
                  <a:rect l="0" t="0" r="r" b="b"/>
                  <a:pathLst>
                    <a:path w="63" h="7">
                      <a:moveTo>
                        <a:pt x="62" y="6"/>
                      </a:moveTo>
                      <a:lnTo>
                        <a:pt x="32" y="0"/>
                      </a:lnTo>
                      <a:lnTo>
                        <a:pt x="17" y="6"/>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84356" name="Freeform 196"/>
                <p:cNvSpPr>
                  <a:spLocks/>
                </p:cNvSpPr>
                <p:nvPr/>
              </p:nvSpPr>
              <p:spPr bwMode="blackWhite">
                <a:xfrm>
                  <a:off x="4120" y="1211"/>
                  <a:ext cx="63" cy="5"/>
                </a:xfrm>
                <a:custGeom>
                  <a:avLst/>
                  <a:gdLst>
                    <a:gd name="T0" fmla="*/ 62 w 63"/>
                    <a:gd name="T1" fmla="*/ 4 h 5"/>
                    <a:gd name="T2" fmla="*/ 32 w 63"/>
                    <a:gd name="T3" fmla="*/ 0 h 5"/>
                    <a:gd name="T4" fmla="*/ 17 w 63"/>
                    <a:gd name="T5" fmla="*/ 4 h 5"/>
                    <a:gd name="T6" fmla="*/ 0 w 63"/>
                    <a:gd name="T7" fmla="*/ 0 h 5"/>
                  </a:gdLst>
                  <a:ahLst/>
                  <a:cxnLst>
                    <a:cxn ang="0">
                      <a:pos x="T0" y="T1"/>
                    </a:cxn>
                    <a:cxn ang="0">
                      <a:pos x="T2" y="T3"/>
                    </a:cxn>
                    <a:cxn ang="0">
                      <a:pos x="T4" y="T5"/>
                    </a:cxn>
                    <a:cxn ang="0">
                      <a:pos x="T6" y="T7"/>
                    </a:cxn>
                  </a:cxnLst>
                  <a:rect l="0" t="0" r="r" b="b"/>
                  <a:pathLst>
                    <a:path w="63" h="5">
                      <a:moveTo>
                        <a:pt x="62" y="4"/>
                      </a:moveTo>
                      <a:lnTo>
                        <a:pt x="32" y="0"/>
                      </a:lnTo>
                      <a:lnTo>
                        <a:pt x="17" y="4"/>
                      </a:lnTo>
                      <a:lnTo>
                        <a:pt x="0" y="0"/>
                      </a:lnTo>
                    </a:path>
                  </a:pathLst>
                </a:custGeom>
                <a:noFill/>
                <a:ln w="18494"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084357" name="Text Box 197"/>
            <p:cNvSpPr txBox="1">
              <a:spLocks noChangeArrowheads="1"/>
            </p:cNvSpPr>
            <p:nvPr/>
          </p:nvSpPr>
          <p:spPr bwMode="auto">
            <a:xfrm>
              <a:off x="4238" y="3601"/>
              <a:ext cx="537"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800" b="1">
                  <a:latin typeface="HGP創英角ﾎﾟｯﾌﾟ体" panose="040B0A00000000000000" pitchFamily="50" charset="-128"/>
                  <a:ea typeface="HGP創英角ﾎﾟｯﾌﾟ体" panose="040B0A00000000000000" pitchFamily="50" charset="-128"/>
                </a:rPr>
                <a:t>エクストラネット</a:t>
              </a:r>
            </a:p>
          </p:txBody>
        </p:sp>
        <p:sp>
          <p:nvSpPr>
            <p:cNvPr id="5084358" name="Text Box 198"/>
            <p:cNvSpPr txBox="1">
              <a:spLocks noChangeArrowheads="1"/>
            </p:cNvSpPr>
            <p:nvPr/>
          </p:nvSpPr>
          <p:spPr bwMode="auto">
            <a:xfrm>
              <a:off x="3751" y="3658"/>
              <a:ext cx="491" cy="1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800" b="1">
                  <a:latin typeface="HGP創英角ﾎﾟｯﾌﾟ体" panose="040B0A00000000000000" pitchFamily="50" charset="-128"/>
                  <a:ea typeface="HGP創英角ﾎﾟｯﾌﾟ体" panose="040B0A00000000000000" pitchFamily="50" charset="-128"/>
                </a:rPr>
                <a:t>インターネット</a:t>
              </a:r>
            </a:p>
          </p:txBody>
        </p:sp>
      </p:grpSp>
      <p:sp>
        <p:nvSpPr>
          <p:cNvPr id="5084359" name="Text Box 199"/>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084360" name="Rectangle 200"/>
          <p:cNvSpPr>
            <a:spLocks noGrp="1" noChangeArrowheads="1"/>
          </p:cNvSpPr>
          <p:nvPr>
            <p:ph type="title"/>
          </p:nvPr>
        </p:nvSpPr>
        <p:spPr>
          <a:xfrm>
            <a:off x="34925" y="44450"/>
            <a:ext cx="9109075" cy="782638"/>
          </a:xfrm>
        </p:spPr>
        <p:txBody>
          <a:bodyPr/>
          <a:lstStyle/>
          <a:p>
            <a:pPr algn="ctr"/>
            <a:r>
              <a:rPr lang="en-US" altLang="ja-JP" sz="3400">
                <a:effectLst/>
                <a:latin typeface="HGP明朝B" panose="02020800000000000000" pitchFamily="18" charset="-128"/>
                <a:ea typeface="HGP明朝B" panose="02020800000000000000" pitchFamily="18" charset="-128"/>
              </a:rPr>
              <a:t>IT</a:t>
            </a:r>
            <a:r>
              <a:rPr lang="ja-JP" altLang="en-US" sz="3400">
                <a:effectLst/>
                <a:latin typeface="HGP創英角ﾎﾟｯﾌﾟ体" panose="040B0A00000000000000" pitchFamily="50" charset="-128"/>
                <a:ea typeface="HGP創英角ﾎﾟｯﾌﾟ体" panose="040B0A00000000000000" pitchFamily="50" charset="-128"/>
              </a:rPr>
              <a:t>を使った反省</a:t>
            </a:r>
          </a:p>
        </p:txBody>
      </p:sp>
      <p:sp>
        <p:nvSpPr>
          <p:cNvPr id="5084361" name="Text Box 201"/>
          <p:cNvSpPr txBox="1">
            <a:spLocks noChangeArrowheads="1"/>
          </p:cNvSpPr>
          <p:nvPr/>
        </p:nvSpPr>
        <p:spPr bwMode="auto">
          <a:xfrm>
            <a:off x="609600" y="1341438"/>
            <a:ext cx="8196263"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084362" name="Rectangle 202"/>
          <p:cNvSpPr>
            <a:spLocks noChangeArrowheads="1"/>
          </p:cNvSpPr>
          <p:nvPr/>
        </p:nvSpPr>
        <p:spPr bwMode="gray">
          <a:xfrm>
            <a:off x="179388" y="692150"/>
            <a:ext cx="8715375"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200" b="1">
                <a:latin typeface="Times New Roman" panose="02020603050405020304" pitchFamily="18" charset="0"/>
              </a:rPr>
              <a:t>「反省」</a:t>
            </a:r>
          </a:p>
          <a:p>
            <a:pPr>
              <a:lnSpc>
                <a:spcPct val="90000"/>
              </a:lnSpc>
            </a:pPr>
            <a:r>
              <a:rPr lang="ja-JP" altLang="en-US" sz="2000">
                <a:latin typeface="Times New Roman" panose="02020603050405020304" pitchFamily="18" charset="0"/>
                <a:ea typeface="HGP創英角ﾎﾟｯﾌﾟ体" panose="040B0A00000000000000" pitchFamily="50" charset="-128"/>
              </a:rPr>
              <a:t>「</a:t>
            </a:r>
            <a:r>
              <a:rPr lang="ja-JP" altLang="en-US" sz="2400">
                <a:latin typeface="Times New Roman" panose="02020603050405020304" pitchFamily="18" charset="0"/>
                <a:ea typeface="HGP創英角ﾎﾟｯﾌﾟ体" panose="040B0A00000000000000" pitchFamily="50" charset="-128"/>
              </a:rPr>
              <a:t>経験」を振り返り、徹底的に「追体験」することによって、</a:t>
            </a:r>
          </a:p>
          <a:p>
            <a:pPr>
              <a:lnSpc>
                <a:spcPct val="90000"/>
              </a:lnSpc>
            </a:pPr>
            <a:r>
              <a:rPr lang="ja-JP" altLang="en-US" sz="2400">
                <a:latin typeface="Times New Roman" panose="02020603050405020304" pitchFamily="18" charset="0"/>
                <a:ea typeface="HGP創英角ﾎﾟｯﾌﾟ体" panose="040B0A00000000000000" pitchFamily="50" charset="-128"/>
              </a:rPr>
              <a:t>そこで学んだ「智恵」を可能な限り言葉にしようとする方法</a:t>
            </a:r>
          </a:p>
          <a:p>
            <a:pPr>
              <a:lnSpc>
                <a:spcPct val="90000"/>
              </a:lnSpc>
            </a:pPr>
            <a:r>
              <a:rPr lang="ja-JP" altLang="en-US" sz="2400">
                <a:latin typeface="Times New Roman" panose="02020603050405020304" pitchFamily="18" charset="0"/>
                <a:ea typeface="HGP創英角ﾎﾟｯﾌﾟ体" panose="040B0A00000000000000" pitchFamily="50" charset="-128"/>
              </a:rPr>
              <a:t>「反省」を通じて、そこで学んだことを言葉で表そうと極限の努力をするとき、「言葉で語れる知識」だけでなく</a:t>
            </a:r>
          </a:p>
          <a:p>
            <a:pPr>
              <a:lnSpc>
                <a:spcPct val="90000"/>
              </a:lnSpc>
            </a:pPr>
            <a:r>
              <a:rPr lang="ja-JP" altLang="en-US" sz="2400">
                <a:latin typeface="Times New Roman" panose="02020603050405020304" pitchFamily="18" charset="0"/>
                <a:ea typeface="HGP創英角ﾎﾟｯﾌﾟ体" panose="040B0A00000000000000" pitchFamily="50" charset="-128"/>
              </a:rPr>
              <a:t>「言葉で語れない智恵」も掴みやすくなる</a:t>
            </a:r>
          </a:p>
          <a:p>
            <a:pPr>
              <a:lnSpc>
                <a:spcPct val="90000"/>
              </a:lnSpc>
            </a:pPr>
            <a:endParaRPr lang="ja-JP" altLang="en-US" sz="1200">
              <a:latin typeface="Times New Roman" panose="02020603050405020304" pitchFamily="18" charset="0"/>
              <a:ea typeface="HGP創英角ﾎﾟｯﾌﾟ体" panose="040B0A00000000000000" pitchFamily="50" charset="-128"/>
            </a:endParaRPr>
          </a:p>
          <a:p>
            <a:pPr>
              <a:lnSpc>
                <a:spcPct val="90000"/>
              </a:lnSpc>
            </a:pPr>
            <a:r>
              <a:rPr lang="en-US" altLang="ja-JP" sz="1000">
                <a:latin typeface="Times New Roman" panose="02020603050405020304" pitchFamily="18" charset="0"/>
                <a:ea typeface="HGP創英角ﾎﾟｯﾌﾟ体" panose="040B0A00000000000000" pitchFamily="50" charset="-128"/>
              </a:rPr>
              <a:t>『</a:t>
            </a:r>
            <a:r>
              <a:rPr lang="ja-JP" altLang="en-US" sz="1000">
                <a:latin typeface="Times New Roman" panose="02020603050405020304" pitchFamily="18" charset="0"/>
                <a:ea typeface="HGP創英角ﾎﾟｯﾌﾟ体" panose="040B0A00000000000000" pitchFamily="50" charset="-128"/>
              </a:rPr>
              <a:t>これから知識社会で何が起こるのか</a:t>
            </a:r>
            <a:r>
              <a:rPr lang="en-US" altLang="ja-JP" sz="1000">
                <a:latin typeface="Times New Roman" panose="02020603050405020304" pitchFamily="18" charset="0"/>
                <a:ea typeface="HGP創英角ﾎﾟｯﾌﾟ体" panose="040B0A00000000000000" pitchFamily="50" charset="-128"/>
              </a:rPr>
              <a:t>』</a:t>
            </a:r>
            <a:r>
              <a:rPr lang="ja-JP" altLang="en-US" sz="1000">
                <a:latin typeface="Times New Roman" panose="02020603050405020304" pitchFamily="18" charset="0"/>
                <a:ea typeface="HGP創英角ﾎﾟｯﾌﾟ体" panose="040B0A00000000000000" pitchFamily="50" charset="-128"/>
              </a:rPr>
              <a:t>　田坂広志（著）　東洋経済新報社　</a:t>
            </a:r>
            <a:r>
              <a:rPr lang="en-US" altLang="ja-JP" sz="1000">
                <a:latin typeface="Times New Roman" panose="02020603050405020304" pitchFamily="18" charset="0"/>
                <a:ea typeface="HGP創英角ﾎﾟｯﾌﾟ体" panose="040B0A00000000000000" pitchFamily="50" charset="-128"/>
              </a:rPr>
              <a:t>2003</a:t>
            </a:r>
            <a:r>
              <a:rPr lang="ja-JP" altLang="en-US" sz="1000">
                <a:latin typeface="Times New Roman" panose="02020603050405020304" pitchFamily="18" charset="0"/>
                <a:ea typeface="HGP創英角ﾎﾟｯﾌﾟ体" panose="040B0A00000000000000" pitchFamily="50" charset="-128"/>
              </a:rPr>
              <a:t>年</a:t>
            </a:r>
            <a:r>
              <a:rPr lang="en-US" altLang="ja-JP" sz="1000">
                <a:latin typeface="Times New Roman" panose="02020603050405020304" pitchFamily="18" charset="0"/>
                <a:ea typeface="HGP創英角ﾎﾟｯﾌﾟ体" panose="040B0A00000000000000" pitchFamily="50" charset="-128"/>
              </a:rPr>
              <a:t>7</a:t>
            </a:r>
            <a:r>
              <a:rPr lang="ja-JP" altLang="en-US" sz="1000">
                <a:latin typeface="Times New Roman" panose="02020603050405020304" pitchFamily="18" charset="0"/>
                <a:ea typeface="HGP創英角ﾎﾟｯﾌﾟ体" panose="040B0A00000000000000" pitchFamily="50" charset="-128"/>
              </a:rPr>
              <a:t>月</a:t>
            </a:r>
            <a:r>
              <a:rPr lang="en-US" altLang="ja-JP" sz="1000">
                <a:latin typeface="Times New Roman" panose="02020603050405020304" pitchFamily="18" charset="0"/>
                <a:ea typeface="HGP創英角ﾎﾟｯﾌﾟ体" panose="040B0A00000000000000" pitchFamily="50" charset="-128"/>
              </a:rPr>
              <a:t>17</a:t>
            </a:r>
            <a:r>
              <a:rPr lang="ja-JP" altLang="en-US" sz="1000">
                <a:latin typeface="Times New Roman" panose="02020603050405020304" pitchFamily="18" charset="0"/>
                <a:ea typeface="HGP創英角ﾎﾟｯﾌﾟ体" panose="040B0A00000000000000" pitchFamily="50" charset="-128"/>
              </a:rPr>
              <a:t>日</a:t>
            </a:r>
            <a:endParaRPr lang="ja-JP" altLang="en-US" sz="700">
              <a:latin typeface="Times New Roman" panose="02020603050405020304" pitchFamily="18" charset="0"/>
              <a:ea typeface="HGP創英角ﾎﾟｯﾌﾟ体" panose="040B0A00000000000000" pitchFamily="50" charset="-128"/>
            </a:endParaRPr>
          </a:p>
          <a:p>
            <a:pPr>
              <a:lnSpc>
                <a:spcPct val="90000"/>
              </a:lnSpc>
            </a:pPr>
            <a:r>
              <a:rPr lang="en-US" altLang="ja-JP" sz="3200"/>
              <a:t>IT</a:t>
            </a:r>
            <a:r>
              <a:rPr lang="ja-JP" altLang="en-US" sz="3200">
                <a:latin typeface="HGS創英角ﾎﾟｯﾌﾟ体" panose="040B0A00000000000000" pitchFamily="50" charset="-128"/>
                <a:ea typeface="HGS創英角ﾎﾟｯﾌﾟ体" panose="040B0A00000000000000" pitchFamily="50" charset="-128"/>
              </a:rPr>
              <a:t>（イントラネット）</a:t>
            </a:r>
            <a:r>
              <a:rPr lang="ja-JP" altLang="en-US" sz="3200">
                <a:latin typeface="Times New Roman" panose="02020603050405020304" pitchFamily="18" charset="0"/>
                <a:ea typeface="HGP創英角ﾎﾟｯﾌﾟ体" panose="040B0A00000000000000" pitchFamily="50" charset="-128"/>
              </a:rPr>
              <a:t>を使って</a:t>
            </a:r>
          </a:p>
          <a:p>
            <a:pPr>
              <a:lnSpc>
                <a:spcPct val="90000"/>
              </a:lnSpc>
            </a:pPr>
            <a:r>
              <a:rPr lang="ja-JP" altLang="en-US" sz="3200">
                <a:latin typeface="Times New Roman" panose="02020603050405020304" pitchFamily="18" charset="0"/>
                <a:ea typeface="HGP創英角ﾎﾟｯﾌﾟ体" panose="040B0A00000000000000" pitchFamily="50" charset="-128"/>
              </a:rPr>
              <a:t>自分自身のことを語ることから始めよう</a:t>
            </a:r>
          </a:p>
        </p:txBody>
      </p:sp>
      <p:sp>
        <p:nvSpPr>
          <p:cNvPr id="5084363" name="AutoShape 203"/>
          <p:cNvSpPr>
            <a:spLocks noChangeArrowheads="1"/>
          </p:cNvSpPr>
          <p:nvPr/>
        </p:nvSpPr>
        <p:spPr bwMode="auto">
          <a:xfrm>
            <a:off x="3822700" y="2852738"/>
            <a:ext cx="4205288" cy="3816350"/>
          </a:xfrm>
          <a:prstGeom prst="wedgeEllipseCallout">
            <a:avLst>
              <a:gd name="adj1" fmla="val 51926"/>
              <a:gd name="adj2" fmla="val 14810"/>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anchor="ctr"/>
          <a:lstStyle/>
          <a:p>
            <a:r>
              <a:rPr lang="ja-JP" altLang="en-US" sz="6000" b="1">
                <a:latin typeface="Times New Roman" panose="02020603050405020304" pitchFamily="18" charset="0"/>
              </a:rPr>
              <a:t>反省の共有化</a:t>
            </a:r>
          </a:p>
        </p:txBody>
      </p:sp>
      <p:pic>
        <p:nvPicPr>
          <p:cNvPr id="5084364" name="Picture 20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545388" y="4724400"/>
            <a:ext cx="16351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084364"/>
                                        </p:tgtEl>
                                        <p:attrNameLst>
                                          <p:attrName>style.visibility</p:attrName>
                                        </p:attrNameLst>
                                      </p:cBhvr>
                                      <p:to>
                                        <p:strVal val="visible"/>
                                      </p:to>
                                    </p:set>
                                    <p:animEffect transition="in" filter="wipe(down)">
                                      <p:cBhvr>
                                        <p:cTn id="7" dur="580">
                                          <p:stCondLst>
                                            <p:cond delay="0"/>
                                          </p:stCondLst>
                                        </p:cTn>
                                        <p:tgtEl>
                                          <p:spTgt spid="5084364"/>
                                        </p:tgtEl>
                                      </p:cBhvr>
                                    </p:animEffect>
                                    <p:anim calcmode="lin" valueType="num">
                                      <p:cBhvr>
                                        <p:cTn id="8" dur="1822" tmFilter="0,0; 0.14,0.36; 0.43,0.73; 0.71,0.91; 1.0,1.0">
                                          <p:stCondLst>
                                            <p:cond delay="0"/>
                                          </p:stCondLst>
                                        </p:cTn>
                                        <p:tgtEl>
                                          <p:spTgt spid="50843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843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843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843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84364"/>
                                        </p:tgtEl>
                                        <p:attrNameLst>
                                          <p:attrName>ppt_y</p:attrName>
                                        </p:attrNameLst>
                                      </p:cBhvr>
                                      <p:tavLst>
                                        <p:tav tm="0" fmla="#ppt_y-sin(pi*$)/81">
                                          <p:val>
                                            <p:fltVal val="0"/>
                                          </p:val>
                                        </p:tav>
                                        <p:tav tm="100000">
                                          <p:val>
                                            <p:fltVal val="1"/>
                                          </p:val>
                                        </p:tav>
                                      </p:tavLst>
                                    </p:anim>
                                    <p:animScale>
                                      <p:cBhvr>
                                        <p:cTn id="13" dur="26">
                                          <p:stCondLst>
                                            <p:cond delay="650"/>
                                          </p:stCondLst>
                                        </p:cTn>
                                        <p:tgtEl>
                                          <p:spTgt spid="5084364"/>
                                        </p:tgtEl>
                                      </p:cBhvr>
                                      <p:to x="100000" y="60000"/>
                                    </p:animScale>
                                    <p:animScale>
                                      <p:cBhvr>
                                        <p:cTn id="14" dur="166" decel="50000">
                                          <p:stCondLst>
                                            <p:cond delay="676"/>
                                          </p:stCondLst>
                                        </p:cTn>
                                        <p:tgtEl>
                                          <p:spTgt spid="5084364"/>
                                        </p:tgtEl>
                                      </p:cBhvr>
                                      <p:to x="100000" y="100000"/>
                                    </p:animScale>
                                    <p:animScale>
                                      <p:cBhvr>
                                        <p:cTn id="15" dur="26">
                                          <p:stCondLst>
                                            <p:cond delay="1312"/>
                                          </p:stCondLst>
                                        </p:cTn>
                                        <p:tgtEl>
                                          <p:spTgt spid="5084364"/>
                                        </p:tgtEl>
                                      </p:cBhvr>
                                      <p:to x="100000" y="80000"/>
                                    </p:animScale>
                                    <p:animScale>
                                      <p:cBhvr>
                                        <p:cTn id="16" dur="166" decel="50000">
                                          <p:stCondLst>
                                            <p:cond delay="1338"/>
                                          </p:stCondLst>
                                        </p:cTn>
                                        <p:tgtEl>
                                          <p:spTgt spid="5084364"/>
                                        </p:tgtEl>
                                      </p:cBhvr>
                                      <p:to x="100000" y="100000"/>
                                    </p:animScale>
                                    <p:animScale>
                                      <p:cBhvr>
                                        <p:cTn id="17" dur="26">
                                          <p:stCondLst>
                                            <p:cond delay="1642"/>
                                          </p:stCondLst>
                                        </p:cTn>
                                        <p:tgtEl>
                                          <p:spTgt spid="5084364"/>
                                        </p:tgtEl>
                                      </p:cBhvr>
                                      <p:to x="100000" y="90000"/>
                                    </p:animScale>
                                    <p:animScale>
                                      <p:cBhvr>
                                        <p:cTn id="18" dur="166" decel="50000">
                                          <p:stCondLst>
                                            <p:cond delay="1668"/>
                                          </p:stCondLst>
                                        </p:cTn>
                                        <p:tgtEl>
                                          <p:spTgt spid="5084364"/>
                                        </p:tgtEl>
                                      </p:cBhvr>
                                      <p:to x="100000" y="100000"/>
                                    </p:animScale>
                                    <p:animScale>
                                      <p:cBhvr>
                                        <p:cTn id="19" dur="26">
                                          <p:stCondLst>
                                            <p:cond delay="1808"/>
                                          </p:stCondLst>
                                        </p:cTn>
                                        <p:tgtEl>
                                          <p:spTgt spid="5084364"/>
                                        </p:tgtEl>
                                      </p:cBhvr>
                                      <p:to x="100000" y="95000"/>
                                    </p:animScale>
                                    <p:animScale>
                                      <p:cBhvr>
                                        <p:cTn id="20" dur="166" decel="50000">
                                          <p:stCondLst>
                                            <p:cond delay="1834"/>
                                          </p:stCondLst>
                                        </p:cTn>
                                        <p:tgtEl>
                                          <p:spTgt spid="5084364"/>
                                        </p:tgtEl>
                                      </p:cBhvr>
                                      <p:to x="100000" y="100000"/>
                                    </p:animScale>
                                  </p:childTnLst>
                                </p:cTn>
                              </p:par>
                              <p:par>
                                <p:cTn id="21" presetID="55" presetClass="entr" presetSubtype="0" fill="hold" grpId="0" nodeType="withEffect">
                                  <p:stCondLst>
                                    <p:cond delay="0"/>
                                  </p:stCondLst>
                                  <p:childTnLst>
                                    <p:set>
                                      <p:cBhvr>
                                        <p:cTn id="22" dur="1" fill="hold">
                                          <p:stCondLst>
                                            <p:cond delay="0"/>
                                          </p:stCondLst>
                                        </p:cTn>
                                        <p:tgtEl>
                                          <p:spTgt spid="5084363"/>
                                        </p:tgtEl>
                                        <p:attrNameLst>
                                          <p:attrName>style.visibility</p:attrName>
                                        </p:attrNameLst>
                                      </p:cBhvr>
                                      <p:to>
                                        <p:strVal val="visible"/>
                                      </p:to>
                                    </p:set>
                                    <p:anim calcmode="lin" valueType="num">
                                      <p:cBhvr>
                                        <p:cTn id="23" dur="1000" fill="hold"/>
                                        <p:tgtEl>
                                          <p:spTgt spid="5084363"/>
                                        </p:tgtEl>
                                        <p:attrNameLst>
                                          <p:attrName>ppt_w</p:attrName>
                                        </p:attrNameLst>
                                      </p:cBhvr>
                                      <p:tavLst>
                                        <p:tav tm="0">
                                          <p:val>
                                            <p:strVal val="#ppt_w*0.70"/>
                                          </p:val>
                                        </p:tav>
                                        <p:tav tm="100000">
                                          <p:val>
                                            <p:strVal val="#ppt_w"/>
                                          </p:val>
                                        </p:tav>
                                      </p:tavLst>
                                    </p:anim>
                                    <p:anim calcmode="lin" valueType="num">
                                      <p:cBhvr>
                                        <p:cTn id="24" dur="1000" fill="hold"/>
                                        <p:tgtEl>
                                          <p:spTgt spid="5084363"/>
                                        </p:tgtEl>
                                        <p:attrNameLst>
                                          <p:attrName>ppt_h</p:attrName>
                                        </p:attrNameLst>
                                      </p:cBhvr>
                                      <p:tavLst>
                                        <p:tav tm="0">
                                          <p:val>
                                            <p:strVal val="#ppt_h"/>
                                          </p:val>
                                        </p:tav>
                                        <p:tav tm="100000">
                                          <p:val>
                                            <p:strVal val="#ppt_h"/>
                                          </p:val>
                                        </p:tav>
                                      </p:tavLst>
                                    </p:anim>
                                    <p:animEffect transition="in" filter="fade">
                                      <p:cBhvr>
                                        <p:cTn id="25" dur="1000"/>
                                        <p:tgtEl>
                                          <p:spTgt spid="5084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436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6210"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086211" name="Rectangle 3"/>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イントラネット＝反省の共有化</a:t>
            </a:r>
          </a:p>
        </p:txBody>
      </p:sp>
      <p:sp>
        <p:nvSpPr>
          <p:cNvPr id="5086213" name="Oval 5"/>
          <p:cNvSpPr>
            <a:spLocks noChangeArrowheads="1"/>
          </p:cNvSpPr>
          <p:nvPr/>
        </p:nvSpPr>
        <p:spPr bwMode="blackWhite">
          <a:xfrm>
            <a:off x="854075" y="969963"/>
            <a:ext cx="6740525" cy="577215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kumimoji="0" lang="ja-JP" altLang="ja-JP" sz="2400">
              <a:latin typeface="HGP創英角ﾎﾟｯﾌﾟ体" panose="040B0A00000000000000" pitchFamily="50" charset="-128"/>
              <a:ea typeface="HGP創英角ﾎﾟｯﾌﾟ体" panose="040B0A00000000000000" pitchFamily="50" charset="-128"/>
            </a:endParaRPr>
          </a:p>
        </p:txBody>
      </p:sp>
      <p:sp>
        <p:nvSpPr>
          <p:cNvPr id="5086214" name="AutoShape 6"/>
          <p:cNvSpPr>
            <a:spLocks noChangeArrowheads="1"/>
          </p:cNvSpPr>
          <p:nvPr/>
        </p:nvSpPr>
        <p:spPr bwMode="auto">
          <a:xfrm>
            <a:off x="854075" y="827088"/>
            <a:ext cx="1296988" cy="762000"/>
          </a:xfrm>
          <a:prstGeom prst="homePlate">
            <a:avLst>
              <a:gd name="adj" fmla="val 42552"/>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993300"/>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sp>
        <p:nvSpPr>
          <p:cNvPr id="5086215" name="Oval 7"/>
          <p:cNvSpPr>
            <a:spLocks noChangeArrowheads="1"/>
          </p:cNvSpPr>
          <p:nvPr/>
        </p:nvSpPr>
        <p:spPr bwMode="blackWhite">
          <a:xfrm>
            <a:off x="1547813" y="1989138"/>
            <a:ext cx="5400675" cy="4762500"/>
          </a:xfrm>
          <a:prstGeom prst="ellipse">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kumimoji="0" lang="en-US" altLang="ja-JP" sz="2400">
              <a:latin typeface="HGP創英角ﾎﾟｯﾌﾟ体" panose="040B0A00000000000000" pitchFamily="50" charset="-128"/>
              <a:ea typeface="HGP創英角ﾎﾟｯﾌﾟ体" panose="040B0A00000000000000" pitchFamily="50" charset="-128"/>
            </a:endParaRPr>
          </a:p>
          <a:p>
            <a:endParaRPr kumimoji="0" lang="en-US" altLang="ja-JP" sz="2400">
              <a:latin typeface="HGP創英角ﾎﾟｯﾌﾟ体" panose="040B0A00000000000000" pitchFamily="50" charset="-128"/>
              <a:ea typeface="HGP創英角ﾎﾟｯﾌﾟ体" panose="040B0A00000000000000" pitchFamily="50" charset="-128"/>
            </a:endParaRPr>
          </a:p>
        </p:txBody>
      </p:sp>
      <p:sp>
        <p:nvSpPr>
          <p:cNvPr id="5086216" name="Oval 8"/>
          <p:cNvSpPr>
            <a:spLocks noChangeArrowheads="1"/>
          </p:cNvSpPr>
          <p:nvPr/>
        </p:nvSpPr>
        <p:spPr bwMode="blackWhite">
          <a:xfrm>
            <a:off x="3492500" y="5518150"/>
            <a:ext cx="1368425" cy="1223963"/>
          </a:xfrm>
          <a:prstGeom prst="ellipse">
            <a:avLst/>
          </a:prstGeom>
          <a:solidFill>
            <a:srgbClr val="FF99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400">
                <a:latin typeface="HGP創英角ﾎﾟｯﾌﾟ体" panose="040B0A00000000000000" pitchFamily="50" charset="-128"/>
                <a:ea typeface="HGP創英角ﾎﾟｯﾌﾟ体" panose="040B0A00000000000000" pitchFamily="50" charset="-128"/>
              </a:rPr>
              <a:t>個</a:t>
            </a:r>
          </a:p>
        </p:txBody>
      </p:sp>
      <p:sp>
        <p:nvSpPr>
          <p:cNvPr id="5086217" name="Rectangle 9"/>
          <p:cNvSpPr>
            <a:spLocks noChangeArrowheads="1"/>
          </p:cNvSpPr>
          <p:nvPr/>
        </p:nvSpPr>
        <p:spPr bwMode="auto">
          <a:xfrm>
            <a:off x="3419475" y="2565400"/>
            <a:ext cx="14398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3200">
                <a:latin typeface="HGS創英角ﾎﾟｯﾌﾟ体" panose="040B0A00000000000000" pitchFamily="50" charset="-128"/>
                <a:ea typeface="HGS創英角ﾎﾟｯﾌﾟ体" panose="040B0A00000000000000" pitchFamily="50" charset="-128"/>
              </a:rPr>
              <a:t>種</a:t>
            </a:r>
          </a:p>
        </p:txBody>
      </p:sp>
      <p:sp>
        <p:nvSpPr>
          <p:cNvPr id="5086218" name="Rectangle 10"/>
          <p:cNvSpPr>
            <a:spLocks noChangeArrowheads="1"/>
          </p:cNvSpPr>
          <p:nvPr/>
        </p:nvSpPr>
        <p:spPr bwMode="auto">
          <a:xfrm>
            <a:off x="3348038" y="1125538"/>
            <a:ext cx="14398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4800">
                <a:latin typeface="HGS創英角ﾎﾟｯﾌﾟ体" panose="040B0A00000000000000" pitchFamily="50" charset="-128"/>
                <a:ea typeface="HGS創英角ﾎﾟｯﾌﾟ体" panose="040B0A00000000000000" pitchFamily="50" charset="-128"/>
              </a:rPr>
              <a:t>類</a:t>
            </a:r>
          </a:p>
        </p:txBody>
      </p:sp>
      <p:sp>
        <p:nvSpPr>
          <p:cNvPr id="5086219" name="AutoShape 11"/>
          <p:cNvSpPr>
            <a:spLocks noChangeArrowheads="1"/>
          </p:cNvSpPr>
          <p:nvPr/>
        </p:nvSpPr>
        <p:spPr bwMode="auto">
          <a:xfrm>
            <a:off x="250825" y="3963988"/>
            <a:ext cx="2808288" cy="688975"/>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r>
              <a:rPr lang="ja-JP" altLang="en-US" sz="2400"/>
              <a:t>共深化</a:t>
            </a:r>
          </a:p>
        </p:txBody>
      </p:sp>
      <p:sp>
        <p:nvSpPr>
          <p:cNvPr id="5086220" name="AutoShape 12"/>
          <p:cNvSpPr>
            <a:spLocks noChangeArrowheads="1"/>
          </p:cNvSpPr>
          <p:nvPr/>
        </p:nvSpPr>
        <p:spPr bwMode="auto">
          <a:xfrm>
            <a:off x="2843213" y="3963988"/>
            <a:ext cx="2808287" cy="688975"/>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r>
              <a:rPr lang="ja-JP" altLang="en-US" sz="2400"/>
              <a:t>共進化</a:t>
            </a:r>
          </a:p>
        </p:txBody>
      </p:sp>
      <p:sp>
        <p:nvSpPr>
          <p:cNvPr id="5086221" name="AutoShape 13"/>
          <p:cNvSpPr>
            <a:spLocks noChangeArrowheads="1"/>
          </p:cNvSpPr>
          <p:nvPr/>
        </p:nvSpPr>
        <p:spPr bwMode="auto">
          <a:xfrm>
            <a:off x="5364163" y="3963988"/>
            <a:ext cx="2808287" cy="688975"/>
          </a:xfrm>
          <a:prstGeom prst="upDownArrow">
            <a:avLst>
              <a:gd name="adj1" fmla="val 50000"/>
              <a:gd name="adj2" fmla="val 2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wrap="none" anchor="ctr"/>
          <a:lstStyle/>
          <a:p>
            <a:r>
              <a:rPr lang="ja-JP" altLang="en-US" sz="2400"/>
              <a:t>共震化</a:t>
            </a:r>
          </a:p>
        </p:txBody>
      </p:sp>
      <p:sp>
        <p:nvSpPr>
          <p:cNvPr id="5086222" name="AutoShape 14"/>
          <p:cNvSpPr>
            <a:spLocks noChangeArrowheads="1"/>
          </p:cNvSpPr>
          <p:nvPr/>
        </p:nvSpPr>
        <p:spPr bwMode="auto">
          <a:xfrm>
            <a:off x="5508625" y="4724400"/>
            <a:ext cx="1871663" cy="1470025"/>
          </a:xfrm>
          <a:prstGeom prst="wedgeEllipseCallout">
            <a:avLst>
              <a:gd name="adj1" fmla="val 56787"/>
              <a:gd name="adj2" fmla="val -1252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a:t>共進化する</a:t>
            </a:r>
          </a:p>
        </p:txBody>
      </p:sp>
      <p:pic>
        <p:nvPicPr>
          <p:cNvPr id="5086212"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265988" y="4292600"/>
            <a:ext cx="1914525" cy="2449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86213"/>
                                        </p:tgtEl>
                                        <p:attrNameLst>
                                          <p:attrName>style.visibility</p:attrName>
                                        </p:attrNameLst>
                                      </p:cBhvr>
                                      <p:to>
                                        <p:strVal val="visible"/>
                                      </p:to>
                                    </p:set>
                                    <p:anim calcmode="lin" valueType="num">
                                      <p:cBhvr>
                                        <p:cTn id="7" dur="500" fill="hold"/>
                                        <p:tgtEl>
                                          <p:spTgt spid="5086213"/>
                                        </p:tgtEl>
                                        <p:attrNameLst>
                                          <p:attrName>ppt_w</p:attrName>
                                        </p:attrNameLst>
                                      </p:cBhvr>
                                      <p:tavLst>
                                        <p:tav tm="0">
                                          <p:val>
                                            <p:fltVal val="0"/>
                                          </p:val>
                                        </p:tav>
                                        <p:tav tm="100000">
                                          <p:val>
                                            <p:strVal val="#ppt_w"/>
                                          </p:val>
                                        </p:tav>
                                      </p:tavLst>
                                    </p:anim>
                                    <p:anim calcmode="lin" valueType="num">
                                      <p:cBhvr>
                                        <p:cTn id="8" dur="500" fill="hold"/>
                                        <p:tgtEl>
                                          <p:spTgt spid="5086213"/>
                                        </p:tgtEl>
                                        <p:attrNameLst>
                                          <p:attrName>ppt_h</p:attrName>
                                        </p:attrNameLst>
                                      </p:cBhvr>
                                      <p:tavLst>
                                        <p:tav tm="0">
                                          <p:val>
                                            <p:fltVal val="0"/>
                                          </p:val>
                                        </p:tav>
                                        <p:tav tm="100000">
                                          <p:val>
                                            <p:strVal val="#ppt_h"/>
                                          </p:val>
                                        </p:tav>
                                      </p:tavLst>
                                    </p:anim>
                                  </p:childTnLst>
                                </p:cTn>
                              </p:par>
                              <p:par>
                                <p:cTn id="9" presetID="34" presetClass="entr" presetSubtype="0" fill="hold" grpId="0" nodeType="withEffect" nodePh="1">
                                  <p:stCondLst>
                                    <p:cond delay="0"/>
                                  </p:stCondLst>
                                  <p:endCondLst>
                                    <p:cond evt="begin" delay="0">
                                      <p:tn val="9"/>
                                    </p:cond>
                                  </p:endCondLst>
                                  <p:childTnLst>
                                    <p:set>
                                      <p:cBhvr>
                                        <p:cTn id="10" dur="1" fill="hold">
                                          <p:stCondLst>
                                            <p:cond delay="0"/>
                                          </p:stCondLst>
                                        </p:cTn>
                                        <p:tgtEl>
                                          <p:spTgt spid="5086214"/>
                                        </p:tgtEl>
                                        <p:attrNameLst>
                                          <p:attrName>style.visibility</p:attrName>
                                        </p:attrNameLst>
                                      </p:cBhvr>
                                      <p:to>
                                        <p:strVal val="visible"/>
                                      </p:to>
                                    </p:set>
                                    <p:anim from="(-#ppt_w/2)" to="(#ppt_x)" calcmode="lin" valueType="num">
                                      <p:cBhvr>
                                        <p:cTn id="11" dur="600" fill="hold">
                                          <p:stCondLst>
                                            <p:cond delay="0"/>
                                          </p:stCondLst>
                                        </p:cTn>
                                        <p:tgtEl>
                                          <p:spTgt spid="5086214"/>
                                        </p:tgtEl>
                                        <p:attrNameLst>
                                          <p:attrName>ppt_x</p:attrName>
                                        </p:attrNameLst>
                                      </p:cBhvr>
                                    </p:anim>
                                    <p:anim from="0" to="-1.0" calcmode="lin" valueType="num">
                                      <p:cBhvr>
                                        <p:cTn id="12" dur="200" decel="50000" autoRev="1" fill="hold">
                                          <p:stCondLst>
                                            <p:cond delay="600"/>
                                          </p:stCondLst>
                                        </p:cTn>
                                        <p:tgtEl>
                                          <p:spTgt spid="5086214"/>
                                        </p:tgtEl>
                                        <p:attrNameLst>
                                          <p:attrName>xshear</p:attrName>
                                        </p:attrNameLst>
                                      </p:cBhvr>
                                    </p:anim>
                                    <p:animScale>
                                      <p:cBhvr>
                                        <p:cTn id="13" dur="200" decel="100000" autoRev="1" fill="hold">
                                          <p:stCondLst>
                                            <p:cond delay="600"/>
                                          </p:stCondLst>
                                        </p:cTn>
                                        <p:tgtEl>
                                          <p:spTgt spid="5086214"/>
                                        </p:tgtEl>
                                      </p:cBhvr>
                                      <p:from x="100000" y="100000"/>
                                      <p:to x="80000" y="100000"/>
                                    </p:animScale>
                                    <p:anim by="(#ppt_h/3+#ppt_w*0.1)" calcmode="lin" valueType="num">
                                      <p:cBhvr additive="sum">
                                        <p:cTn id="14" dur="200" decel="100000" autoRev="1" fill="hold">
                                          <p:stCondLst>
                                            <p:cond delay="600"/>
                                          </p:stCondLst>
                                        </p:cTn>
                                        <p:tgtEl>
                                          <p:spTgt spid="5086214"/>
                                        </p:tgtEl>
                                        <p:attrNameLst>
                                          <p:attrName>ppt_x</p:attrName>
                                        </p:attrNameLst>
                                      </p:cBhvr>
                                    </p:anim>
                                  </p:childTnLst>
                                </p:cTn>
                              </p:par>
                              <p:par>
                                <p:cTn id="15" presetID="23" presetClass="entr" presetSubtype="16" fill="hold" grpId="0" nodeType="withEffect">
                                  <p:stCondLst>
                                    <p:cond delay="0"/>
                                  </p:stCondLst>
                                  <p:childTnLst>
                                    <p:set>
                                      <p:cBhvr>
                                        <p:cTn id="16" dur="1" fill="hold">
                                          <p:stCondLst>
                                            <p:cond delay="0"/>
                                          </p:stCondLst>
                                        </p:cTn>
                                        <p:tgtEl>
                                          <p:spTgt spid="5086215"/>
                                        </p:tgtEl>
                                        <p:attrNameLst>
                                          <p:attrName>style.visibility</p:attrName>
                                        </p:attrNameLst>
                                      </p:cBhvr>
                                      <p:to>
                                        <p:strVal val="visible"/>
                                      </p:to>
                                    </p:set>
                                    <p:anim calcmode="lin" valueType="num">
                                      <p:cBhvr>
                                        <p:cTn id="17" dur="500" fill="hold"/>
                                        <p:tgtEl>
                                          <p:spTgt spid="5086215"/>
                                        </p:tgtEl>
                                        <p:attrNameLst>
                                          <p:attrName>ppt_w</p:attrName>
                                        </p:attrNameLst>
                                      </p:cBhvr>
                                      <p:tavLst>
                                        <p:tav tm="0">
                                          <p:val>
                                            <p:fltVal val="0"/>
                                          </p:val>
                                        </p:tav>
                                        <p:tav tm="100000">
                                          <p:val>
                                            <p:strVal val="#ppt_w"/>
                                          </p:val>
                                        </p:tav>
                                      </p:tavLst>
                                    </p:anim>
                                    <p:anim calcmode="lin" valueType="num">
                                      <p:cBhvr>
                                        <p:cTn id="18" dur="500" fill="hold"/>
                                        <p:tgtEl>
                                          <p:spTgt spid="5086215"/>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086216"/>
                                        </p:tgtEl>
                                        <p:attrNameLst>
                                          <p:attrName>style.visibility</p:attrName>
                                        </p:attrNameLst>
                                      </p:cBhvr>
                                      <p:to>
                                        <p:strVal val="visible"/>
                                      </p:to>
                                    </p:set>
                                    <p:anim calcmode="lin" valueType="num">
                                      <p:cBhvr>
                                        <p:cTn id="21" dur="500" fill="hold"/>
                                        <p:tgtEl>
                                          <p:spTgt spid="5086216"/>
                                        </p:tgtEl>
                                        <p:attrNameLst>
                                          <p:attrName>ppt_w</p:attrName>
                                        </p:attrNameLst>
                                      </p:cBhvr>
                                      <p:tavLst>
                                        <p:tav tm="0">
                                          <p:val>
                                            <p:fltVal val="0"/>
                                          </p:val>
                                        </p:tav>
                                        <p:tav tm="100000">
                                          <p:val>
                                            <p:strVal val="#ppt_w"/>
                                          </p:val>
                                        </p:tav>
                                      </p:tavLst>
                                    </p:anim>
                                    <p:anim calcmode="lin" valueType="num">
                                      <p:cBhvr>
                                        <p:cTn id="22" dur="500" fill="hold"/>
                                        <p:tgtEl>
                                          <p:spTgt spid="508621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086217"/>
                                        </p:tgtEl>
                                        <p:attrNameLst>
                                          <p:attrName>style.visibility</p:attrName>
                                        </p:attrNameLst>
                                      </p:cBhvr>
                                      <p:to>
                                        <p:strVal val="visible"/>
                                      </p:to>
                                    </p:set>
                                    <p:anim calcmode="lin" valueType="num">
                                      <p:cBhvr>
                                        <p:cTn id="25" dur="500" fill="hold"/>
                                        <p:tgtEl>
                                          <p:spTgt spid="5086217"/>
                                        </p:tgtEl>
                                        <p:attrNameLst>
                                          <p:attrName>ppt_w</p:attrName>
                                        </p:attrNameLst>
                                      </p:cBhvr>
                                      <p:tavLst>
                                        <p:tav tm="0">
                                          <p:val>
                                            <p:fltVal val="0"/>
                                          </p:val>
                                        </p:tav>
                                        <p:tav tm="100000">
                                          <p:val>
                                            <p:strVal val="#ppt_w"/>
                                          </p:val>
                                        </p:tav>
                                      </p:tavLst>
                                    </p:anim>
                                    <p:anim calcmode="lin" valueType="num">
                                      <p:cBhvr>
                                        <p:cTn id="26" dur="500" fill="hold"/>
                                        <p:tgtEl>
                                          <p:spTgt spid="508621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086218"/>
                                        </p:tgtEl>
                                        <p:attrNameLst>
                                          <p:attrName>style.visibility</p:attrName>
                                        </p:attrNameLst>
                                      </p:cBhvr>
                                      <p:to>
                                        <p:strVal val="visible"/>
                                      </p:to>
                                    </p:set>
                                    <p:anim calcmode="lin" valueType="num">
                                      <p:cBhvr>
                                        <p:cTn id="29" dur="500" fill="hold"/>
                                        <p:tgtEl>
                                          <p:spTgt spid="5086218"/>
                                        </p:tgtEl>
                                        <p:attrNameLst>
                                          <p:attrName>ppt_w</p:attrName>
                                        </p:attrNameLst>
                                      </p:cBhvr>
                                      <p:tavLst>
                                        <p:tav tm="0">
                                          <p:val>
                                            <p:fltVal val="0"/>
                                          </p:val>
                                        </p:tav>
                                        <p:tav tm="100000">
                                          <p:val>
                                            <p:strVal val="#ppt_w"/>
                                          </p:val>
                                        </p:tav>
                                      </p:tavLst>
                                    </p:anim>
                                    <p:anim calcmode="lin" valueType="num">
                                      <p:cBhvr>
                                        <p:cTn id="30" dur="500" fill="hold"/>
                                        <p:tgtEl>
                                          <p:spTgt spid="5086218"/>
                                        </p:tgtEl>
                                        <p:attrNameLst>
                                          <p:attrName>ppt_h</p:attrName>
                                        </p:attrNameLst>
                                      </p:cBhvr>
                                      <p:tavLst>
                                        <p:tav tm="0">
                                          <p:val>
                                            <p:fltVal val="0"/>
                                          </p:val>
                                        </p:tav>
                                        <p:tav tm="100000">
                                          <p:val>
                                            <p:strVal val="#ppt_h"/>
                                          </p:val>
                                        </p:tav>
                                      </p:tavLst>
                                    </p:anim>
                                  </p:childTnLst>
                                </p:cTn>
                              </p:par>
                              <p:par>
                                <p:cTn id="31" presetID="26" presetClass="entr" presetSubtype="0" fill="hold" nodeType="withEffect">
                                  <p:stCondLst>
                                    <p:cond delay="0"/>
                                  </p:stCondLst>
                                  <p:childTnLst>
                                    <p:set>
                                      <p:cBhvr>
                                        <p:cTn id="32" dur="1" fill="hold">
                                          <p:stCondLst>
                                            <p:cond delay="0"/>
                                          </p:stCondLst>
                                        </p:cTn>
                                        <p:tgtEl>
                                          <p:spTgt spid="5086212"/>
                                        </p:tgtEl>
                                        <p:attrNameLst>
                                          <p:attrName>style.visibility</p:attrName>
                                        </p:attrNameLst>
                                      </p:cBhvr>
                                      <p:to>
                                        <p:strVal val="visible"/>
                                      </p:to>
                                    </p:set>
                                    <p:animEffect transition="in" filter="wipe(down)">
                                      <p:cBhvr>
                                        <p:cTn id="33" dur="580">
                                          <p:stCondLst>
                                            <p:cond delay="0"/>
                                          </p:stCondLst>
                                        </p:cTn>
                                        <p:tgtEl>
                                          <p:spTgt spid="5086212"/>
                                        </p:tgtEl>
                                      </p:cBhvr>
                                    </p:animEffect>
                                    <p:anim calcmode="lin" valueType="num">
                                      <p:cBhvr>
                                        <p:cTn id="34" dur="1822" tmFilter="0,0; 0.14,0.36; 0.43,0.73; 0.71,0.91; 1.0,1.0">
                                          <p:stCondLst>
                                            <p:cond delay="0"/>
                                          </p:stCondLst>
                                        </p:cTn>
                                        <p:tgtEl>
                                          <p:spTgt spid="50862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0862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0862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0862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086212"/>
                                        </p:tgtEl>
                                        <p:attrNameLst>
                                          <p:attrName>ppt_y</p:attrName>
                                        </p:attrNameLst>
                                      </p:cBhvr>
                                      <p:tavLst>
                                        <p:tav tm="0" fmla="#ppt_y-sin(pi*$)/81">
                                          <p:val>
                                            <p:fltVal val="0"/>
                                          </p:val>
                                        </p:tav>
                                        <p:tav tm="100000">
                                          <p:val>
                                            <p:fltVal val="1"/>
                                          </p:val>
                                        </p:tav>
                                      </p:tavLst>
                                    </p:anim>
                                    <p:animScale>
                                      <p:cBhvr>
                                        <p:cTn id="39" dur="26">
                                          <p:stCondLst>
                                            <p:cond delay="650"/>
                                          </p:stCondLst>
                                        </p:cTn>
                                        <p:tgtEl>
                                          <p:spTgt spid="5086212"/>
                                        </p:tgtEl>
                                      </p:cBhvr>
                                      <p:to x="100000" y="60000"/>
                                    </p:animScale>
                                    <p:animScale>
                                      <p:cBhvr>
                                        <p:cTn id="40" dur="166" decel="50000">
                                          <p:stCondLst>
                                            <p:cond delay="676"/>
                                          </p:stCondLst>
                                        </p:cTn>
                                        <p:tgtEl>
                                          <p:spTgt spid="5086212"/>
                                        </p:tgtEl>
                                      </p:cBhvr>
                                      <p:to x="100000" y="100000"/>
                                    </p:animScale>
                                    <p:animScale>
                                      <p:cBhvr>
                                        <p:cTn id="41" dur="26">
                                          <p:stCondLst>
                                            <p:cond delay="1312"/>
                                          </p:stCondLst>
                                        </p:cTn>
                                        <p:tgtEl>
                                          <p:spTgt spid="5086212"/>
                                        </p:tgtEl>
                                      </p:cBhvr>
                                      <p:to x="100000" y="80000"/>
                                    </p:animScale>
                                    <p:animScale>
                                      <p:cBhvr>
                                        <p:cTn id="42" dur="166" decel="50000">
                                          <p:stCondLst>
                                            <p:cond delay="1338"/>
                                          </p:stCondLst>
                                        </p:cTn>
                                        <p:tgtEl>
                                          <p:spTgt spid="5086212"/>
                                        </p:tgtEl>
                                      </p:cBhvr>
                                      <p:to x="100000" y="100000"/>
                                    </p:animScale>
                                    <p:animScale>
                                      <p:cBhvr>
                                        <p:cTn id="43" dur="26">
                                          <p:stCondLst>
                                            <p:cond delay="1642"/>
                                          </p:stCondLst>
                                        </p:cTn>
                                        <p:tgtEl>
                                          <p:spTgt spid="5086212"/>
                                        </p:tgtEl>
                                      </p:cBhvr>
                                      <p:to x="100000" y="90000"/>
                                    </p:animScale>
                                    <p:animScale>
                                      <p:cBhvr>
                                        <p:cTn id="44" dur="166" decel="50000">
                                          <p:stCondLst>
                                            <p:cond delay="1668"/>
                                          </p:stCondLst>
                                        </p:cTn>
                                        <p:tgtEl>
                                          <p:spTgt spid="5086212"/>
                                        </p:tgtEl>
                                      </p:cBhvr>
                                      <p:to x="100000" y="100000"/>
                                    </p:animScale>
                                    <p:animScale>
                                      <p:cBhvr>
                                        <p:cTn id="45" dur="26">
                                          <p:stCondLst>
                                            <p:cond delay="1808"/>
                                          </p:stCondLst>
                                        </p:cTn>
                                        <p:tgtEl>
                                          <p:spTgt spid="5086212"/>
                                        </p:tgtEl>
                                      </p:cBhvr>
                                      <p:to x="100000" y="95000"/>
                                    </p:animScale>
                                    <p:animScale>
                                      <p:cBhvr>
                                        <p:cTn id="46" dur="166" decel="50000">
                                          <p:stCondLst>
                                            <p:cond delay="1834"/>
                                          </p:stCondLst>
                                        </p:cTn>
                                        <p:tgtEl>
                                          <p:spTgt spid="5086212"/>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5086219"/>
                                        </p:tgtEl>
                                        <p:attrNameLst>
                                          <p:attrName>style.visibility</p:attrName>
                                        </p:attrNameLst>
                                      </p:cBhvr>
                                      <p:to>
                                        <p:strVal val="visible"/>
                                      </p:to>
                                    </p:set>
                                    <p:animEffect transition="in" filter="checkerboard(across)">
                                      <p:cBhvr>
                                        <p:cTn id="51" dur="500"/>
                                        <p:tgtEl>
                                          <p:spTgt spid="5086219"/>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5086220"/>
                                        </p:tgtEl>
                                        <p:attrNameLst>
                                          <p:attrName>style.visibility</p:attrName>
                                        </p:attrNameLst>
                                      </p:cBhvr>
                                      <p:to>
                                        <p:strVal val="visible"/>
                                      </p:to>
                                    </p:set>
                                    <p:animEffect transition="in" filter="checkerboard(across)">
                                      <p:cBhvr>
                                        <p:cTn id="54" dur="500"/>
                                        <p:tgtEl>
                                          <p:spTgt spid="508622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5086221"/>
                                        </p:tgtEl>
                                        <p:attrNameLst>
                                          <p:attrName>style.visibility</p:attrName>
                                        </p:attrNameLst>
                                      </p:cBhvr>
                                      <p:to>
                                        <p:strVal val="visible"/>
                                      </p:to>
                                    </p:set>
                                    <p:animEffect transition="in" filter="checkerboard(across)">
                                      <p:cBhvr>
                                        <p:cTn id="57" dur="500"/>
                                        <p:tgtEl>
                                          <p:spTgt spid="5086221"/>
                                        </p:tgtEl>
                                      </p:cBhvr>
                                    </p:animEffect>
                                  </p:childTnLst>
                                </p:cTn>
                              </p:par>
                              <p:par>
                                <p:cTn id="58" presetID="8" presetClass="emph" presetSubtype="0" fill="hold" grpId="1" nodeType="withEffect">
                                  <p:stCondLst>
                                    <p:cond delay="0"/>
                                  </p:stCondLst>
                                  <p:childTnLst>
                                    <p:animRot by="43200000">
                                      <p:cBhvr>
                                        <p:cTn id="59" dur="5000" fill="hold"/>
                                        <p:tgtEl>
                                          <p:spTgt spid="5086216"/>
                                        </p:tgtEl>
                                        <p:attrNameLst>
                                          <p:attrName>r</p:attrName>
                                        </p:attrNameLst>
                                      </p:cBhvr>
                                    </p:animRot>
                                  </p:childTnLst>
                                </p:cTn>
                              </p:par>
                              <p:par>
                                <p:cTn id="60" presetID="8" presetClass="emph" presetSubtype="0" fill="hold" grpId="1" nodeType="withEffect">
                                  <p:stCondLst>
                                    <p:cond delay="0"/>
                                  </p:stCondLst>
                                  <p:childTnLst>
                                    <p:animRot by="21600000">
                                      <p:cBhvr>
                                        <p:cTn id="61" dur="5000" fill="hold"/>
                                        <p:tgtEl>
                                          <p:spTgt spid="5086215"/>
                                        </p:tgtEl>
                                        <p:attrNameLst>
                                          <p:attrName>r</p:attrName>
                                        </p:attrNameLst>
                                      </p:cBhvr>
                                    </p:animRot>
                                  </p:childTnLst>
                                </p:cTn>
                              </p:par>
                              <p:par>
                                <p:cTn id="62" presetID="26" presetClass="emph" presetSubtype="0" repeatCount="3000" fill="hold" grpId="1" nodeType="withEffect">
                                  <p:stCondLst>
                                    <p:cond delay="0"/>
                                  </p:stCondLst>
                                  <p:childTnLst>
                                    <p:animEffect transition="out" filter="fade">
                                      <p:cBhvr>
                                        <p:cTn id="63" dur="2000" tmFilter="0, 0; .2, .5; .8, .5; 1, 0"/>
                                        <p:tgtEl>
                                          <p:spTgt spid="5086219"/>
                                        </p:tgtEl>
                                      </p:cBhvr>
                                    </p:animEffect>
                                    <p:animScale>
                                      <p:cBhvr>
                                        <p:cTn id="64" dur="1000" autoRev="1" fill="hold"/>
                                        <p:tgtEl>
                                          <p:spTgt spid="5086219"/>
                                        </p:tgtEl>
                                      </p:cBhvr>
                                      <p:by x="105000" y="105000"/>
                                    </p:animScale>
                                  </p:childTnLst>
                                </p:cTn>
                              </p:par>
                              <p:par>
                                <p:cTn id="65" presetID="26" presetClass="emph" presetSubtype="0" repeatCount="3000" fill="hold" grpId="1" nodeType="withEffect">
                                  <p:stCondLst>
                                    <p:cond delay="0"/>
                                  </p:stCondLst>
                                  <p:childTnLst>
                                    <p:animEffect transition="out" filter="fade">
                                      <p:cBhvr>
                                        <p:cTn id="66" dur="2000" tmFilter="0, 0; .2, .5; .8, .5; 1, 0"/>
                                        <p:tgtEl>
                                          <p:spTgt spid="5086220"/>
                                        </p:tgtEl>
                                      </p:cBhvr>
                                    </p:animEffect>
                                    <p:animScale>
                                      <p:cBhvr>
                                        <p:cTn id="67" dur="1000" autoRev="1" fill="hold"/>
                                        <p:tgtEl>
                                          <p:spTgt spid="5086220"/>
                                        </p:tgtEl>
                                      </p:cBhvr>
                                      <p:by x="105000" y="105000"/>
                                    </p:animScale>
                                  </p:childTnLst>
                                </p:cTn>
                              </p:par>
                              <p:par>
                                <p:cTn id="68" presetID="26" presetClass="emph" presetSubtype="0" repeatCount="3000" fill="hold" grpId="1" nodeType="withEffect">
                                  <p:stCondLst>
                                    <p:cond delay="0"/>
                                  </p:stCondLst>
                                  <p:childTnLst>
                                    <p:animEffect transition="out" filter="fade">
                                      <p:cBhvr>
                                        <p:cTn id="69" dur="2000" tmFilter="0, 0; .2, .5; .8, .5; 1, 0"/>
                                        <p:tgtEl>
                                          <p:spTgt spid="5086221"/>
                                        </p:tgtEl>
                                      </p:cBhvr>
                                    </p:animEffect>
                                    <p:animScale>
                                      <p:cBhvr>
                                        <p:cTn id="70" dur="1000" autoRev="1" fill="hold"/>
                                        <p:tgtEl>
                                          <p:spTgt spid="5086221"/>
                                        </p:tgtEl>
                                      </p:cBhvr>
                                      <p:by x="105000" y="105000"/>
                                    </p:animScale>
                                  </p:childTnLst>
                                </p:cTn>
                              </p:par>
                              <p:par>
                                <p:cTn id="71" presetID="30" presetClass="entr" presetSubtype="0" fill="hold" grpId="0" nodeType="withEffect">
                                  <p:stCondLst>
                                    <p:cond delay="0"/>
                                  </p:stCondLst>
                                  <p:childTnLst>
                                    <p:set>
                                      <p:cBhvr>
                                        <p:cTn id="72" dur="1" fill="hold">
                                          <p:stCondLst>
                                            <p:cond delay="0"/>
                                          </p:stCondLst>
                                        </p:cTn>
                                        <p:tgtEl>
                                          <p:spTgt spid="5086222"/>
                                        </p:tgtEl>
                                        <p:attrNameLst>
                                          <p:attrName>style.visibility</p:attrName>
                                        </p:attrNameLst>
                                      </p:cBhvr>
                                      <p:to>
                                        <p:strVal val="visible"/>
                                      </p:to>
                                    </p:set>
                                    <p:animEffect transition="in" filter="fade">
                                      <p:cBhvr>
                                        <p:cTn id="73" dur="800" decel="100000"/>
                                        <p:tgtEl>
                                          <p:spTgt spid="5086222"/>
                                        </p:tgtEl>
                                      </p:cBhvr>
                                    </p:animEffect>
                                    <p:anim calcmode="lin" valueType="num">
                                      <p:cBhvr>
                                        <p:cTn id="74" dur="800" decel="100000" fill="hold"/>
                                        <p:tgtEl>
                                          <p:spTgt spid="5086222"/>
                                        </p:tgtEl>
                                        <p:attrNameLst>
                                          <p:attrName>style.rotation</p:attrName>
                                        </p:attrNameLst>
                                      </p:cBhvr>
                                      <p:tavLst>
                                        <p:tav tm="0">
                                          <p:val>
                                            <p:fltVal val="-90"/>
                                          </p:val>
                                        </p:tav>
                                        <p:tav tm="100000">
                                          <p:val>
                                            <p:fltVal val="0"/>
                                          </p:val>
                                        </p:tav>
                                      </p:tavLst>
                                    </p:anim>
                                    <p:anim calcmode="lin" valueType="num">
                                      <p:cBhvr>
                                        <p:cTn id="75" dur="800" decel="100000" fill="hold"/>
                                        <p:tgtEl>
                                          <p:spTgt spid="5086222"/>
                                        </p:tgtEl>
                                        <p:attrNameLst>
                                          <p:attrName>ppt_x</p:attrName>
                                        </p:attrNameLst>
                                      </p:cBhvr>
                                      <p:tavLst>
                                        <p:tav tm="0">
                                          <p:val>
                                            <p:strVal val="#ppt_x+0.4"/>
                                          </p:val>
                                        </p:tav>
                                        <p:tav tm="100000">
                                          <p:val>
                                            <p:strVal val="#ppt_x-0.05"/>
                                          </p:val>
                                        </p:tav>
                                      </p:tavLst>
                                    </p:anim>
                                    <p:anim calcmode="lin" valueType="num">
                                      <p:cBhvr>
                                        <p:cTn id="76" dur="800" decel="100000" fill="hold"/>
                                        <p:tgtEl>
                                          <p:spTgt spid="5086222"/>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5086222"/>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50862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6213" grpId="0" animBg="1"/>
      <p:bldP spid="5086214" grpId="0" animBg="1"/>
      <p:bldP spid="5086215" grpId="0" animBg="1"/>
      <p:bldP spid="5086215" grpId="1" animBg="1"/>
      <p:bldP spid="5086216" grpId="0" animBg="1"/>
      <p:bldP spid="5086216" grpId="1" animBg="1"/>
      <p:bldP spid="5086217" grpId="0"/>
      <p:bldP spid="5086218" grpId="0"/>
      <p:bldP spid="5086219" grpId="0" animBg="1"/>
      <p:bldP spid="5086219" grpId="1" animBg="1"/>
      <p:bldP spid="5086220" grpId="0" animBg="1"/>
      <p:bldP spid="5086220" grpId="1" animBg="1"/>
      <p:bldP spid="5086221" grpId="0" animBg="1"/>
      <p:bldP spid="5086221" grpId="1" animBg="1"/>
      <p:bldP spid="508622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1266" name="Picture 2"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923088" y="3921125"/>
            <a:ext cx="2297112" cy="2936875"/>
          </a:xfrm>
          <a:prstGeom prst="rect">
            <a:avLst/>
          </a:prstGeom>
          <a:noFill/>
          <a:extLst>
            <a:ext uri="{909E8E84-426E-40DD-AFC4-6F175D3DCCD1}">
              <a14:hiddenFill xmlns:a14="http://schemas.microsoft.com/office/drawing/2010/main">
                <a:solidFill>
                  <a:srgbClr val="FFFFFF"/>
                </a:solidFill>
              </a14:hiddenFill>
            </a:ext>
          </a:extLst>
        </p:spPr>
      </p:pic>
      <p:sp>
        <p:nvSpPr>
          <p:cNvPr id="5131267" name="Rectangle 3"/>
          <p:cNvSpPr>
            <a:spLocks noGrp="1" noChangeArrowheads="1"/>
          </p:cNvSpPr>
          <p:nvPr>
            <p:ph type="title"/>
          </p:nvPr>
        </p:nvSpPr>
        <p:spPr>
          <a:xfrm>
            <a:off x="0" y="44450"/>
            <a:ext cx="9144000" cy="576263"/>
          </a:xfrm>
        </p:spPr>
        <p:txBody>
          <a:bodyPr/>
          <a:lstStyle/>
          <a:p>
            <a:pPr algn="ctr"/>
            <a:r>
              <a:rPr lang="en-US" altLang="ja-JP" sz="3400">
                <a:effectLst/>
                <a:latin typeface="HGP明朝B" panose="02020800000000000000" pitchFamily="18" charset="-128"/>
                <a:ea typeface="HGP明朝B" panose="02020800000000000000" pitchFamily="18" charset="-128"/>
              </a:rPr>
              <a:t>IT</a:t>
            </a:r>
            <a:r>
              <a:rPr lang="ja-JP" altLang="en-US" sz="3400">
                <a:effectLst/>
                <a:latin typeface="HGP創英角ﾎﾟｯﾌﾟ体" panose="040B0A00000000000000" pitchFamily="50" charset="-128"/>
                <a:ea typeface="HGP創英角ﾎﾟｯﾌﾟ体" panose="040B0A00000000000000" pitchFamily="50" charset="-128"/>
              </a:rPr>
              <a:t>化への視点</a:t>
            </a:r>
          </a:p>
        </p:txBody>
      </p:sp>
      <p:sp>
        <p:nvSpPr>
          <p:cNvPr id="5131268" name="Rectangle 4"/>
          <p:cNvSpPr>
            <a:spLocks noChangeArrowheads="1"/>
          </p:cNvSpPr>
          <p:nvPr/>
        </p:nvSpPr>
        <p:spPr bwMode="auto">
          <a:xfrm>
            <a:off x="395288" y="895350"/>
            <a:ext cx="8353425" cy="411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ja-JP" altLang="en-US" sz="6600"/>
              <a:t>つまり、</a:t>
            </a:r>
            <a:r>
              <a:rPr lang="en-US" altLang="ja-JP" sz="6600"/>
              <a:t>IT</a:t>
            </a:r>
            <a:r>
              <a:rPr lang="ja-JP" altLang="en-US" sz="6600"/>
              <a:t>化する、</a:t>
            </a:r>
          </a:p>
          <a:p>
            <a:pPr>
              <a:spcBef>
                <a:spcPct val="0"/>
              </a:spcBef>
            </a:pPr>
            <a:r>
              <a:rPr lang="ja-JP" altLang="en-US" sz="6600"/>
              <a:t>とは</a:t>
            </a:r>
          </a:p>
          <a:p>
            <a:pPr>
              <a:spcBef>
                <a:spcPct val="0"/>
              </a:spcBef>
            </a:pPr>
            <a:r>
              <a:rPr lang="ja-JP" altLang="en-US" sz="6600"/>
              <a:t>事務処理の効率化</a:t>
            </a:r>
          </a:p>
          <a:p>
            <a:pPr>
              <a:spcBef>
                <a:spcPct val="0"/>
              </a:spcBef>
            </a:pPr>
            <a:r>
              <a:rPr lang="ja-JP" altLang="en-US" sz="6600"/>
              <a:t>だけではない</a:t>
            </a:r>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131268"/>
                                        </p:tgtEl>
                                        <p:attrNameLst>
                                          <p:attrName>style.visibility</p:attrName>
                                        </p:attrNameLst>
                                      </p:cBhvr>
                                      <p:to>
                                        <p:strVal val="visible"/>
                                      </p:to>
                                    </p:set>
                                    <p:anim calcmode="lin" valueType="num">
                                      <p:cBhvr>
                                        <p:cTn id="7" dur="500" fill="hold"/>
                                        <p:tgtEl>
                                          <p:spTgt spid="513126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31268"/>
                                        </p:tgtEl>
                                        <p:attrNameLst>
                                          <p:attrName>ppt_y</p:attrName>
                                        </p:attrNameLst>
                                      </p:cBhvr>
                                      <p:tavLst>
                                        <p:tav tm="0">
                                          <p:val>
                                            <p:strVal val="#ppt_y"/>
                                          </p:val>
                                        </p:tav>
                                        <p:tav tm="100000">
                                          <p:val>
                                            <p:strVal val="#ppt_y"/>
                                          </p:val>
                                        </p:tav>
                                      </p:tavLst>
                                    </p:anim>
                                    <p:anim calcmode="lin" valueType="num">
                                      <p:cBhvr>
                                        <p:cTn id="9" dur="500" fill="hold"/>
                                        <p:tgtEl>
                                          <p:spTgt spid="513126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3126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31268"/>
                                        </p:tgtEl>
                                      </p:cBhvr>
                                    </p:animEffect>
                                  </p:childTnLst>
                                </p:cTn>
                              </p:par>
                            </p:childTnLst>
                          </p:cTn>
                        </p:par>
                        <p:par>
                          <p:cTn id="12" fill="hold" nodeType="afterGroup">
                            <p:stCondLst>
                              <p:cond delay="1750"/>
                            </p:stCondLst>
                            <p:childTnLst>
                              <p:par>
                                <p:cTn id="13" presetID="26" presetClass="entr" presetSubtype="0" fill="hold" nodeType="afterEffect">
                                  <p:stCondLst>
                                    <p:cond delay="0"/>
                                  </p:stCondLst>
                                  <p:childTnLst>
                                    <p:set>
                                      <p:cBhvr>
                                        <p:cTn id="14" dur="1" fill="hold">
                                          <p:stCondLst>
                                            <p:cond delay="0"/>
                                          </p:stCondLst>
                                        </p:cTn>
                                        <p:tgtEl>
                                          <p:spTgt spid="5131266"/>
                                        </p:tgtEl>
                                        <p:attrNameLst>
                                          <p:attrName>style.visibility</p:attrName>
                                        </p:attrNameLst>
                                      </p:cBhvr>
                                      <p:to>
                                        <p:strVal val="visible"/>
                                      </p:to>
                                    </p:set>
                                    <p:animEffect transition="in" filter="wipe(down)">
                                      <p:cBhvr>
                                        <p:cTn id="15" dur="580">
                                          <p:stCondLst>
                                            <p:cond delay="0"/>
                                          </p:stCondLst>
                                        </p:cTn>
                                        <p:tgtEl>
                                          <p:spTgt spid="5131266"/>
                                        </p:tgtEl>
                                      </p:cBhvr>
                                    </p:animEffect>
                                    <p:anim calcmode="lin" valueType="num">
                                      <p:cBhvr>
                                        <p:cTn id="16" dur="1822" tmFilter="0,0; 0.14,0.36; 0.43,0.73; 0.71,0.91; 1.0,1.0">
                                          <p:stCondLst>
                                            <p:cond delay="0"/>
                                          </p:stCondLst>
                                        </p:cTn>
                                        <p:tgtEl>
                                          <p:spTgt spid="513126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13126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13126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13126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131266"/>
                                        </p:tgtEl>
                                        <p:attrNameLst>
                                          <p:attrName>ppt_y</p:attrName>
                                        </p:attrNameLst>
                                      </p:cBhvr>
                                      <p:tavLst>
                                        <p:tav tm="0" fmla="#ppt_y-sin(pi*$)/81">
                                          <p:val>
                                            <p:fltVal val="0"/>
                                          </p:val>
                                        </p:tav>
                                        <p:tav tm="100000">
                                          <p:val>
                                            <p:fltVal val="1"/>
                                          </p:val>
                                        </p:tav>
                                      </p:tavLst>
                                    </p:anim>
                                    <p:animScale>
                                      <p:cBhvr>
                                        <p:cTn id="21" dur="26">
                                          <p:stCondLst>
                                            <p:cond delay="650"/>
                                          </p:stCondLst>
                                        </p:cTn>
                                        <p:tgtEl>
                                          <p:spTgt spid="5131266"/>
                                        </p:tgtEl>
                                      </p:cBhvr>
                                      <p:to x="100000" y="60000"/>
                                    </p:animScale>
                                    <p:animScale>
                                      <p:cBhvr>
                                        <p:cTn id="22" dur="166" decel="50000">
                                          <p:stCondLst>
                                            <p:cond delay="676"/>
                                          </p:stCondLst>
                                        </p:cTn>
                                        <p:tgtEl>
                                          <p:spTgt spid="5131266"/>
                                        </p:tgtEl>
                                      </p:cBhvr>
                                      <p:to x="100000" y="100000"/>
                                    </p:animScale>
                                    <p:animScale>
                                      <p:cBhvr>
                                        <p:cTn id="23" dur="26">
                                          <p:stCondLst>
                                            <p:cond delay="1312"/>
                                          </p:stCondLst>
                                        </p:cTn>
                                        <p:tgtEl>
                                          <p:spTgt spid="5131266"/>
                                        </p:tgtEl>
                                      </p:cBhvr>
                                      <p:to x="100000" y="80000"/>
                                    </p:animScale>
                                    <p:animScale>
                                      <p:cBhvr>
                                        <p:cTn id="24" dur="166" decel="50000">
                                          <p:stCondLst>
                                            <p:cond delay="1338"/>
                                          </p:stCondLst>
                                        </p:cTn>
                                        <p:tgtEl>
                                          <p:spTgt spid="5131266"/>
                                        </p:tgtEl>
                                      </p:cBhvr>
                                      <p:to x="100000" y="100000"/>
                                    </p:animScale>
                                    <p:animScale>
                                      <p:cBhvr>
                                        <p:cTn id="25" dur="26">
                                          <p:stCondLst>
                                            <p:cond delay="1642"/>
                                          </p:stCondLst>
                                        </p:cTn>
                                        <p:tgtEl>
                                          <p:spTgt spid="5131266"/>
                                        </p:tgtEl>
                                      </p:cBhvr>
                                      <p:to x="100000" y="90000"/>
                                    </p:animScale>
                                    <p:animScale>
                                      <p:cBhvr>
                                        <p:cTn id="26" dur="166" decel="50000">
                                          <p:stCondLst>
                                            <p:cond delay="1668"/>
                                          </p:stCondLst>
                                        </p:cTn>
                                        <p:tgtEl>
                                          <p:spTgt spid="5131266"/>
                                        </p:tgtEl>
                                      </p:cBhvr>
                                      <p:to x="100000" y="100000"/>
                                    </p:animScale>
                                    <p:animScale>
                                      <p:cBhvr>
                                        <p:cTn id="27" dur="26">
                                          <p:stCondLst>
                                            <p:cond delay="1808"/>
                                          </p:stCondLst>
                                        </p:cTn>
                                        <p:tgtEl>
                                          <p:spTgt spid="5131266"/>
                                        </p:tgtEl>
                                      </p:cBhvr>
                                      <p:to x="100000" y="95000"/>
                                    </p:animScale>
                                    <p:animScale>
                                      <p:cBhvr>
                                        <p:cTn id="28" dur="166" decel="50000">
                                          <p:stCondLst>
                                            <p:cond delay="1834"/>
                                          </p:stCondLst>
                                        </p:cTn>
                                        <p:tgtEl>
                                          <p:spTgt spid="5131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26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5362" name="Rectangle 2"/>
          <p:cNvSpPr>
            <a:spLocks noGrp="1" noChangeArrowheads="1"/>
          </p:cNvSpPr>
          <p:nvPr>
            <p:ph type="title"/>
          </p:nvPr>
        </p:nvSpPr>
        <p:spPr>
          <a:xfrm>
            <a:off x="34925" y="53975"/>
            <a:ext cx="9005888" cy="782638"/>
          </a:xfrm>
        </p:spPr>
        <p:txBody>
          <a:bodyPr/>
          <a:lstStyle/>
          <a:p>
            <a:pPr algn="ctr"/>
            <a:r>
              <a:rPr lang="ja-JP" altLang="en-US">
                <a:effectLst/>
                <a:latin typeface="HGP創英角ﾎﾟｯﾌﾟ体" panose="040B0A00000000000000" pitchFamily="50" charset="-128"/>
                <a:ea typeface="HGP創英角ﾎﾟｯﾌﾟ体" panose="040B0A00000000000000" pitchFamily="50" charset="-128"/>
              </a:rPr>
              <a:t>環境認識の誤り</a:t>
            </a:r>
          </a:p>
        </p:txBody>
      </p:sp>
      <p:sp>
        <p:nvSpPr>
          <p:cNvPr id="5135363" name="Text Box 3"/>
          <p:cNvSpPr txBox="1">
            <a:spLocks noChangeArrowheads="1"/>
          </p:cNvSpPr>
          <p:nvPr/>
        </p:nvSpPr>
        <p:spPr bwMode="blackWhite">
          <a:xfrm>
            <a:off x="1187450" y="1052513"/>
            <a:ext cx="6840538" cy="1671637"/>
          </a:xfrm>
          <a:prstGeom prst="rect">
            <a:avLst/>
          </a:prstGeom>
          <a:solidFill>
            <a:schemeClr val="bg1"/>
          </a:solidFill>
          <a:ln w="571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a:latin typeface="HGP創英角ﾎﾟｯﾌﾟ体" panose="040B0A00000000000000" pitchFamily="50" charset="-128"/>
                <a:ea typeface="HGP創英角ﾎﾟｯﾌﾟ体" panose="040B0A00000000000000" pitchFamily="50" charset="-128"/>
              </a:rPr>
              <a:t>今までは</a:t>
            </a:r>
            <a:r>
              <a:rPr lang="en-US" altLang="ja-JP"/>
              <a:t>OA</a:t>
            </a:r>
            <a:r>
              <a:rPr lang="ja-JP" altLang="en-US">
                <a:latin typeface="HGP創英角ﾎﾟｯﾌﾟ体" panose="040B0A00000000000000" pitchFamily="50" charset="-128"/>
                <a:ea typeface="HGP創英角ﾎﾟｯﾌﾟ体" panose="040B0A00000000000000" pitchFamily="50" charset="-128"/>
              </a:rPr>
              <a:t>化（事務処理）</a:t>
            </a:r>
          </a:p>
          <a:p>
            <a:pPr algn="l">
              <a:buFont typeface="Wingdings" panose="05000000000000000000" pitchFamily="2" charset="2"/>
              <a:buChar char="Ø"/>
            </a:pPr>
            <a:r>
              <a:rPr lang="ja-JP" altLang="en-US" sz="2400">
                <a:latin typeface="Times New Roman" panose="02020603050405020304" pitchFamily="18" charset="0"/>
                <a:ea typeface="HGP創英角ﾎﾟｯﾌﾟ体" panose="040B0A00000000000000" pitchFamily="50" charset="-128"/>
              </a:rPr>
              <a:t>集計，転記が早くなる</a:t>
            </a:r>
          </a:p>
          <a:p>
            <a:pPr algn="l">
              <a:buFont typeface="Wingdings" panose="05000000000000000000" pitchFamily="2" charset="2"/>
              <a:buChar char="Ø"/>
            </a:pPr>
            <a:r>
              <a:rPr lang="ja-JP" altLang="en-US" sz="2400">
                <a:latin typeface="Times New Roman" panose="02020603050405020304" pitchFamily="18" charset="0"/>
                <a:ea typeface="HGP創英角ﾎﾟｯﾌﾟ体" panose="040B0A00000000000000" pitchFamily="50" charset="-128"/>
              </a:rPr>
              <a:t>事務処理が早くなる</a:t>
            </a:r>
          </a:p>
        </p:txBody>
      </p:sp>
      <p:sp>
        <p:nvSpPr>
          <p:cNvPr id="5135364" name="Text Box 4"/>
          <p:cNvSpPr txBox="1">
            <a:spLocks noChangeArrowheads="1"/>
          </p:cNvSpPr>
          <p:nvPr/>
        </p:nvSpPr>
        <p:spPr bwMode="blackWhite">
          <a:xfrm>
            <a:off x="4284663" y="2852738"/>
            <a:ext cx="3598862" cy="660400"/>
          </a:xfrm>
          <a:prstGeom prst="rect">
            <a:avLst/>
          </a:prstGeom>
          <a:solidFill>
            <a:srgbClr val="333333"/>
          </a:solidFill>
          <a:ln w="19050" algn="ctr">
            <a:solidFill>
              <a:schemeClr val="accent1"/>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spAutoFit/>
          </a:bodyPr>
          <a:lstStyle/>
          <a:p>
            <a:r>
              <a:rPr lang="ja-JP" altLang="en-US" sz="3600">
                <a:solidFill>
                  <a:schemeClr val="bg1"/>
                </a:solidFill>
                <a:latin typeface="HGP創英角ﾎﾟｯﾌﾟ体" panose="040B0A00000000000000" pitchFamily="50" charset="-128"/>
                <a:ea typeface="HGP創英角ﾎﾟｯﾌﾟ体" panose="040B0A00000000000000" pitchFamily="50" charset="-128"/>
              </a:rPr>
              <a:t>仕事→ある</a:t>
            </a:r>
          </a:p>
        </p:txBody>
      </p:sp>
      <p:sp>
        <p:nvSpPr>
          <p:cNvPr id="5135365" name="Rectangle 5"/>
          <p:cNvSpPr>
            <a:spLocks noChangeArrowheads="1"/>
          </p:cNvSpPr>
          <p:nvPr/>
        </p:nvSpPr>
        <p:spPr bwMode="auto">
          <a:xfrm>
            <a:off x="4284663" y="4292600"/>
            <a:ext cx="3602037" cy="560388"/>
          </a:xfrm>
          <a:prstGeom prst="rect">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sz="3600">
                <a:latin typeface="HGP創英角ﾎﾟｯﾌﾟ体" panose="040B0A00000000000000" pitchFamily="50" charset="-128"/>
                <a:ea typeface="HGP創英角ﾎﾟｯﾌﾟ体" panose="040B0A00000000000000" pitchFamily="50" charset="-128"/>
              </a:rPr>
              <a:t>仕事→ない</a:t>
            </a:r>
          </a:p>
        </p:txBody>
      </p:sp>
      <p:grpSp>
        <p:nvGrpSpPr>
          <p:cNvPr id="5135366" name="Group 6"/>
          <p:cNvGrpSpPr>
            <a:grpSpLocks/>
          </p:cNvGrpSpPr>
          <p:nvPr/>
        </p:nvGrpSpPr>
        <p:grpSpPr bwMode="auto">
          <a:xfrm>
            <a:off x="6100763" y="1196975"/>
            <a:ext cx="1784350" cy="1376363"/>
            <a:chOff x="885" y="992"/>
            <a:chExt cx="3492" cy="3209"/>
          </a:xfrm>
        </p:grpSpPr>
        <p:pic>
          <p:nvPicPr>
            <p:cNvPr id="5135367" name="Picture 7" descr="j01961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 y="992"/>
              <a:ext cx="3492" cy="3209"/>
            </a:xfrm>
            <a:prstGeom prst="rect">
              <a:avLst/>
            </a:prstGeom>
            <a:solidFill>
              <a:schemeClr val="bg2"/>
            </a:solidFill>
            <a:ln w="9525">
              <a:solidFill>
                <a:schemeClr val="accent1"/>
              </a:solidFill>
              <a:miter lim="800000"/>
              <a:headEnd/>
              <a:tailEnd/>
            </a:ln>
          </p:spPr>
        </p:pic>
        <p:pic>
          <p:nvPicPr>
            <p:cNvPr id="5135368" name="Picture 8" descr="j03033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26" y="1598"/>
              <a:ext cx="925" cy="925"/>
            </a:xfrm>
            <a:prstGeom prst="rect">
              <a:avLst/>
            </a:prstGeom>
            <a:noFill/>
            <a:extLst>
              <a:ext uri="{909E8E84-426E-40DD-AFC4-6F175D3DCCD1}">
                <a14:hiddenFill xmlns:a14="http://schemas.microsoft.com/office/drawing/2010/main">
                  <a:solidFill>
                    <a:srgbClr val="FFFFFF"/>
                  </a:solidFill>
                </a14:hiddenFill>
              </a:ext>
            </a:extLst>
          </p:spPr>
        </p:pic>
        <p:pic>
          <p:nvPicPr>
            <p:cNvPr id="5135369" name="Picture 9" descr="j030335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92" y="1560"/>
              <a:ext cx="918" cy="918"/>
            </a:xfrm>
            <a:prstGeom prst="rect">
              <a:avLst/>
            </a:prstGeom>
            <a:noFill/>
            <a:extLst>
              <a:ext uri="{909E8E84-426E-40DD-AFC4-6F175D3DCCD1}">
                <a14:hiddenFill xmlns:a14="http://schemas.microsoft.com/office/drawing/2010/main">
                  <a:solidFill>
                    <a:srgbClr val="FFFFFF"/>
                  </a:solidFill>
                </a14:hiddenFill>
              </a:ext>
            </a:extLst>
          </p:spPr>
        </p:pic>
        <p:pic>
          <p:nvPicPr>
            <p:cNvPr id="5135370" name="Picture 10" descr="j0189225"/>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1797"/>
              <a:ext cx="1058" cy="655"/>
            </a:xfrm>
            <a:prstGeom prst="rect">
              <a:avLst/>
            </a:prstGeom>
            <a:noFill/>
            <a:extLst>
              <a:ext uri="{909E8E84-426E-40DD-AFC4-6F175D3DCCD1}">
                <a14:hiddenFill xmlns:a14="http://schemas.microsoft.com/office/drawing/2010/main">
                  <a:solidFill>
                    <a:srgbClr val="FFFFFF"/>
                  </a:solidFill>
                </a14:hiddenFill>
              </a:ext>
            </a:extLst>
          </p:spPr>
        </p:pic>
      </p:grpSp>
      <p:sp>
        <p:nvSpPr>
          <p:cNvPr id="5135371" name="AutoShape 11"/>
          <p:cNvSpPr>
            <a:spLocks noChangeArrowheads="1"/>
          </p:cNvSpPr>
          <p:nvPr/>
        </p:nvSpPr>
        <p:spPr bwMode="auto">
          <a:xfrm>
            <a:off x="1187450" y="2852738"/>
            <a:ext cx="2736850" cy="538162"/>
          </a:xfrm>
          <a:prstGeom prst="homePlate">
            <a:avLst>
              <a:gd name="adj" fmla="val 127139"/>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a:latin typeface="HGP創英角ﾎﾟｯﾌﾟ体" panose="040B0A00000000000000" pitchFamily="50" charset="-128"/>
                <a:ea typeface="HGP創英角ﾎﾟｯﾌﾟ体" panose="040B0A00000000000000" pitchFamily="50" charset="-128"/>
              </a:rPr>
              <a:t>今までの前提</a:t>
            </a:r>
          </a:p>
        </p:txBody>
      </p:sp>
      <p:sp>
        <p:nvSpPr>
          <p:cNvPr id="5135372" name="AutoShape 12"/>
          <p:cNvSpPr>
            <a:spLocks noChangeArrowheads="1"/>
          </p:cNvSpPr>
          <p:nvPr/>
        </p:nvSpPr>
        <p:spPr bwMode="auto">
          <a:xfrm>
            <a:off x="1187450" y="4292600"/>
            <a:ext cx="2736850" cy="538163"/>
          </a:xfrm>
          <a:prstGeom prst="homePlate">
            <a:avLst>
              <a:gd name="adj" fmla="val 127139"/>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r>
              <a:rPr lang="ja-JP" altLang="en-US">
                <a:latin typeface="HGP創英角ﾎﾟｯﾌﾟ体" panose="040B0A00000000000000" pitchFamily="50" charset="-128"/>
                <a:ea typeface="HGP創英角ﾎﾟｯﾌﾟ体" panose="040B0A00000000000000" pitchFamily="50" charset="-128"/>
              </a:rPr>
              <a:t>これから</a:t>
            </a:r>
          </a:p>
        </p:txBody>
      </p:sp>
      <p:sp>
        <p:nvSpPr>
          <p:cNvPr id="5135373" name="AutoShape 13"/>
          <p:cNvSpPr>
            <a:spLocks noChangeArrowheads="1"/>
          </p:cNvSpPr>
          <p:nvPr/>
        </p:nvSpPr>
        <p:spPr bwMode="auto">
          <a:xfrm>
            <a:off x="1187450" y="3611563"/>
            <a:ext cx="6699250" cy="538162"/>
          </a:xfrm>
          <a:prstGeom prst="homePlate">
            <a:avLst>
              <a:gd name="adj" fmla="val 311210"/>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pPr algn="l"/>
            <a:r>
              <a:rPr lang="en-US" altLang="ja-JP"/>
              <a:t>OA</a:t>
            </a:r>
            <a:r>
              <a:rPr lang="ja-JP" altLang="en-US">
                <a:latin typeface="HGP創英角ﾎﾟｯﾌﾟ体" panose="040B0A00000000000000" pitchFamily="50" charset="-128"/>
                <a:ea typeface="HGP創英角ﾎﾟｯﾌﾟ体" panose="040B0A00000000000000" pitchFamily="50" charset="-128"/>
              </a:rPr>
              <a:t>化→ある仕事を効率よく処理する</a:t>
            </a:r>
          </a:p>
        </p:txBody>
      </p:sp>
      <p:sp>
        <p:nvSpPr>
          <p:cNvPr id="5135374" name="AutoShape 14"/>
          <p:cNvSpPr>
            <a:spLocks noChangeArrowheads="1"/>
          </p:cNvSpPr>
          <p:nvPr/>
        </p:nvSpPr>
        <p:spPr bwMode="auto">
          <a:xfrm>
            <a:off x="1187450" y="5013325"/>
            <a:ext cx="6623050" cy="538163"/>
          </a:xfrm>
          <a:prstGeom prst="homePlate">
            <a:avLst>
              <a:gd name="adj" fmla="val 307669"/>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pPr algn="l"/>
            <a:r>
              <a:rPr lang="en-US" altLang="ja-JP" dirty="0"/>
              <a:t>IT</a:t>
            </a:r>
            <a:r>
              <a:rPr lang="ja-JP" altLang="en-US" dirty="0"/>
              <a:t>化</a:t>
            </a:r>
            <a:r>
              <a:rPr lang="ja-JP" altLang="en-US" dirty="0" smtClean="0"/>
              <a:t>→仕事をつくるための</a:t>
            </a:r>
            <a:r>
              <a:rPr lang="ja-JP" altLang="en-US" dirty="0"/>
              <a:t>　</a:t>
            </a:r>
            <a:endParaRPr lang="ja-JP" altLang="en-US" sz="2000" dirty="0"/>
          </a:p>
        </p:txBody>
      </p:sp>
      <p:sp>
        <p:nvSpPr>
          <p:cNvPr id="5135375" name="AutoShape 15"/>
          <p:cNvSpPr>
            <a:spLocks noChangeArrowheads="1"/>
          </p:cNvSpPr>
          <p:nvPr/>
        </p:nvSpPr>
        <p:spPr bwMode="auto">
          <a:xfrm>
            <a:off x="4284663" y="3933825"/>
            <a:ext cx="3228975" cy="2879725"/>
          </a:xfrm>
          <a:prstGeom prst="wedgeEllipseCallout">
            <a:avLst>
              <a:gd name="adj1" fmla="val 59931"/>
              <a:gd name="adj2" fmla="val 545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bg2"/>
                  </a:outerShdw>
                </a:effectLst>
              </a14:hiddenEffects>
            </a:ext>
          </a:extLst>
        </p:spPr>
        <p:txBody>
          <a:bodyPr anchor="ctr"/>
          <a:lstStyle/>
          <a:p>
            <a:r>
              <a:rPr lang="en-US" altLang="ja-JP" sz="4000" b="1"/>
              <a:t>IT</a:t>
            </a:r>
            <a:r>
              <a:rPr lang="ja-JP" altLang="en-US" sz="4000" b="1"/>
              <a:t>化は</a:t>
            </a:r>
          </a:p>
          <a:p>
            <a:r>
              <a:rPr lang="ja-JP" altLang="en-US" sz="4000" b="1"/>
              <a:t>なにをするのか</a:t>
            </a:r>
          </a:p>
        </p:txBody>
      </p:sp>
      <p:pic>
        <p:nvPicPr>
          <p:cNvPr id="5135376" name="Picture 16" descr="momo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7153275" y="4221163"/>
            <a:ext cx="2027238" cy="2592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35363"/>
                                        </p:tgtEl>
                                        <p:attrNameLst>
                                          <p:attrName>style.visibility</p:attrName>
                                        </p:attrNameLst>
                                      </p:cBhvr>
                                      <p:to>
                                        <p:strVal val="visible"/>
                                      </p:to>
                                    </p:set>
                                    <p:anim calcmode="lin" valueType="num">
                                      <p:cBhvr>
                                        <p:cTn id="7" dur="1000" fill="hold"/>
                                        <p:tgtEl>
                                          <p:spTgt spid="5135363"/>
                                        </p:tgtEl>
                                        <p:attrNameLst>
                                          <p:attrName>ppt_x</p:attrName>
                                        </p:attrNameLst>
                                      </p:cBhvr>
                                      <p:tavLst>
                                        <p:tav tm="0">
                                          <p:val>
                                            <p:strVal val="#ppt_x-.2"/>
                                          </p:val>
                                        </p:tav>
                                        <p:tav tm="100000">
                                          <p:val>
                                            <p:strVal val="#ppt_x"/>
                                          </p:val>
                                        </p:tav>
                                      </p:tavLst>
                                    </p:anim>
                                    <p:anim calcmode="lin" valueType="num">
                                      <p:cBhvr>
                                        <p:cTn id="8" dur="1000" fill="hold"/>
                                        <p:tgtEl>
                                          <p:spTgt spid="513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35363"/>
                                        </p:tgtEl>
                                      </p:cBhvr>
                                    </p:animEffect>
                                  </p:childTnLst>
                                </p:cTn>
                              </p:par>
                              <p:par>
                                <p:cTn id="10" presetID="29" presetClass="entr" presetSubtype="0" fill="hold" nodeType="withEffect">
                                  <p:stCondLst>
                                    <p:cond delay="0"/>
                                  </p:stCondLst>
                                  <p:childTnLst>
                                    <p:set>
                                      <p:cBhvr>
                                        <p:cTn id="11" dur="1" fill="hold">
                                          <p:stCondLst>
                                            <p:cond delay="0"/>
                                          </p:stCondLst>
                                        </p:cTn>
                                        <p:tgtEl>
                                          <p:spTgt spid="5135366"/>
                                        </p:tgtEl>
                                        <p:attrNameLst>
                                          <p:attrName>style.visibility</p:attrName>
                                        </p:attrNameLst>
                                      </p:cBhvr>
                                      <p:to>
                                        <p:strVal val="visible"/>
                                      </p:to>
                                    </p:set>
                                    <p:anim calcmode="lin" valueType="num">
                                      <p:cBhvr>
                                        <p:cTn id="12" dur="1000" fill="hold"/>
                                        <p:tgtEl>
                                          <p:spTgt spid="5135366"/>
                                        </p:tgtEl>
                                        <p:attrNameLst>
                                          <p:attrName>ppt_x</p:attrName>
                                        </p:attrNameLst>
                                      </p:cBhvr>
                                      <p:tavLst>
                                        <p:tav tm="0">
                                          <p:val>
                                            <p:strVal val="#ppt_x-.2"/>
                                          </p:val>
                                        </p:tav>
                                        <p:tav tm="100000">
                                          <p:val>
                                            <p:strVal val="#ppt_x"/>
                                          </p:val>
                                        </p:tav>
                                      </p:tavLst>
                                    </p:anim>
                                    <p:anim calcmode="lin" valueType="num">
                                      <p:cBhvr>
                                        <p:cTn id="13" dur="1000" fill="hold"/>
                                        <p:tgtEl>
                                          <p:spTgt spid="513536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353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135371"/>
                                        </p:tgtEl>
                                        <p:attrNameLst>
                                          <p:attrName>style.visibility</p:attrName>
                                        </p:attrNameLst>
                                      </p:cBhvr>
                                      <p:to>
                                        <p:strVal val="visible"/>
                                      </p:to>
                                    </p:set>
                                    <p:anim from="(-#ppt_w/2)" to="(#ppt_x)" calcmode="lin" valueType="num">
                                      <p:cBhvr>
                                        <p:cTn id="19" dur="600" fill="hold">
                                          <p:stCondLst>
                                            <p:cond delay="0"/>
                                          </p:stCondLst>
                                        </p:cTn>
                                        <p:tgtEl>
                                          <p:spTgt spid="5135371"/>
                                        </p:tgtEl>
                                        <p:attrNameLst>
                                          <p:attrName>ppt_x</p:attrName>
                                        </p:attrNameLst>
                                      </p:cBhvr>
                                    </p:anim>
                                    <p:anim from="0" to="-1.0" calcmode="lin" valueType="num">
                                      <p:cBhvr>
                                        <p:cTn id="20" dur="200" decel="50000" autoRev="1" fill="hold">
                                          <p:stCondLst>
                                            <p:cond delay="600"/>
                                          </p:stCondLst>
                                        </p:cTn>
                                        <p:tgtEl>
                                          <p:spTgt spid="5135371"/>
                                        </p:tgtEl>
                                        <p:attrNameLst>
                                          <p:attrName>xshear</p:attrName>
                                        </p:attrNameLst>
                                      </p:cBhvr>
                                    </p:anim>
                                    <p:animScale>
                                      <p:cBhvr>
                                        <p:cTn id="21" dur="200" decel="100000" autoRev="1" fill="hold">
                                          <p:stCondLst>
                                            <p:cond delay="600"/>
                                          </p:stCondLst>
                                        </p:cTn>
                                        <p:tgtEl>
                                          <p:spTgt spid="5135371"/>
                                        </p:tgtEl>
                                      </p:cBhvr>
                                      <p:from x="100000" y="100000"/>
                                      <p:to x="80000" y="100000"/>
                                    </p:animScale>
                                    <p:anim by="(#ppt_h/3+#ppt_w*0.1)" calcmode="lin" valueType="num">
                                      <p:cBhvr additive="sum">
                                        <p:cTn id="22" dur="200" decel="100000" autoRev="1" fill="hold">
                                          <p:stCondLst>
                                            <p:cond delay="600"/>
                                          </p:stCondLst>
                                        </p:cTn>
                                        <p:tgtEl>
                                          <p:spTgt spid="5135371"/>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5135364"/>
                                        </p:tgtEl>
                                        <p:attrNameLst>
                                          <p:attrName>style.visibility</p:attrName>
                                        </p:attrNameLst>
                                      </p:cBhvr>
                                      <p:to>
                                        <p:strVal val="visible"/>
                                      </p:to>
                                    </p:set>
                                    <p:anim from="(-#ppt_w/2)" to="(#ppt_x)" calcmode="lin" valueType="num">
                                      <p:cBhvr>
                                        <p:cTn id="25" dur="600" fill="hold">
                                          <p:stCondLst>
                                            <p:cond delay="0"/>
                                          </p:stCondLst>
                                        </p:cTn>
                                        <p:tgtEl>
                                          <p:spTgt spid="5135364"/>
                                        </p:tgtEl>
                                        <p:attrNameLst>
                                          <p:attrName>ppt_x</p:attrName>
                                        </p:attrNameLst>
                                      </p:cBhvr>
                                    </p:anim>
                                    <p:anim from="0" to="-1.0" calcmode="lin" valueType="num">
                                      <p:cBhvr>
                                        <p:cTn id="26" dur="200" decel="50000" autoRev="1" fill="hold">
                                          <p:stCondLst>
                                            <p:cond delay="600"/>
                                          </p:stCondLst>
                                        </p:cTn>
                                        <p:tgtEl>
                                          <p:spTgt spid="5135364"/>
                                        </p:tgtEl>
                                        <p:attrNameLst>
                                          <p:attrName>xshear</p:attrName>
                                        </p:attrNameLst>
                                      </p:cBhvr>
                                    </p:anim>
                                    <p:animScale>
                                      <p:cBhvr>
                                        <p:cTn id="27" dur="200" decel="100000" autoRev="1" fill="hold">
                                          <p:stCondLst>
                                            <p:cond delay="600"/>
                                          </p:stCondLst>
                                        </p:cTn>
                                        <p:tgtEl>
                                          <p:spTgt spid="5135364"/>
                                        </p:tgtEl>
                                      </p:cBhvr>
                                      <p:from x="100000" y="100000"/>
                                      <p:to x="80000" y="100000"/>
                                    </p:animScale>
                                    <p:anim by="(#ppt_h/3+#ppt_w*0.1)" calcmode="lin" valueType="num">
                                      <p:cBhvr additive="sum">
                                        <p:cTn id="28" dur="200" decel="100000" autoRev="1" fill="hold">
                                          <p:stCondLst>
                                            <p:cond delay="600"/>
                                          </p:stCondLst>
                                        </p:cTn>
                                        <p:tgtEl>
                                          <p:spTgt spid="5135364"/>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5135373"/>
                                        </p:tgtEl>
                                        <p:attrNameLst>
                                          <p:attrName>style.visibility</p:attrName>
                                        </p:attrNameLst>
                                      </p:cBhvr>
                                      <p:to>
                                        <p:strVal val="visible"/>
                                      </p:to>
                                    </p:set>
                                    <p:anim from="(-#ppt_w/2)" to="(#ppt_x)" calcmode="lin" valueType="num">
                                      <p:cBhvr>
                                        <p:cTn id="33" dur="600" fill="hold">
                                          <p:stCondLst>
                                            <p:cond delay="0"/>
                                          </p:stCondLst>
                                        </p:cTn>
                                        <p:tgtEl>
                                          <p:spTgt spid="5135373"/>
                                        </p:tgtEl>
                                        <p:attrNameLst>
                                          <p:attrName>ppt_x</p:attrName>
                                        </p:attrNameLst>
                                      </p:cBhvr>
                                    </p:anim>
                                    <p:anim from="0" to="-1.0" calcmode="lin" valueType="num">
                                      <p:cBhvr>
                                        <p:cTn id="34" dur="200" decel="50000" autoRev="1" fill="hold">
                                          <p:stCondLst>
                                            <p:cond delay="600"/>
                                          </p:stCondLst>
                                        </p:cTn>
                                        <p:tgtEl>
                                          <p:spTgt spid="5135373"/>
                                        </p:tgtEl>
                                        <p:attrNameLst>
                                          <p:attrName>xshear</p:attrName>
                                        </p:attrNameLst>
                                      </p:cBhvr>
                                    </p:anim>
                                    <p:animScale>
                                      <p:cBhvr>
                                        <p:cTn id="35" dur="200" decel="100000" autoRev="1" fill="hold">
                                          <p:stCondLst>
                                            <p:cond delay="600"/>
                                          </p:stCondLst>
                                        </p:cTn>
                                        <p:tgtEl>
                                          <p:spTgt spid="5135373"/>
                                        </p:tgtEl>
                                      </p:cBhvr>
                                      <p:from x="100000" y="100000"/>
                                      <p:to x="80000" y="100000"/>
                                    </p:animScale>
                                    <p:anim by="(#ppt_h/3+#ppt_w*0.1)" calcmode="lin" valueType="num">
                                      <p:cBhvr additive="sum">
                                        <p:cTn id="36" dur="200" decel="100000" autoRev="1" fill="hold">
                                          <p:stCondLst>
                                            <p:cond delay="600"/>
                                          </p:stCondLst>
                                        </p:cTn>
                                        <p:tgtEl>
                                          <p:spTgt spid="5135373"/>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5135372"/>
                                        </p:tgtEl>
                                        <p:attrNameLst>
                                          <p:attrName>style.visibility</p:attrName>
                                        </p:attrNameLst>
                                      </p:cBhvr>
                                      <p:to>
                                        <p:strVal val="visible"/>
                                      </p:to>
                                    </p:set>
                                    <p:anim from="(-#ppt_w/2)" to="(#ppt_x)" calcmode="lin" valueType="num">
                                      <p:cBhvr>
                                        <p:cTn id="41" dur="600" fill="hold">
                                          <p:stCondLst>
                                            <p:cond delay="0"/>
                                          </p:stCondLst>
                                        </p:cTn>
                                        <p:tgtEl>
                                          <p:spTgt spid="5135372"/>
                                        </p:tgtEl>
                                        <p:attrNameLst>
                                          <p:attrName>ppt_x</p:attrName>
                                        </p:attrNameLst>
                                      </p:cBhvr>
                                    </p:anim>
                                    <p:anim from="0" to="-1.0" calcmode="lin" valueType="num">
                                      <p:cBhvr>
                                        <p:cTn id="42" dur="200" decel="50000" autoRev="1" fill="hold">
                                          <p:stCondLst>
                                            <p:cond delay="600"/>
                                          </p:stCondLst>
                                        </p:cTn>
                                        <p:tgtEl>
                                          <p:spTgt spid="5135372"/>
                                        </p:tgtEl>
                                        <p:attrNameLst>
                                          <p:attrName>xshear</p:attrName>
                                        </p:attrNameLst>
                                      </p:cBhvr>
                                    </p:anim>
                                    <p:animScale>
                                      <p:cBhvr>
                                        <p:cTn id="43" dur="200" decel="100000" autoRev="1" fill="hold">
                                          <p:stCondLst>
                                            <p:cond delay="600"/>
                                          </p:stCondLst>
                                        </p:cTn>
                                        <p:tgtEl>
                                          <p:spTgt spid="5135372"/>
                                        </p:tgtEl>
                                      </p:cBhvr>
                                      <p:from x="100000" y="100000"/>
                                      <p:to x="80000" y="100000"/>
                                    </p:animScale>
                                    <p:anim by="(#ppt_h/3+#ppt_w*0.1)" calcmode="lin" valueType="num">
                                      <p:cBhvr additive="sum">
                                        <p:cTn id="44" dur="200" decel="100000" autoRev="1" fill="hold">
                                          <p:stCondLst>
                                            <p:cond delay="600"/>
                                          </p:stCondLst>
                                        </p:cTn>
                                        <p:tgtEl>
                                          <p:spTgt spid="5135372"/>
                                        </p:tgtEl>
                                        <p:attrNameLst>
                                          <p:attrName>ppt_x</p:attrName>
                                        </p:attrNameLst>
                                      </p:cBhvr>
                                    </p:anim>
                                  </p:childTnLst>
                                </p:cTn>
                              </p:par>
                              <p:par>
                                <p:cTn id="45" presetID="34" presetClass="entr" presetSubtype="0" fill="hold" grpId="0" nodeType="withEffect">
                                  <p:stCondLst>
                                    <p:cond delay="0"/>
                                  </p:stCondLst>
                                  <p:childTnLst>
                                    <p:set>
                                      <p:cBhvr>
                                        <p:cTn id="46" dur="1" fill="hold">
                                          <p:stCondLst>
                                            <p:cond delay="0"/>
                                          </p:stCondLst>
                                        </p:cTn>
                                        <p:tgtEl>
                                          <p:spTgt spid="5135365"/>
                                        </p:tgtEl>
                                        <p:attrNameLst>
                                          <p:attrName>style.visibility</p:attrName>
                                        </p:attrNameLst>
                                      </p:cBhvr>
                                      <p:to>
                                        <p:strVal val="visible"/>
                                      </p:to>
                                    </p:set>
                                    <p:anim from="(-#ppt_w/2)" to="(#ppt_x)" calcmode="lin" valueType="num">
                                      <p:cBhvr>
                                        <p:cTn id="47" dur="600" fill="hold">
                                          <p:stCondLst>
                                            <p:cond delay="0"/>
                                          </p:stCondLst>
                                        </p:cTn>
                                        <p:tgtEl>
                                          <p:spTgt spid="5135365"/>
                                        </p:tgtEl>
                                        <p:attrNameLst>
                                          <p:attrName>ppt_x</p:attrName>
                                        </p:attrNameLst>
                                      </p:cBhvr>
                                    </p:anim>
                                    <p:anim from="0" to="-1.0" calcmode="lin" valueType="num">
                                      <p:cBhvr>
                                        <p:cTn id="48" dur="200" decel="50000" autoRev="1" fill="hold">
                                          <p:stCondLst>
                                            <p:cond delay="600"/>
                                          </p:stCondLst>
                                        </p:cTn>
                                        <p:tgtEl>
                                          <p:spTgt spid="5135365"/>
                                        </p:tgtEl>
                                        <p:attrNameLst>
                                          <p:attrName>xshear</p:attrName>
                                        </p:attrNameLst>
                                      </p:cBhvr>
                                    </p:anim>
                                    <p:animScale>
                                      <p:cBhvr>
                                        <p:cTn id="49" dur="200" decel="100000" autoRev="1" fill="hold">
                                          <p:stCondLst>
                                            <p:cond delay="600"/>
                                          </p:stCondLst>
                                        </p:cTn>
                                        <p:tgtEl>
                                          <p:spTgt spid="5135365"/>
                                        </p:tgtEl>
                                      </p:cBhvr>
                                      <p:from x="100000" y="100000"/>
                                      <p:to x="80000" y="100000"/>
                                    </p:animScale>
                                    <p:anim by="(#ppt_h/3+#ppt_w*0.1)" calcmode="lin" valueType="num">
                                      <p:cBhvr additive="sum">
                                        <p:cTn id="50" dur="200" decel="100000" autoRev="1" fill="hold">
                                          <p:stCondLst>
                                            <p:cond delay="600"/>
                                          </p:stCondLst>
                                        </p:cTn>
                                        <p:tgtEl>
                                          <p:spTgt spid="5135365"/>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135374"/>
                                        </p:tgtEl>
                                        <p:attrNameLst>
                                          <p:attrName>style.visibility</p:attrName>
                                        </p:attrNameLst>
                                      </p:cBhvr>
                                      <p:to>
                                        <p:strVal val="visible"/>
                                      </p:to>
                                    </p:set>
                                    <p:anim from="(-#ppt_w/2)" to="(#ppt_x)" calcmode="lin" valueType="num">
                                      <p:cBhvr>
                                        <p:cTn id="55" dur="600" fill="hold">
                                          <p:stCondLst>
                                            <p:cond delay="0"/>
                                          </p:stCondLst>
                                        </p:cTn>
                                        <p:tgtEl>
                                          <p:spTgt spid="5135374"/>
                                        </p:tgtEl>
                                        <p:attrNameLst>
                                          <p:attrName>ppt_x</p:attrName>
                                        </p:attrNameLst>
                                      </p:cBhvr>
                                    </p:anim>
                                    <p:anim from="0" to="-1.0" calcmode="lin" valueType="num">
                                      <p:cBhvr>
                                        <p:cTn id="56" dur="200" decel="50000" autoRev="1" fill="hold">
                                          <p:stCondLst>
                                            <p:cond delay="600"/>
                                          </p:stCondLst>
                                        </p:cTn>
                                        <p:tgtEl>
                                          <p:spTgt spid="5135374"/>
                                        </p:tgtEl>
                                        <p:attrNameLst>
                                          <p:attrName>xshear</p:attrName>
                                        </p:attrNameLst>
                                      </p:cBhvr>
                                    </p:anim>
                                    <p:animScale>
                                      <p:cBhvr>
                                        <p:cTn id="57" dur="200" decel="100000" autoRev="1" fill="hold">
                                          <p:stCondLst>
                                            <p:cond delay="600"/>
                                          </p:stCondLst>
                                        </p:cTn>
                                        <p:tgtEl>
                                          <p:spTgt spid="5135374"/>
                                        </p:tgtEl>
                                      </p:cBhvr>
                                      <p:from x="100000" y="100000"/>
                                      <p:to x="80000" y="100000"/>
                                    </p:animScale>
                                    <p:anim by="(#ppt_h/3+#ppt_w*0.1)" calcmode="lin" valueType="num">
                                      <p:cBhvr additive="sum">
                                        <p:cTn id="58" dur="200" decel="100000" autoRev="1" fill="hold">
                                          <p:stCondLst>
                                            <p:cond delay="600"/>
                                          </p:stCondLst>
                                        </p:cTn>
                                        <p:tgtEl>
                                          <p:spTgt spid="5135374"/>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6" presetClass="entr" presetSubtype="0" fill="hold" nodeType="clickEffect">
                                  <p:stCondLst>
                                    <p:cond delay="0"/>
                                  </p:stCondLst>
                                  <p:childTnLst>
                                    <p:set>
                                      <p:cBhvr>
                                        <p:cTn id="62" dur="1" fill="hold">
                                          <p:stCondLst>
                                            <p:cond delay="0"/>
                                          </p:stCondLst>
                                        </p:cTn>
                                        <p:tgtEl>
                                          <p:spTgt spid="5135376"/>
                                        </p:tgtEl>
                                        <p:attrNameLst>
                                          <p:attrName>style.visibility</p:attrName>
                                        </p:attrNameLst>
                                      </p:cBhvr>
                                      <p:to>
                                        <p:strVal val="visible"/>
                                      </p:to>
                                    </p:set>
                                    <p:animEffect transition="in" filter="wipe(down)">
                                      <p:cBhvr>
                                        <p:cTn id="63" dur="580">
                                          <p:stCondLst>
                                            <p:cond delay="0"/>
                                          </p:stCondLst>
                                        </p:cTn>
                                        <p:tgtEl>
                                          <p:spTgt spid="5135376"/>
                                        </p:tgtEl>
                                      </p:cBhvr>
                                    </p:animEffect>
                                    <p:anim calcmode="lin" valueType="num">
                                      <p:cBhvr>
                                        <p:cTn id="64" dur="1822" tmFilter="0,0; 0.14,0.36; 0.43,0.73; 0.71,0.91; 1.0,1.0">
                                          <p:stCondLst>
                                            <p:cond delay="0"/>
                                          </p:stCondLst>
                                        </p:cTn>
                                        <p:tgtEl>
                                          <p:spTgt spid="513537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13537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13537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13537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135376"/>
                                        </p:tgtEl>
                                        <p:attrNameLst>
                                          <p:attrName>ppt_y</p:attrName>
                                        </p:attrNameLst>
                                      </p:cBhvr>
                                      <p:tavLst>
                                        <p:tav tm="0" fmla="#ppt_y-sin(pi*$)/81">
                                          <p:val>
                                            <p:fltVal val="0"/>
                                          </p:val>
                                        </p:tav>
                                        <p:tav tm="100000">
                                          <p:val>
                                            <p:fltVal val="1"/>
                                          </p:val>
                                        </p:tav>
                                      </p:tavLst>
                                    </p:anim>
                                    <p:animScale>
                                      <p:cBhvr>
                                        <p:cTn id="69" dur="26">
                                          <p:stCondLst>
                                            <p:cond delay="650"/>
                                          </p:stCondLst>
                                        </p:cTn>
                                        <p:tgtEl>
                                          <p:spTgt spid="5135376"/>
                                        </p:tgtEl>
                                      </p:cBhvr>
                                      <p:to x="100000" y="60000"/>
                                    </p:animScale>
                                    <p:animScale>
                                      <p:cBhvr>
                                        <p:cTn id="70" dur="166" decel="50000">
                                          <p:stCondLst>
                                            <p:cond delay="676"/>
                                          </p:stCondLst>
                                        </p:cTn>
                                        <p:tgtEl>
                                          <p:spTgt spid="5135376"/>
                                        </p:tgtEl>
                                      </p:cBhvr>
                                      <p:to x="100000" y="100000"/>
                                    </p:animScale>
                                    <p:animScale>
                                      <p:cBhvr>
                                        <p:cTn id="71" dur="26">
                                          <p:stCondLst>
                                            <p:cond delay="1312"/>
                                          </p:stCondLst>
                                        </p:cTn>
                                        <p:tgtEl>
                                          <p:spTgt spid="5135376"/>
                                        </p:tgtEl>
                                      </p:cBhvr>
                                      <p:to x="100000" y="80000"/>
                                    </p:animScale>
                                    <p:animScale>
                                      <p:cBhvr>
                                        <p:cTn id="72" dur="166" decel="50000">
                                          <p:stCondLst>
                                            <p:cond delay="1338"/>
                                          </p:stCondLst>
                                        </p:cTn>
                                        <p:tgtEl>
                                          <p:spTgt spid="5135376"/>
                                        </p:tgtEl>
                                      </p:cBhvr>
                                      <p:to x="100000" y="100000"/>
                                    </p:animScale>
                                    <p:animScale>
                                      <p:cBhvr>
                                        <p:cTn id="73" dur="26">
                                          <p:stCondLst>
                                            <p:cond delay="1642"/>
                                          </p:stCondLst>
                                        </p:cTn>
                                        <p:tgtEl>
                                          <p:spTgt spid="5135376"/>
                                        </p:tgtEl>
                                      </p:cBhvr>
                                      <p:to x="100000" y="90000"/>
                                    </p:animScale>
                                    <p:animScale>
                                      <p:cBhvr>
                                        <p:cTn id="74" dur="166" decel="50000">
                                          <p:stCondLst>
                                            <p:cond delay="1668"/>
                                          </p:stCondLst>
                                        </p:cTn>
                                        <p:tgtEl>
                                          <p:spTgt spid="5135376"/>
                                        </p:tgtEl>
                                      </p:cBhvr>
                                      <p:to x="100000" y="100000"/>
                                    </p:animScale>
                                    <p:animScale>
                                      <p:cBhvr>
                                        <p:cTn id="75" dur="26">
                                          <p:stCondLst>
                                            <p:cond delay="1808"/>
                                          </p:stCondLst>
                                        </p:cTn>
                                        <p:tgtEl>
                                          <p:spTgt spid="5135376"/>
                                        </p:tgtEl>
                                      </p:cBhvr>
                                      <p:to x="100000" y="95000"/>
                                    </p:animScale>
                                    <p:animScale>
                                      <p:cBhvr>
                                        <p:cTn id="76" dur="166" decel="50000">
                                          <p:stCondLst>
                                            <p:cond delay="1834"/>
                                          </p:stCondLst>
                                        </p:cTn>
                                        <p:tgtEl>
                                          <p:spTgt spid="5135376"/>
                                        </p:tgtEl>
                                      </p:cBhvr>
                                      <p:to x="100000" y="100000"/>
                                    </p:animScale>
                                  </p:childTnLst>
                                </p:cTn>
                              </p:par>
                              <p:par>
                                <p:cTn id="77" presetID="23" presetClass="entr" presetSubtype="16" fill="hold" grpId="0" nodeType="withEffect">
                                  <p:stCondLst>
                                    <p:cond delay="0"/>
                                  </p:stCondLst>
                                  <p:childTnLst>
                                    <p:set>
                                      <p:cBhvr>
                                        <p:cTn id="78" dur="1" fill="hold">
                                          <p:stCondLst>
                                            <p:cond delay="0"/>
                                          </p:stCondLst>
                                        </p:cTn>
                                        <p:tgtEl>
                                          <p:spTgt spid="5135375"/>
                                        </p:tgtEl>
                                        <p:attrNameLst>
                                          <p:attrName>style.visibility</p:attrName>
                                        </p:attrNameLst>
                                      </p:cBhvr>
                                      <p:to>
                                        <p:strVal val="visible"/>
                                      </p:to>
                                    </p:set>
                                    <p:anim calcmode="lin" valueType="num">
                                      <p:cBhvr>
                                        <p:cTn id="79" dur="500" fill="hold"/>
                                        <p:tgtEl>
                                          <p:spTgt spid="5135375"/>
                                        </p:tgtEl>
                                        <p:attrNameLst>
                                          <p:attrName>ppt_w</p:attrName>
                                        </p:attrNameLst>
                                      </p:cBhvr>
                                      <p:tavLst>
                                        <p:tav tm="0">
                                          <p:val>
                                            <p:fltVal val="0"/>
                                          </p:val>
                                        </p:tav>
                                        <p:tav tm="100000">
                                          <p:val>
                                            <p:strVal val="#ppt_w"/>
                                          </p:val>
                                        </p:tav>
                                      </p:tavLst>
                                    </p:anim>
                                    <p:anim calcmode="lin" valueType="num">
                                      <p:cBhvr>
                                        <p:cTn id="80" dur="500" fill="hold"/>
                                        <p:tgtEl>
                                          <p:spTgt spid="51353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363" grpId="0" animBg="1"/>
      <p:bldP spid="5135364" grpId="0" animBg="1"/>
      <p:bldP spid="5135365" grpId="0" animBg="1"/>
      <p:bldP spid="5135371" grpId="0" animBg="1"/>
      <p:bldP spid="5135372" grpId="0" animBg="1"/>
      <p:bldP spid="5135373" grpId="0" animBg="1"/>
      <p:bldP spid="5135374" grpId="0" animBg="1"/>
      <p:bldP spid="513537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7410" name="Picture 2"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270750" y="4364038"/>
            <a:ext cx="1949450" cy="2493962"/>
          </a:xfrm>
          <a:prstGeom prst="rect">
            <a:avLst/>
          </a:prstGeom>
          <a:noFill/>
          <a:extLst>
            <a:ext uri="{909E8E84-426E-40DD-AFC4-6F175D3DCCD1}">
              <a14:hiddenFill xmlns:a14="http://schemas.microsoft.com/office/drawing/2010/main">
                <a:solidFill>
                  <a:srgbClr val="FFFFFF"/>
                </a:solidFill>
              </a14:hiddenFill>
            </a:ext>
          </a:extLst>
        </p:spPr>
      </p:pic>
      <p:sp>
        <p:nvSpPr>
          <p:cNvPr id="5137411" name="Rectangle 3"/>
          <p:cNvSpPr>
            <a:spLocks noGrp="1" noChangeArrowheads="1"/>
          </p:cNvSpPr>
          <p:nvPr>
            <p:ph type="title"/>
          </p:nvPr>
        </p:nvSpPr>
        <p:spPr>
          <a:xfrm>
            <a:off x="0" y="44450"/>
            <a:ext cx="9144000" cy="576263"/>
          </a:xfrm>
        </p:spPr>
        <p:txBody>
          <a:bodyPr/>
          <a:lstStyle/>
          <a:p>
            <a:pPr algn="ctr"/>
            <a:r>
              <a:rPr lang="en-US" altLang="ja-JP" sz="3400">
                <a:effectLst/>
                <a:latin typeface="HGP明朝B" panose="02020800000000000000" pitchFamily="18" charset="-128"/>
                <a:ea typeface="HGP明朝B" panose="02020800000000000000" pitchFamily="18" charset="-128"/>
              </a:rPr>
              <a:t>IT</a:t>
            </a:r>
            <a:r>
              <a:rPr lang="ja-JP" altLang="en-US" sz="3400">
                <a:effectLst/>
                <a:latin typeface="HGP創英角ﾎﾟｯﾌﾟ体" panose="040B0A00000000000000" pitchFamily="50" charset="-128"/>
                <a:ea typeface="HGP創英角ﾎﾟｯﾌﾟ体" panose="040B0A00000000000000" pitchFamily="50" charset="-128"/>
              </a:rPr>
              <a:t>化への視点</a:t>
            </a:r>
          </a:p>
        </p:txBody>
      </p:sp>
      <p:sp>
        <p:nvSpPr>
          <p:cNvPr id="5137412" name="Rectangle 4"/>
          <p:cNvSpPr>
            <a:spLocks noChangeArrowheads="1"/>
          </p:cNvSpPr>
          <p:nvPr/>
        </p:nvSpPr>
        <p:spPr bwMode="auto">
          <a:xfrm>
            <a:off x="0" y="981075"/>
            <a:ext cx="9144000" cy="3382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ja-JP" altLang="en-US" sz="7200">
                <a:latin typeface="HGP創英角ﾎﾟｯﾌﾟ体" panose="040B0A00000000000000" pitchFamily="50" charset="-128"/>
                <a:ea typeface="HGP創英角ﾎﾟｯﾌﾟ体" panose="040B0A00000000000000" pitchFamily="50" charset="-128"/>
              </a:rPr>
              <a:t>そして、</a:t>
            </a:r>
          </a:p>
          <a:p>
            <a:pPr>
              <a:spcBef>
                <a:spcPct val="0"/>
              </a:spcBef>
            </a:pPr>
            <a:r>
              <a:rPr lang="ja-JP" altLang="en-US" sz="7200">
                <a:latin typeface="HGP創英角ﾎﾟｯﾌﾟ体" panose="040B0A00000000000000" pitchFamily="50" charset="-128"/>
                <a:ea typeface="HGP創英角ﾎﾟｯﾌﾟ体" panose="040B0A00000000000000" pitchFamily="50" charset="-128"/>
              </a:rPr>
              <a:t>マニュアル化や標準化のことだけでもない</a:t>
            </a:r>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137412"/>
                                        </p:tgtEl>
                                        <p:attrNameLst>
                                          <p:attrName>style.visibility</p:attrName>
                                        </p:attrNameLst>
                                      </p:cBhvr>
                                      <p:to>
                                        <p:strVal val="visible"/>
                                      </p:to>
                                    </p:set>
                                    <p:anim calcmode="lin" valueType="num">
                                      <p:cBhvr>
                                        <p:cTn id="7" dur="500" fill="hold"/>
                                        <p:tgtEl>
                                          <p:spTgt spid="51374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37412"/>
                                        </p:tgtEl>
                                        <p:attrNameLst>
                                          <p:attrName>ppt_y</p:attrName>
                                        </p:attrNameLst>
                                      </p:cBhvr>
                                      <p:tavLst>
                                        <p:tav tm="0">
                                          <p:val>
                                            <p:strVal val="#ppt_y"/>
                                          </p:val>
                                        </p:tav>
                                        <p:tav tm="100000">
                                          <p:val>
                                            <p:strVal val="#ppt_y"/>
                                          </p:val>
                                        </p:tav>
                                      </p:tavLst>
                                    </p:anim>
                                    <p:anim calcmode="lin" valueType="num">
                                      <p:cBhvr>
                                        <p:cTn id="9" dur="500" fill="hold"/>
                                        <p:tgtEl>
                                          <p:spTgt spid="51374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374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37412"/>
                                        </p:tgtEl>
                                      </p:cBhvr>
                                    </p:animEffect>
                                  </p:childTnLst>
                                </p:cTn>
                              </p:par>
                            </p:childTnLst>
                          </p:cTn>
                        </p:par>
                        <p:par>
                          <p:cTn id="12" fill="hold" nodeType="afterGroup">
                            <p:stCondLst>
                              <p:cond delay="1600"/>
                            </p:stCondLst>
                            <p:childTnLst>
                              <p:par>
                                <p:cTn id="13" presetID="26" presetClass="entr" presetSubtype="0" fill="hold" nodeType="afterEffect">
                                  <p:stCondLst>
                                    <p:cond delay="0"/>
                                  </p:stCondLst>
                                  <p:childTnLst>
                                    <p:set>
                                      <p:cBhvr>
                                        <p:cTn id="14" dur="1" fill="hold">
                                          <p:stCondLst>
                                            <p:cond delay="0"/>
                                          </p:stCondLst>
                                        </p:cTn>
                                        <p:tgtEl>
                                          <p:spTgt spid="5137410"/>
                                        </p:tgtEl>
                                        <p:attrNameLst>
                                          <p:attrName>style.visibility</p:attrName>
                                        </p:attrNameLst>
                                      </p:cBhvr>
                                      <p:to>
                                        <p:strVal val="visible"/>
                                      </p:to>
                                    </p:set>
                                    <p:animEffect transition="in" filter="wipe(down)">
                                      <p:cBhvr>
                                        <p:cTn id="15" dur="580">
                                          <p:stCondLst>
                                            <p:cond delay="0"/>
                                          </p:stCondLst>
                                        </p:cTn>
                                        <p:tgtEl>
                                          <p:spTgt spid="5137410"/>
                                        </p:tgtEl>
                                      </p:cBhvr>
                                    </p:animEffect>
                                    <p:anim calcmode="lin" valueType="num">
                                      <p:cBhvr>
                                        <p:cTn id="16" dur="1822" tmFilter="0,0; 0.14,0.36; 0.43,0.73; 0.71,0.91; 1.0,1.0">
                                          <p:stCondLst>
                                            <p:cond delay="0"/>
                                          </p:stCondLst>
                                        </p:cTn>
                                        <p:tgtEl>
                                          <p:spTgt spid="51374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1374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1374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1374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137410"/>
                                        </p:tgtEl>
                                        <p:attrNameLst>
                                          <p:attrName>ppt_y</p:attrName>
                                        </p:attrNameLst>
                                      </p:cBhvr>
                                      <p:tavLst>
                                        <p:tav tm="0" fmla="#ppt_y-sin(pi*$)/81">
                                          <p:val>
                                            <p:fltVal val="0"/>
                                          </p:val>
                                        </p:tav>
                                        <p:tav tm="100000">
                                          <p:val>
                                            <p:fltVal val="1"/>
                                          </p:val>
                                        </p:tav>
                                      </p:tavLst>
                                    </p:anim>
                                    <p:animScale>
                                      <p:cBhvr>
                                        <p:cTn id="21" dur="26">
                                          <p:stCondLst>
                                            <p:cond delay="650"/>
                                          </p:stCondLst>
                                        </p:cTn>
                                        <p:tgtEl>
                                          <p:spTgt spid="5137410"/>
                                        </p:tgtEl>
                                      </p:cBhvr>
                                      <p:to x="100000" y="60000"/>
                                    </p:animScale>
                                    <p:animScale>
                                      <p:cBhvr>
                                        <p:cTn id="22" dur="166" decel="50000">
                                          <p:stCondLst>
                                            <p:cond delay="676"/>
                                          </p:stCondLst>
                                        </p:cTn>
                                        <p:tgtEl>
                                          <p:spTgt spid="5137410"/>
                                        </p:tgtEl>
                                      </p:cBhvr>
                                      <p:to x="100000" y="100000"/>
                                    </p:animScale>
                                    <p:animScale>
                                      <p:cBhvr>
                                        <p:cTn id="23" dur="26">
                                          <p:stCondLst>
                                            <p:cond delay="1312"/>
                                          </p:stCondLst>
                                        </p:cTn>
                                        <p:tgtEl>
                                          <p:spTgt spid="5137410"/>
                                        </p:tgtEl>
                                      </p:cBhvr>
                                      <p:to x="100000" y="80000"/>
                                    </p:animScale>
                                    <p:animScale>
                                      <p:cBhvr>
                                        <p:cTn id="24" dur="166" decel="50000">
                                          <p:stCondLst>
                                            <p:cond delay="1338"/>
                                          </p:stCondLst>
                                        </p:cTn>
                                        <p:tgtEl>
                                          <p:spTgt spid="5137410"/>
                                        </p:tgtEl>
                                      </p:cBhvr>
                                      <p:to x="100000" y="100000"/>
                                    </p:animScale>
                                    <p:animScale>
                                      <p:cBhvr>
                                        <p:cTn id="25" dur="26">
                                          <p:stCondLst>
                                            <p:cond delay="1642"/>
                                          </p:stCondLst>
                                        </p:cTn>
                                        <p:tgtEl>
                                          <p:spTgt spid="5137410"/>
                                        </p:tgtEl>
                                      </p:cBhvr>
                                      <p:to x="100000" y="90000"/>
                                    </p:animScale>
                                    <p:animScale>
                                      <p:cBhvr>
                                        <p:cTn id="26" dur="166" decel="50000">
                                          <p:stCondLst>
                                            <p:cond delay="1668"/>
                                          </p:stCondLst>
                                        </p:cTn>
                                        <p:tgtEl>
                                          <p:spTgt spid="5137410"/>
                                        </p:tgtEl>
                                      </p:cBhvr>
                                      <p:to x="100000" y="100000"/>
                                    </p:animScale>
                                    <p:animScale>
                                      <p:cBhvr>
                                        <p:cTn id="27" dur="26">
                                          <p:stCondLst>
                                            <p:cond delay="1808"/>
                                          </p:stCondLst>
                                        </p:cTn>
                                        <p:tgtEl>
                                          <p:spTgt spid="5137410"/>
                                        </p:tgtEl>
                                      </p:cBhvr>
                                      <p:to x="100000" y="95000"/>
                                    </p:animScale>
                                    <p:animScale>
                                      <p:cBhvr>
                                        <p:cTn id="28" dur="166" decel="50000">
                                          <p:stCondLst>
                                            <p:cond delay="1834"/>
                                          </p:stCondLst>
                                        </p:cTn>
                                        <p:tgtEl>
                                          <p:spTgt spid="513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4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 name="図 1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9903" y="4376059"/>
            <a:ext cx="3473323" cy="2456981"/>
          </a:xfrm>
          <a:prstGeom prst="rect">
            <a:avLst/>
          </a:prstGeom>
        </p:spPr>
      </p:pic>
      <p:sp>
        <p:nvSpPr>
          <p:cNvPr id="5395458" name="Rectangle 2"/>
          <p:cNvSpPr>
            <a:spLocks noGrp="1" noChangeArrowheads="1"/>
          </p:cNvSpPr>
          <p:nvPr>
            <p:ph type="title"/>
          </p:nvPr>
        </p:nvSpPr>
        <p:spPr>
          <a:xfrm>
            <a:off x="0" y="0"/>
            <a:ext cx="9144000" cy="782638"/>
          </a:xfrm>
        </p:spPr>
        <p:txBody>
          <a:bodyPr/>
          <a:lstStyle/>
          <a:p>
            <a:pPr algn="ctr"/>
            <a:r>
              <a:rPr lang="ja-JP" altLang="en-US" sz="3400" b="1">
                <a:solidFill>
                  <a:schemeClr val="tx1"/>
                </a:solidFill>
                <a:effectLst/>
                <a:latin typeface="HGP創英角ﾎﾟｯﾌﾟ体" panose="040B0A00000000000000" pitchFamily="50" charset="-128"/>
                <a:ea typeface="HGP創英角ﾎﾟｯﾌﾟ体" panose="040B0A00000000000000" pitchFamily="50" charset="-128"/>
              </a:rPr>
              <a:t>きっかけはデジタルなコミュニケーション</a:t>
            </a:r>
          </a:p>
        </p:txBody>
      </p:sp>
      <p:pic>
        <p:nvPicPr>
          <p:cNvPr id="5395459" name="Picture 3"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042150" y="4149725"/>
            <a:ext cx="2117725" cy="2708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95460" name="Oval 4"/>
          <p:cNvSpPr>
            <a:spLocks noChangeArrowheads="1"/>
          </p:cNvSpPr>
          <p:nvPr/>
        </p:nvSpPr>
        <p:spPr bwMode="blackWhite">
          <a:xfrm>
            <a:off x="1377950" y="1412875"/>
            <a:ext cx="1177925" cy="1079500"/>
          </a:xfrm>
          <a:prstGeom prst="ellipse">
            <a:avLst/>
          </a:prstGeom>
          <a:solidFill>
            <a:srgbClr val="FFCC00">
              <a:alpha val="50000"/>
            </a:srgbClr>
          </a:solidFill>
          <a:ln w="9525" algn="ctr">
            <a:solidFill>
              <a:srgbClr val="FF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Times New Roman" panose="02020603050405020304" pitchFamily="18" charset="0"/>
              <a:ea typeface="HG丸ｺﾞｼｯｸM-PRO" panose="020F0600000000000000" pitchFamily="50" charset="-128"/>
            </a:endParaRPr>
          </a:p>
        </p:txBody>
      </p:sp>
      <p:sp>
        <p:nvSpPr>
          <p:cNvPr id="5395461" name="Oval 5"/>
          <p:cNvSpPr>
            <a:spLocks noChangeArrowheads="1"/>
          </p:cNvSpPr>
          <p:nvPr/>
        </p:nvSpPr>
        <p:spPr bwMode="blackWhite">
          <a:xfrm>
            <a:off x="6948488" y="2781300"/>
            <a:ext cx="1074737" cy="954088"/>
          </a:xfrm>
          <a:prstGeom prst="ellipse">
            <a:avLst/>
          </a:prstGeom>
          <a:solidFill>
            <a:srgbClr val="FF00FF">
              <a:alpha val="50000"/>
            </a:srgbClr>
          </a:solidFill>
          <a:ln w="9525" algn="ctr">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丸ｺﾞｼｯｸM-PRO" panose="020F0600000000000000" pitchFamily="50" charset="-128"/>
            </a:endParaRPr>
          </a:p>
        </p:txBody>
      </p:sp>
      <p:sp>
        <p:nvSpPr>
          <p:cNvPr id="5395462" name="Oval 6"/>
          <p:cNvSpPr>
            <a:spLocks noChangeArrowheads="1"/>
          </p:cNvSpPr>
          <p:nvPr/>
        </p:nvSpPr>
        <p:spPr bwMode="blackWhite">
          <a:xfrm>
            <a:off x="1377950" y="3886200"/>
            <a:ext cx="1152525" cy="1050925"/>
          </a:xfrm>
          <a:prstGeom prst="ellipse">
            <a:avLst/>
          </a:prstGeom>
          <a:solidFill>
            <a:srgbClr val="99CCFF">
              <a:alpha val="60001"/>
            </a:srgbClr>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b="1">
              <a:latin typeface="Times New Roman" panose="02020603050405020304" pitchFamily="18" charset="0"/>
              <a:ea typeface="HG丸ｺﾞｼｯｸM-PRO" panose="020F0600000000000000" pitchFamily="50" charset="-128"/>
            </a:endParaRPr>
          </a:p>
        </p:txBody>
      </p:sp>
      <p:sp>
        <p:nvSpPr>
          <p:cNvPr id="5395463" name="Oval 7"/>
          <p:cNvSpPr>
            <a:spLocks noChangeArrowheads="1"/>
          </p:cNvSpPr>
          <p:nvPr/>
        </p:nvSpPr>
        <p:spPr bwMode="blackWhite">
          <a:xfrm>
            <a:off x="5508625" y="1412875"/>
            <a:ext cx="1009650" cy="919163"/>
          </a:xfrm>
          <a:prstGeom prst="ellipse">
            <a:avLst/>
          </a:prstGeom>
          <a:solidFill>
            <a:srgbClr val="33CCCC">
              <a:alpha val="50000"/>
            </a:srgbClr>
          </a:solidFill>
          <a:ln w="9525" algn="ctr">
            <a:solidFill>
              <a:schemeClr val="folHlink"/>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丸ｺﾞｼｯｸM-PRO" panose="020F0600000000000000" pitchFamily="50" charset="-128"/>
            </a:endParaRPr>
          </a:p>
        </p:txBody>
      </p:sp>
      <p:sp>
        <p:nvSpPr>
          <p:cNvPr id="5395464" name="Oval 8"/>
          <p:cNvSpPr>
            <a:spLocks noChangeArrowheads="1"/>
          </p:cNvSpPr>
          <p:nvPr/>
        </p:nvSpPr>
        <p:spPr bwMode="blackWhite">
          <a:xfrm>
            <a:off x="3797300" y="1268413"/>
            <a:ext cx="1135063" cy="974725"/>
          </a:xfrm>
          <a:prstGeom prst="ellipse">
            <a:avLst/>
          </a:prstGeom>
          <a:solidFill>
            <a:srgbClr val="00FFFF">
              <a:alpha val="49001"/>
            </a:srgbClr>
          </a:solidFill>
          <a:ln w="9525" algn="ctr">
            <a:solidFill>
              <a:schemeClr val="folHlink"/>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丸ｺﾞｼｯｸM-PRO" panose="020F0600000000000000" pitchFamily="50" charset="-128"/>
            </a:endParaRPr>
          </a:p>
        </p:txBody>
      </p:sp>
      <p:sp>
        <p:nvSpPr>
          <p:cNvPr id="5395466" name="Line 10"/>
          <p:cNvSpPr>
            <a:spLocks noChangeShapeType="1"/>
          </p:cNvSpPr>
          <p:nvPr/>
        </p:nvSpPr>
        <p:spPr bwMode="auto">
          <a:xfrm>
            <a:off x="2447925" y="4770438"/>
            <a:ext cx="1116013"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395467" name="Line 11"/>
          <p:cNvSpPr>
            <a:spLocks noChangeShapeType="1"/>
          </p:cNvSpPr>
          <p:nvPr/>
        </p:nvSpPr>
        <p:spPr bwMode="auto">
          <a:xfrm>
            <a:off x="2339975" y="2349500"/>
            <a:ext cx="1655763"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395468" name="Line 12"/>
          <p:cNvSpPr>
            <a:spLocks noChangeShapeType="1"/>
          </p:cNvSpPr>
          <p:nvPr/>
        </p:nvSpPr>
        <p:spPr bwMode="auto">
          <a:xfrm>
            <a:off x="4398963" y="2243138"/>
            <a:ext cx="244475" cy="2554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395469" name="Line 13"/>
          <p:cNvSpPr>
            <a:spLocks noChangeShapeType="1"/>
          </p:cNvSpPr>
          <p:nvPr/>
        </p:nvSpPr>
        <p:spPr bwMode="auto">
          <a:xfrm flipH="1">
            <a:off x="5292725" y="2349500"/>
            <a:ext cx="647700" cy="2447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395470" name="Line 14"/>
          <p:cNvSpPr>
            <a:spLocks noChangeShapeType="1"/>
          </p:cNvSpPr>
          <p:nvPr/>
        </p:nvSpPr>
        <p:spPr bwMode="auto">
          <a:xfrm flipH="1">
            <a:off x="5940425" y="3543300"/>
            <a:ext cx="1101725" cy="1254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nvGrpSpPr>
          <p:cNvPr id="5395471" name="Group 15"/>
          <p:cNvGrpSpPr>
            <a:grpSpLocks/>
          </p:cNvGrpSpPr>
          <p:nvPr/>
        </p:nvGrpSpPr>
        <p:grpSpPr bwMode="auto">
          <a:xfrm>
            <a:off x="2339975" y="2349500"/>
            <a:ext cx="3294063" cy="3001963"/>
            <a:chOff x="394" y="1459"/>
            <a:chExt cx="2300" cy="2195"/>
          </a:xfrm>
        </p:grpSpPr>
        <p:grpSp>
          <p:nvGrpSpPr>
            <p:cNvPr id="5395472" name="Group 16"/>
            <p:cNvGrpSpPr>
              <a:grpSpLocks/>
            </p:cNvGrpSpPr>
            <p:nvPr/>
          </p:nvGrpSpPr>
          <p:grpSpPr bwMode="auto">
            <a:xfrm>
              <a:off x="612" y="1569"/>
              <a:ext cx="2082" cy="2085"/>
              <a:chOff x="612" y="1569"/>
              <a:chExt cx="2082" cy="2085"/>
            </a:xfrm>
          </p:grpSpPr>
          <p:sp>
            <p:nvSpPr>
              <p:cNvPr id="5395473" name="Freeform 17"/>
              <p:cNvSpPr>
                <a:spLocks/>
              </p:cNvSpPr>
              <p:nvPr/>
            </p:nvSpPr>
            <p:spPr bwMode="gray">
              <a:xfrm>
                <a:off x="1797" y="3106"/>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4" name="Freeform 18"/>
              <p:cNvSpPr>
                <a:spLocks/>
              </p:cNvSpPr>
              <p:nvPr/>
            </p:nvSpPr>
            <p:spPr bwMode="gray">
              <a:xfrm>
                <a:off x="2619" y="3299"/>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5" name="Freeform 19"/>
              <p:cNvSpPr>
                <a:spLocks/>
              </p:cNvSpPr>
              <p:nvPr/>
            </p:nvSpPr>
            <p:spPr bwMode="gray">
              <a:xfrm>
                <a:off x="2142" y="3229"/>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6" name="Freeform 20"/>
              <p:cNvSpPr>
                <a:spLocks/>
              </p:cNvSpPr>
              <p:nvPr/>
            </p:nvSpPr>
            <p:spPr bwMode="gray">
              <a:xfrm>
                <a:off x="2137" y="3248"/>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7" name="Freeform 21"/>
              <p:cNvSpPr>
                <a:spLocks/>
              </p:cNvSpPr>
              <p:nvPr/>
            </p:nvSpPr>
            <p:spPr bwMode="gray">
              <a:xfrm>
                <a:off x="2208" y="2849"/>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8" name="Freeform 22"/>
              <p:cNvSpPr>
                <a:spLocks/>
              </p:cNvSpPr>
              <p:nvPr/>
            </p:nvSpPr>
            <p:spPr bwMode="gray">
              <a:xfrm>
                <a:off x="2601" y="2875"/>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79" name="Freeform 23"/>
              <p:cNvSpPr>
                <a:spLocks/>
              </p:cNvSpPr>
              <p:nvPr/>
            </p:nvSpPr>
            <p:spPr bwMode="gray">
              <a:xfrm>
                <a:off x="2208" y="2860"/>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0" name="Freeform 24"/>
              <p:cNvSpPr>
                <a:spLocks/>
              </p:cNvSpPr>
              <p:nvPr/>
            </p:nvSpPr>
            <p:spPr bwMode="gray">
              <a:xfrm>
                <a:off x="2253" y="2906"/>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1" name="Freeform 25"/>
              <p:cNvSpPr>
                <a:spLocks/>
              </p:cNvSpPr>
              <p:nvPr/>
            </p:nvSpPr>
            <p:spPr bwMode="gray">
              <a:xfrm>
                <a:off x="614" y="1569"/>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2" name="Freeform 26"/>
              <p:cNvSpPr>
                <a:spLocks/>
              </p:cNvSpPr>
              <p:nvPr/>
            </p:nvSpPr>
            <p:spPr bwMode="gray">
              <a:xfrm>
                <a:off x="1411" y="2486"/>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3" name="Freeform 27"/>
              <p:cNvSpPr>
                <a:spLocks/>
              </p:cNvSpPr>
              <p:nvPr/>
            </p:nvSpPr>
            <p:spPr bwMode="gray">
              <a:xfrm>
                <a:off x="612" y="1851"/>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4" name="Freeform 28"/>
              <p:cNvSpPr>
                <a:spLocks/>
              </p:cNvSpPr>
              <p:nvPr/>
            </p:nvSpPr>
            <p:spPr bwMode="gray">
              <a:xfrm>
                <a:off x="1238" y="1621"/>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5" name="Freeform 29"/>
              <p:cNvSpPr>
                <a:spLocks/>
              </p:cNvSpPr>
              <p:nvPr/>
            </p:nvSpPr>
            <p:spPr bwMode="gray">
              <a:xfrm>
                <a:off x="949" y="2376"/>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6" name="Freeform 30"/>
              <p:cNvSpPr>
                <a:spLocks/>
              </p:cNvSpPr>
              <p:nvPr/>
            </p:nvSpPr>
            <p:spPr bwMode="gray">
              <a:xfrm>
                <a:off x="1944" y="3449"/>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7" name="Freeform 31"/>
              <p:cNvSpPr>
                <a:spLocks/>
              </p:cNvSpPr>
              <p:nvPr/>
            </p:nvSpPr>
            <p:spPr bwMode="gray">
              <a:xfrm>
                <a:off x="1709" y="3223"/>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8" name="Freeform 32"/>
              <p:cNvSpPr>
                <a:spLocks/>
              </p:cNvSpPr>
              <p:nvPr/>
            </p:nvSpPr>
            <p:spPr bwMode="gray">
              <a:xfrm>
                <a:off x="1999" y="3301"/>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89" name="Freeform 33"/>
              <p:cNvSpPr>
                <a:spLocks/>
              </p:cNvSpPr>
              <p:nvPr/>
            </p:nvSpPr>
            <p:spPr bwMode="gray">
              <a:xfrm>
                <a:off x="1524" y="3374"/>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0" name="Freeform 34"/>
              <p:cNvSpPr>
                <a:spLocks/>
              </p:cNvSpPr>
              <p:nvPr/>
            </p:nvSpPr>
            <p:spPr bwMode="gray">
              <a:xfrm>
                <a:off x="1565" y="3369"/>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1" name="Freeform 35"/>
              <p:cNvSpPr>
                <a:spLocks/>
              </p:cNvSpPr>
              <p:nvPr/>
            </p:nvSpPr>
            <p:spPr bwMode="gray">
              <a:xfrm>
                <a:off x="1622" y="3248"/>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2" name="Freeform 36"/>
              <p:cNvSpPr>
                <a:spLocks/>
              </p:cNvSpPr>
              <p:nvPr/>
            </p:nvSpPr>
            <p:spPr bwMode="gray">
              <a:xfrm>
                <a:off x="1951" y="3604"/>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3" name="Freeform 37"/>
              <p:cNvSpPr>
                <a:spLocks/>
              </p:cNvSpPr>
              <p:nvPr/>
            </p:nvSpPr>
            <p:spPr bwMode="gray">
              <a:xfrm>
                <a:off x="1617" y="2998"/>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4" name="Freeform 38"/>
              <p:cNvSpPr>
                <a:spLocks/>
              </p:cNvSpPr>
              <p:nvPr/>
            </p:nvSpPr>
            <p:spPr bwMode="gray">
              <a:xfrm>
                <a:off x="1518" y="2970"/>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5" name="Freeform 39"/>
              <p:cNvSpPr>
                <a:spLocks/>
              </p:cNvSpPr>
              <p:nvPr/>
            </p:nvSpPr>
            <p:spPr bwMode="gray">
              <a:xfrm>
                <a:off x="1524" y="2972"/>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6" name="Freeform 40"/>
              <p:cNvSpPr>
                <a:spLocks/>
              </p:cNvSpPr>
              <p:nvPr/>
            </p:nvSpPr>
            <p:spPr bwMode="gray">
              <a:xfrm>
                <a:off x="1551" y="3063"/>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7" name="Freeform 41"/>
              <p:cNvSpPr>
                <a:spLocks/>
              </p:cNvSpPr>
              <p:nvPr/>
            </p:nvSpPr>
            <p:spPr bwMode="gray">
              <a:xfrm>
                <a:off x="1669" y="3025"/>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8" name="Freeform 42"/>
              <p:cNvSpPr>
                <a:spLocks/>
              </p:cNvSpPr>
              <p:nvPr/>
            </p:nvSpPr>
            <p:spPr bwMode="gray">
              <a:xfrm>
                <a:off x="1831" y="3009"/>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499" name="Freeform 43"/>
              <p:cNvSpPr>
                <a:spLocks/>
              </p:cNvSpPr>
              <p:nvPr/>
            </p:nvSpPr>
            <p:spPr bwMode="gray">
              <a:xfrm>
                <a:off x="1886" y="3076"/>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0" name="Freeform 44"/>
              <p:cNvSpPr>
                <a:spLocks/>
              </p:cNvSpPr>
              <p:nvPr/>
            </p:nvSpPr>
            <p:spPr bwMode="gray">
              <a:xfrm>
                <a:off x="1748" y="3124"/>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1" name="Freeform 45"/>
              <p:cNvSpPr>
                <a:spLocks/>
              </p:cNvSpPr>
              <p:nvPr/>
            </p:nvSpPr>
            <p:spPr bwMode="gray">
              <a:xfrm>
                <a:off x="1731" y="3105"/>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2" name="Freeform 46"/>
              <p:cNvSpPr>
                <a:spLocks/>
              </p:cNvSpPr>
              <p:nvPr/>
            </p:nvSpPr>
            <p:spPr bwMode="gray">
              <a:xfrm>
                <a:off x="1617" y="3152"/>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3" name="Freeform 47"/>
              <p:cNvSpPr>
                <a:spLocks/>
              </p:cNvSpPr>
              <p:nvPr/>
            </p:nvSpPr>
            <p:spPr bwMode="gray">
              <a:xfrm>
                <a:off x="1671" y="3363"/>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4" name="Freeform 48"/>
              <p:cNvSpPr>
                <a:spLocks/>
              </p:cNvSpPr>
              <p:nvPr/>
            </p:nvSpPr>
            <p:spPr bwMode="gray">
              <a:xfrm>
                <a:off x="1975" y="3465"/>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5" name="Oval 49"/>
              <p:cNvSpPr>
                <a:spLocks noChangeArrowheads="1"/>
              </p:cNvSpPr>
              <p:nvPr/>
            </p:nvSpPr>
            <p:spPr bwMode="gray">
              <a:xfrm>
                <a:off x="1773" y="3036"/>
                <a:ext cx="31" cy="2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06" name="Freeform 50"/>
              <p:cNvSpPr>
                <a:spLocks/>
              </p:cNvSpPr>
              <p:nvPr/>
            </p:nvSpPr>
            <p:spPr bwMode="gray">
              <a:xfrm>
                <a:off x="1997" y="3605"/>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7" name="Freeform 51"/>
              <p:cNvSpPr>
                <a:spLocks/>
              </p:cNvSpPr>
              <p:nvPr/>
            </p:nvSpPr>
            <p:spPr bwMode="gray">
              <a:xfrm>
                <a:off x="1621" y="3242"/>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8" name="Freeform 52"/>
              <p:cNvSpPr>
                <a:spLocks/>
              </p:cNvSpPr>
              <p:nvPr/>
            </p:nvSpPr>
            <p:spPr bwMode="gray">
              <a:xfrm>
                <a:off x="1654" y="3220"/>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09" name="Freeform 53"/>
              <p:cNvSpPr>
                <a:spLocks/>
              </p:cNvSpPr>
              <p:nvPr/>
            </p:nvSpPr>
            <p:spPr bwMode="gray">
              <a:xfrm>
                <a:off x="1874" y="3460"/>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0" name="Freeform 54"/>
              <p:cNvSpPr>
                <a:spLocks/>
              </p:cNvSpPr>
              <p:nvPr/>
            </p:nvSpPr>
            <p:spPr bwMode="gray">
              <a:xfrm>
                <a:off x="1978" y="3382"/>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1" name="Freeform 55"/>
              <p:cNvSpPr>
                <a:spLocks/>
              </p:cNvSpPr>
              <p:nvPr/>
            </p:nvSpPr>
            <p:spPr bwMode="gray">
              <a:xfrm>
                <a:off x="1905" y="3106"/>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2" name="Freeform 56"/>
              <p:cNvSpPr>
                <a:spLocks/>
              </p:cNvSpPr>
              <p:nvPr/>
            </p:nvSpPr>
            <p:spPr bwMode="gray">
              <a:xfrm>
                <a:off x="1862" y="3278"/>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3" name="Freeform 57"/>
              <p:cNvSpPr>
                <a:spLocks/>
              </p:cNvSpPr>
              <p:nvPr/>
            </p:nvSpPr>
            <p:spPr bwMode="gray">
              <a:xfrm>
                <a:off x="1823" y="3273"/>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4" name="Freeform 58"/>
              <p:cNvSpPr>
                <a:spLocks/>
              </p:cNvSpPr>
              <p:nvPr/>
            </p:nvSpPr>
            <p:spPr bwMode="gray">
              <a:xfrm>
                <a:off x="1841" y="3310"/>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5" name="Freeform 59"/>
              <p:cNvSpPr>
                <a:spLocks/>
              </p:cNvSpPr>
              <p:nvPr/>
            </p:nvSpPr>
            <p:spPr bwMode="gray">
              <a:xfrm>
                <a:off x="2074" y="3175"/>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6" name="Freeform 60"/>
              <p:cNvSpPr>
                <a:spLocks/>
              </p:cNvSpPr>
              <p:nvPr/>
            </p:nvSpPr>
            <p:spPr bwMode="gray">
              <a:xfrm>
                <a:off x="2080" y="3183"/>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7" name="Freeform 61"/>
              <p:cNvSpPr>
                <a:spLocks/>
              </p:cNvSpPr>
              <p:nvPr/>
            </p:nvSpPr>
            <p:spPr bwMode="gray">
              <a:xfrm>
                <a:off x="1946" y="3189"/>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8" name="Freeform 62"/>
              <p:cNvSpPr>
                <a:spLocks/>
              </p:cNvSpPr>
              <p:nvPr/>
            </p:nvSpPr>
            <p:spPr bwMode="gray">
              <a:xfrm>
                <a:off x="2012" y="3310"/>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19" name="Freeform 63"/>
              <p:cNvSpPr>
                <a:spLocks/>
              </p:cNvSpPr>
              <p:nvPr/>
            </p:nvSpPr>
            <p:spPr bwMode="gray">
              <a:xfrm>
                <a:off x="2154" y="3475"/>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0" name="Freeform 64"/>
              <p:cNvSpPr>
                <a:spLocks/>
              </p:cNvSpPr>
              <p:nvPr/>
            </p:nvSpPr>
            <p:spPr bwMode="gray">
              <a:xfrm>
                <a:off x="2133" y="3235"/>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1" name="Freeform 65"/>
              <p:cNvSpPr>
                <a:spLocks/>
              </p:cNvSpPr>
              <p:nvPr/>
            </p:nvSpPr>
            <p:spPr bwMode="gray">
              <a:xfrm>
                <a:off x="1704" y="2467"/>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2" name="Freeform 66"/>
              <p:cNvSpPr>
                <a:spLocks/>
              </p:cNvSpPr>
              <p:nvPr/>
            </p:nvSpPr>
            <p:spPr bwMode="gray">
              <a:xfrm>
                <a:off x="621" y="2116"/>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3" name="Freeform 67"/>
              <p:cNvSpPr>
                <a:spLocks/>
              </p:cNvSpPr>
              <p:nvPr/>
            </p:nvSpPr>
            <p:spPr bwMode="gray">
              <a:xfrm>
                <a:off x="646" y="1942"/>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4" name="Freeform 68"/>
              <p:cNvSpPr>
                <a:spLocks/>
              </p:cNvSpPr>
              <p:nvPr/>
            </p:nvSpPr>
            <p:spPr bwMode="gray">
              <a:xfrm>
                <a:off x="2144" y="3322"/>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5" name="Freeform 69"/>
              <p:cNvSpPr>
                <a:spLocks/>
              </p:cNvSpPr>
              <p:nvPr/>
            </p:nvSpPr>
            <p:spPr bwMode="gray">
              <a:xfrm>
                <a:off x="2521" y="3425"/>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6" name="Line 70"/>
              <p:cNvSpPr>
                <a:spLocks noChangeShapeType="1"/>
              </p:cNvSpPr>
              <p:nvPr/>
            </p:nvSpPr>
            <p:spPr bwMode="gray">
              <a:xfrm>
                <a:off x="1979" y="3464"/>
                <a:ext cx="650" cy="17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27" name="Line 71"/>
              <p:cNvSpPr>
                <a:spLocks noChangeShapeType="1"/>
              </p:cNvSpPr>
              <p:nvPr/>
            </p:nvSpPr>
            <p:spPr bwMode="gray">
              <a:xfrm>
                <a:off x="1993" y="3508"/>
                <a:ext cx="511" cy="136"/>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28" name="Freeform 72"/>
              <p:cNvSpPr>
                <a:spLocks/>
              </p:cNvSpPr>
              <p:nvPr/>
            </p:nvSpPr>
            <p:spPr bwMode="gray">
              <a:xfrm>
                <a:off x="2296" y="2953"/>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29" name="Freeform 73"/>
              <p:cNvSpPr>
                <a:spLocks/>
              </p:cNvSpPr>
              <p:nvPr/>
            </p:nvSpPr>
            <p:spPr bwMode="gray">
              <a:xfrm>
                <a:off x="2296" y="3003"/>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0" name="Freeform 74"/>
              <p:cNvSpPr>
                <a:spLocks/>
              </p:cNvSpPr>
              <p:nvPr/>
            </p:nvSpPr>
            <p:spPr bwMode="gray">
              <a:xfrm>
                <a:off x="2296" y="3058"/>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1" name="Freeform 75"/>
              <p:cNvSpPr>
                <a:spLocks/>
              </p:cNvSpPr>
              <p:nvPr/>
            </p:nvSpPr>
            <p:spPr bwMode="gray">
              <a:xfrm>
                <a:off x="2296" y="3121"/>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5532" name="Group 76"/>
            <p:cNvGrpSpPr>
              <a:grpSpLocks/>
            </p:cNvGrpSpPr>
            <p:nvPr/>
          </p:nvGrpSpPr>
          <p:grpSpPr bwMode="auto">
            <a:xfrm>
              <a:off x="394" y="1459"/>
              <a:ext cx="594" cy="529"/>
              <a:chOff x="394" y="1459"/>
              <a:chExt cx="594" cy="529"/>
            </a:xfrm>
          </p:grpSpPr>
          <p:sp>
            <p:nvSpPr>
              <p:cNvPr id="5395533" name="Freeform 77"/>
              <p:cNvSpPr>
                <a:spLocks/>
              </p:cNvSpPr>
              <p:nvPr/>
            </p:nvSpPr>
            <p:spPr bwMode="gray">
              <a:xfrm>
                <a:off x="754" y="1883"/>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4" name="Freeform 78"/>
              <p:cNvSpPr>
                <a:spLocks/>
              </p:cNvSpPr>
              <p:nvPr/>
            </p:nvSpPr>
            <p:spPr bwMode="gray">
              <a:xfrm>
                <a:off x="770" y="1874"/>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5" name="Freeform 79"/>
              <p:cNvSpPr>
                <a:spLocks/>
              </p:cNvSpPr>
              <p:nvPr/>
            </p:nvSpPr>
            <p:spPr bwMode="gray">
              <a:xfrm>
                <a:off x="915" y="1864"/>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6" name="Freeform 80"/>
              <p:cNvSpPr>
                <a:spLocks/>
              </p:cNvSpPr>
              <p:nvPr/>
            </p:nvSpPr>
            <p:spPr bwMode="gray">
              <a:xfrm>
                <a:off x="475" y="1573"/>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7" name="Freeform 81"/>
              <p:cNvSpPr>
                <a:spLocks/>
              </p:cNvSpPr>
              <p:nvPr/>
            </p:nvSpPr>
            <p:spPr bwMode="gray">
              <a:xfrm>
                <a:off x="427" y="1716"/>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8" name="Freeform 82"/>
              <p:cNvSpPr>
                <a:spLocks/>
              </p:cNvSpPr>
              <p:nvPr/>
            </p:nvSpPr>
            <p:spPr bwMode="gray">
              <a:xfrm>
                <a:off x="429" y="1711"/>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39" name="Freeform 83"/>
              <p:cNvSpPr>
                <a:spLocks/>
              </p:cNvSpPr>
              <p:nvPr/>
            </p:nvSpPr>
            <p:spPr bwMode="gray">
              <a:xfrm>
                <a:off x="536" y="1745"/>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0" name="Freeform 84"/>
              <p:cNvSpPr>
                <a:spLocks/>
              </p:cNvSpPr>
              <p:nvPr/>
            </p:nvSpPr>
            <p:spPr bwMode="gray">
              <a:xfrm>
                <a:off x="469" y="1574"/>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1" name="Freeform 85"/>
              <p:cNvSpPr>
                <a:spLocks/>
              </p:cNvSpPr>
              <p:nvPr/>
            </p:nvSpPr>
            <p:spPr bwMode="gray">
              <a:xfrm>
                <a:off x="531" y="1566"/>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2" name="Freeform 86"/>
              <p:cNvSpPr>
                <a:spLocks/>
              </p:cNvSpPr>
              <p:nvPr/>
            </p:nvSpPr>
            <p:spPr bwMode="gray">
              <a:xfrm>
                <a:off x="527" y="1574"/>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3" name="Freeform 87"/>
              <p:cNvSpPr>
                <a:spLocks/>
              </p:cNvSpPr>
              <p:nvPr/>
            </p:nvSpPr>
            <p:spPr bwMode="gray">
              <a:xfrm>
                <a:off x="552" y="1573"/>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4" name="Freeform 88"/>
              <p:cNvSpPr>
                <a:spLocks/>
              </p:cNvSpPr>
              <p:nvPr/>
            </p:nvSpPr>
            <p:spPr bwMode="gray">
              <a:xfrm>
                <a:off x="574" y="1594"/>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5" name="Freeform 89"/>
              <p:cNvSpPr>
                <a:spLocks/>
              </p:cNvSpPr>
              <p:nvPr/>
            </p:nvSpPr>
            <p:spPr bwMode="gray">
              <a:xfrm>
                <a:off x="543" y="1766"/>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6" name="Freeform 90"/>
              <p:cNvSpPr>
                <a:spLocks/>
              </p:cNvSpPr>
              <p:nvPr/>
            </p:nvSpPr>
            <p:spPr bwMode="gray">
              <a:xfrm>
                <a:off x="598" y="1775"/>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7" name="Freeform 91"/>
              <p:cNvSpPr>
                <a:spLocks/>
              </p:cNvSpPr>
              <p:nvPr/>
            </p:nvSpPr>
            <p:spPr bwMode="gray">
              <a:xfrm>
                <a:off x="598" y="1795"/>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8" name="Freeform 92"/>
              <p:cNvSpPr>
                <a:spLocks/>
              </p:cNvSpPr>
              <p:nvPr/>
            </p:nvSpPr>
            <p:spPr bwMode="gray">
              <a:xfrm>
                <a:off x="394" y="1745"/>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49" name="Freeform 93"/>
              <p:cNvSpPr>
                <a:spLocks/>
              </p:cNvSpPr>
              <p:nvPr/>
            </p:nvSpPr>
            <p:spPr bwMode="gray">
              <a:xfrm>
                <a:off x="763" y="1711"/>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0" name="Freeform 94"/>
              <p:cNvSpPr>
                <a:spLocks/>
              </p:cNvSpPr>
              <p:nvPr/>
            </p:nvSpPr>
            <p:spPr bwMode="gray">
              <a:xfrm>
                <a:off x="762" y="1718"/>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1" name="Freeform 95"/>
              <p:cNvSpPr>
                <a:spLocks/>
              </p:cNvSpPr>
              <p:nvPr/>
            </p:nvSpPr>
            <p:spPr bwMode="gray">
              <a:xfrm>
                <a:off x="738" y="1703"/>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2" name="Freeform 96"/>
              <p:cNvSpPr>
                <a:spLocks/>
              </p:cNvSpPr>
              <p:nvPr/>
            </p:nvSpPr>
            <p:spPr bwMode="gray">
              <a:xfrm>
                <a:off x="802" y="1507"/>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3" name="Freeform 97"/>
              <p:cNvSpPr>
                <a:spLocks/>
              </p:cNvSpPr>
              <p:nvPr/>
            </p:nvSpPr>
            <p:spPr bwMode="gray">
              <a:xfrm>
                <a:off x="749" y="1675"/>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4" name="Freeform 98"/>
              <p:cNvSpPr>
                <a:spLocks/>
              </p:cNvSpPr>
              <p:nvPr/>
            </p:nvSpPr>
            <p:spPr bwMode="gray">
              <a:xfrm>
                <a:off x="761" y="1459"/>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5" name="Freeform 99"/>
              <p:cNvSpPr>
                <a:spLocks/>
              </p:cNvSpPr>
              <p:nvPr/>
            </p:nvSpPr>
            <p:spPr bwMode="gray">
              <a:xfrm>
                <a:off x="821" y="1667"/>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6" name="Freeform 100"/>
              <p:cNvSpPr>
                <a:spLocks/>
              </p:cNvSpPr>
              <p:nvPr/>
            </p:nvSpPr>
            <p:spPr bwMode="gray">
              <a:xfrm>
                <a:off x="828" y="1546"/>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57" name="Oval 101"/>
              <p:cNvSpPr>
                <a:spLocks noChangeArrowheads="1"/>
              </p:cNvSpPr>
              <p:nvPr/>
            </p:nvSpPr>
            <p:spPr bwMode="gray">
              <a:xfrm>
                <a:off x="828" y="1542"/>
                <a:ext cx="9"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58" name="Oval 102"/>
              <p:cNvSpPr>
                <a:spLocks noChangeArrowheads="1"/>
              </p:cNvSpPr>
              <p:nvPr/>
            </p:nvSpPr>
            <p:spPr bwMode="gray">
              <a:xfrm>
                <a:off x="857" y="1540"/>
                <a:ext cx="10"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59" name="Freeform 103"/>
              <p:cNvSpPr>
                <a:spLocks/>
              </p:cNvSpPr>
              <p:nvPr/>
            </p:nvSpPr>
            <p:spPr bwMode="gray">
              <a:xfrm>
                <a:off x="862" y="1593"/>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0" name="Freeform 104"/>
              <p:cNvSpPr>
                <a:spLocks/>
              </p:cNvSpPr>
              <p:nvPr/>
            </p:nvSpPr>
            <p:spPr bwMode="gray">
              <a:xfrm>
                <a:off x="874" y="1582"/>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1" name="Freeform 105"/>
              <p:cNvSpPr>
                <a:spLocks/>
              </p:cNvSpPr>
              <p:nvPr/>
            </p:nvSpPr>
            <p:spPr bwMode="gray">
              <a:xfrm>
                <a:off x="857" y="1502"/>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2" name="Freeform 106"/>
              <p:cNvSpPr>
                <a:spLocks/>
              </p:cNvSpPr>
              <p:nvPr/>
            </p:nvSpPr>
            <p:spPr bwMode="gray">
              <a:xfrm>
                <a:off x="917" y="1751"/>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3" name="Freeform 107"/>
              <p:cNvSpPr>
                <a:spLocks/>
              </p:cNvSpPr>
              <p:nvPr/>
            </p:nvSpPr>
            <p:spPr bwMode="gray">
              <a:xfrm>
                <a:off x="778" y="1738"/>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4" name="Freeform 108"/>
              <p:cNvSpPr>
                <a:spLocks/>
              </p:cNvSpPr>
              <p:nvPr/>
            </p:nvSpPr>
            <p:spPr bwMode="gray">
              <a:xfrm>
                <a:off x="548" y="1823"/>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5" name="Line 109"/>
              <p:cNvSpPr>
                <a:spLocks noChangeShapeType="1"/>
              </p:cNvSpPr>
              <p:nvPr/>
            </p:nvSpPr>
            <p:spPr bwMode="gray">
              <a:xfrm>
                <a:off x="929" y="1949"/>
                <a:ext cx="11" cy="2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66" name="Line 110"/>
              <p:cNvSpPr>
                <a:spLocks noChangeShapeType="1"/>
              </p:cNvSpPr>
              <p:nvPr/>
            </p:nvSpPr>
            <p:spPr bwMode="gray">
              <a:xfrm>
                <a:off x="949" y="1924"/>
                <a:ext cx="0" cy="5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67" name="Line 111"/>
              <p:cNvSpPr>
                <a:spLocks noChangeShapeType="1"/>
              </p:cNvSpPr>
              <p:nvPr/>
            </p:nvSpPr>
            <p:spPr bwMode="gray">
              <a:xfrm>
                <a:off x="770" y="1906"/>
                <a:ext cx="0" cy="82"/>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68" name="Freeform 112"/>
              <p:cNvSpPr>
                <a:spLocks/>
              </p:cNvSpPr>
              <p:nvPr/>
            </p:nvSpPr>
            <p:spPr bwMode="gray">
              <a:xfrm>
                <a:off x="596" y="1617"/>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69" name="Freeform 113"/>
              <p:cNvSpPr>
                <a:spLocks/>
              </p:cNvSpPr>
              <p:nvPr/>
            </p:nvSpPr>
            <p:spPr bwMode="gray">
              <a:xfrm>
                <a:off x="596" y="1646"/>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0" name="Freeform 114"/>
              <p:cNvSpPr>
                <a:spLocks/>
              </p:cNvSpPr>
              <p:nvPr/>
            </p:nvSpPr>
            <p:spPr bwMode="gray">
              <a:xfrm>
                <a:off x="596" y="1672"/>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1" name="Freeform 115"/>
              <p:cNvSpPr>
                <a:spLocks/>
              </p:cNvSpPr>
              <p:nvPr/>
            </p:nvSpPr>
            <p:spPr bwMode="gray">
              <a:xfrm>
                <a:off x="596" y="1692"/>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5572" name="Group 116"/>
            <p:cNvGrpSpPr>
              <a:grpSpLocks/>
            </p:cNvGrpSpPr>
            <p:nvPr/>
          </p:nvGrpSpPr>
          <p:grpSpPr bwMode="auto">
            <a:xfrm>
              <a:off x="1447" y="1496"/>
              <a:ext cx="596" cy="487"/>
              <a:chOff x="1447" y="1496"/>
              <a:chExt cx="596" cy="487"/>
            </a:xfrm>
          </p:grpSpPr>
          <p:sp>
            <p:nvSpPr>
              <p:cNvPr id="5395573" name="Freeform 117"/>
              <p:cNvSpPr>
                <a:spLocks/>
              </p:cNvSpPr>
              <p:nvPr/>
            </p:nvSpPr>
            <p:spPr bwMode="gray">
              <a:xfrm>
                <a:off x="1527" y="1654"/>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4" name="Freeform 118"/>
              <p:cNvSpPr>
                <a:spLocks/>
              </p:cNvSpPr>
              <p:nvPr/>
            </p:nvSpPr>
            <p:spPr bwMode="gray">
              <a:xfrm>
                <a:off x="1481" y="1806"/>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5" name="Freeform 119"/>
              <p:cNvSpPr>
                <a:spLocks/>
              </p:cNvSpPr>
              <p:nvPr/>
            </p:nvSpPr>
            <p:spPr bwMode="gray">
              <a:xfrm>
                <a:off x="1482" y="1797"/>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6" name="Freeform 120"/>
              <p:cNvSpPr>
                <a:spLocks/>
              </p:cNvSpPr>
              <p:nvPr/>
            </p:nvSpPr>
            <p:spPr bwMode="gray">
              <a:xfrm>
                <a:off x="1593" y="1826"/>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7" name="Freeform 121"/>
              <p:cNvSpPr>
                <a:spLocks/>
              </p:cNvSpPr>
              <p:nvPr/>
            </p:nvSpPr>
            <p:spPr bwMode="gray">
              <a:xfrm>
                <a:off x="1524" y="1656"/>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8" name="Freeform 122"/>
              <p:cNvSpPr>
                <a:spLocks/>
              </p:cNvSpPr>
              <p:nvPr/>
            </p:nvSpPr>
            <p:spPr bwMode="gray">
              <a:xfrm>
                <a:off x="1584" y="1647"/>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79" name="Freeform 123"/>
              <p:cNvSpPr>
                <a:spLocks/>
              </p:cNvSpPr>
              <p:nvPr/>
            </p:nvSpPr>
            <p:spPr bwMode="gray">
              <a:xfrm>
                <a:off x="1580" y="1656"/>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0" name="Freeform 124"/>
              <p:cNvSpPr>
                <a:spLocks/>
              </p:cNvSpPr>
              <p:nvPr/>
            </p:nvSpPr>
            <p:spPr bwMode="gray">
              <a:xfrm>
                <a:off x="1602" y="1654"/>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1" name="Freeform 125"/>
              <p:cNvSpPr>
                <a:spLocks/>
              </p:cNvSpPr>
              <p:nvPr/>
            </p:nvSpPr>
            <p:spPr bwMode="gray">
              <a:xfrm>
                <a:off x="1631" y="1678"/>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2" name="Freeform 126"/>
              <p:cNvSpPr>
                <a:spLocks/>
              </p:cNvSpPr>
              <p:nvPr/>
            </p:nvSpPr>
            <p:spPr bwMode="gray">
              <a:xfrm>
                <a:off x="1599" y="1851"/>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3" name="Freeform 127"/>
              <p:cNvSpPr>
                <a:spLocks/>
              </p:cNvSpPr>
              <p:nvPr/>
            </p:nvSpPr>
            <p:spPr bwMode="gray">
              <a:xfrm>
                <a:off x="1654" y="1858"/>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4" name="Freeform 128"/>
              <p:cNvSpPr>
                <a:spLocks/>
              </p:cNvSpPr>
              <p:nvPr/>
            </p:nvSpPr>
            <p:spPr bwMode="gray">
              <a:xfrm>
                <a:off x="1652" y="1885"/>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5" name="Freeform 129"/>
              <p:cNvSpPr>
                <a:spLocks/>
              </p:cNvSpPr>
              <p:nvPr/>
            </p:nvSpPr>
            <p:spPr bwMode="gray">
              <a:xfrm>
                <a:off x="1447" y="1826"/>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6" name="Freeform 130"/>
              <p:cNvSpPr>
                <a:spLocks/>
              </p:cNvSpPr>
              <p:nvPr/>
            </p:nvSpPr>
            <p:spPr bwMode="gray">
              <a:xfrm>
                <a:off x="1819" y="1794"/>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7" name="Freeform 131"/>
              <p:cNvSpPr>
                <a:spLocks/>
              </p:cNvSpPr>
              <p:nvPr/>
            </p:nvSpPr>
            <p:spPr bwMode="gray">
              <a:xfrm>
                <a:off x="1816" y="1810"/>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8" name="Freeform 132"/>
              <p:cNvSpPr>
                <a:spLocks/>
              </p:cNvSpPr>
              <p:nvPr/>
            </p:nvSpPr>
            <p:spPr bwMode="gray">
              <a:xfrm>
                <a:off x="1795" y="1784"/>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89" name="Freeform 133"/>
              <p:cNvSpPr>
                <a:spLocks/>
              </p:cNvSpPr>
              <p:nvPr/>
            </p:nvSpPr>
            <p:spPr bwMode="gray">
              <a:xfrm>
                <a:off x="1819" y="1880"/>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0" name="Freeform 134"/>
              <p:cNvSpPr>
                <a:spLocks/>
              </p:cNvSpPr>
              <p:nvPr/>
            </p:nvSpPr>
            <p:spPr bwMode="gray">
              <a:xfrm>
                <a:off x="1945" y="1891"/>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1" name="Freeform 135"/>
              <p:cNvSpPr>
                <a:spLocks/>
              </p:cNvSpPr>
              <p:nvPr/>
            </p:nvSpPr>
            <p:spPr bwMode="gray">
              <a:xfrm>
                <a:off x="1826" y="1672"/>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2" name="Freeform 136"/>
              <p:cNvSpPr>
                <a:spLocks/>
              </p:cNvSpPr>
              <p:nvPr/>
            </p:nvSpPr>
            <p:spPr bwMode="gray">
              <a:xfrm>
                <a:off x="1869" y="1507"/>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3" name="Freeform 137"/>
              <p:cNvSpPr>
                <a:spLocks/>
              </p:cNvSpPr>
              <p:nvPr/>
            </p:nvSpPr>
            <p:spPr bwMode="gray">
              <a:xfrm>
                <a:off x="1878" y="1665"/>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4" name="Freeform 138"/>
              <p:cNvSpPr>
                <a:spLocks/>
              </p:cNvSpPr>
              <p:nvPr/>
            </p:nvSpPr>
            <p:spPr bwMode="gray">
              <a:xfrm>
                <a:off x="1971" y="1594"/>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5" name="Freeform 139"/>
              <p:cNvSpPr>
                <a:spLocks/>
              </p:cNvSpPr>
              <p:nvPr/>
            </p:nvSpPr>
            <p:spPr bwMode="gray">
              <a:xfrm>
                <a:off x="1872" y="1553"/>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6" name="Oval 140"/>
              <p:cNvSpPr>
                <a:spLocks noChangeArrowheads="1"/>
              </p:cNvSpPr>
              <p:nvPr/>
            </p:nvSpPr>
            <p:spPr bwMode="gray">
              <a:xfrm>
                <a:off x="1888" y="1542"/>
                <a:ext cx="11" cy="11"/>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97" name="Oval 141"/>
              <p:cNvSpPr>
                <a:spLocks noChangeArrowheads="1"/>
              </p:cNvSpPr>
              <p:nvPr/>
            </p:nvSpPr>
            <p:spPr bwMode="gray">
              <a:xfrm>
                <a:off x="1911" y="1542"/>
                <a:ext cx="11" cy="16"/>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598" name="Freeform 142"/>
              <p:cNvSpPr>
                <a:spLocks/>
              </p:cNvSpPr>
              <p:nvPr/>
            </p:nvSpPr>
            <p:spPr bwMode="gray">
              <a:xfrm>
                <a:off x="1937" y="1590"/>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599" name="Freeform 143"/>
              <p:cNvSpPr>
                <a:spLocks/>
              </p:cNvSpPr>
              <p:nvPr/>
            </p:nvSpPr>
            <p:spPr bwMode="gray">
              <a:xfrm>
                <a:off x="1929" y="1602"/>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0" name="Freeform 144"/>
              <p:cNvSpPr>
                <a:spLocks/>
              </p:cNvSpPr>
              <p:nvPr/>
            </p:nvSpPr>
            <p:spPr bwMode="gray">
              <a:xfrm>
                <a:off x="1872" y="1593"/>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1" name="Freeform 145"/>
              <p:cNvSpPr>
                <a:spLocks/>
              </p:cNvSpPr>
              <p:nvPr/>
            </p:nvSpPr>
            <p:spPr bwMode="gray">
              <a:xfrm>
                <a:off x="1953" y="1634"/>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2" name="Freeform 146"/>
              <p:cNvSpPr>
                <a:spLocks/>
              </p:cNvSpPr>
              <p:nvPr/>
            </p:nvSpPr>
            <p:spPr bwMode="gray">
              <a:xfrm>
                <a:off x="1907" y="1665"/>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3" name="Freeform 147"/>
              <p:cNvSpPr>
                <a:spLocks/>
              </p:cNvSpPr>
              <p:nvPr/>
            </p:nvSpPr>
            <p:spPr bwMode="gray">
              <a:xfrm>
                <a:off x="1857" y="1671"/>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4" name="Freeform 148"/>
              <p:cNvSpPr>
                <a:spLocks/>
              </p:cNvSpPr>
              <p:nvPr/>
            </p:nvSpPr>
            <p:spPr bwMode="gray">
              <a:xfrm>
                <a:off x="1940" y="1750"/>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5" name="Freeform 149"/>
              <p:cNvSpPr>
                <a:spLocks/>
              </p:cNvSpPr>
              <p:nvPr/>
            </p:nvSpPr>
            <p:spPr bwMode="gray">
              <a:xfrm>
                <a:off x="1872" y="1496"/>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6" name="Freeform 150"/>
              <p:cNvSpPr>
                <a:spLocks/>
              </p:cNvSpPr>
              <p:nvPr/>
            </p:nvSpPr>
            <p:spPr bwMode="gray">
              <a:xfrm>
                <a:off x="1901" y="1681"/>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7" name="Freeform 151"/>
              <p:cNvSpPr>
                <a:spLocks/>
              </p:cNvSpPr>
              <p:nvPr/>
            </p:nvSpPr>
            <p:spPr bwMode="gray">
              <a:xfrm>
                <a:off x="1881" y="1711"/>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8" name="Freeform 152"/>
              <p:cNvSpPr>
                <a:spLocks/>
              </p:cNvSpPr>
              <p:nvPr/>
            </p:nvSpPr>
            <p:spPr bwMode="gray">
              <a:xfrm>
                <a:off x="1839" y="1750"/>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09" name="Freeform 153"/>
              <p:cNvSpPr>
                <a:spLocks/>
              </p:cNvSpPr>
              <p:nvPr/>
            </p:nvSpPr>
            <p:spPr bwMode="gray">
              <a:xfrm>
                <a:off x="1596" y="1909"/>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0" name="Freeform 154"/>
              <p:cNvSpPr>
                <a:spLocks/>
              </p:cNvSpPr>
              <p:nvPr/>
            </p:nvSpPr>
            <p:spPr bwMode="gray">
              <a:xfrm>
                <a:off x="1652" y="1708"/>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1" name="Freeform 155"/>
              <p:cNvSpPr>
                <a:spLocks/>
              </p:cNvSpPr>
              <p:nvPr/>
            </p:nvSpPr>
            <p:spPr bwMode="gray">
              <a:xfrm>
                <a:off x="1652" y="1738"/>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2" name="Freeform 156"/>
              <p:cNvSpPr>
                <a:spLocks/>
              </p:cNvSpPr>
              <p:nvPr/>
            </p:nvSpPr>
            <p:spPr bwMode="gray">
              <a:xfrm>
                <a:off x="1652" y="1758"/>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3" name="Freeform 157"/>
              <p:cNvSpPr>
                <a:spLocks/>
              </p:cNvSpPr>
              <p:nvPr/>
            </p:nvSpPr>
            <p:spPr bwMode="gray">
              <a:xfrm>
                <a:off x="1652" y="1781"/>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5614" name="Group 158"/>
            <p:cNvGrpSpPr>
              <a:grpSpLocks/>
            </p:cNvGrpSpPr>
            <p:nvPr/>
          </p:nvGrpSpPr>
          <p:grpSpPr bwMode="auto">
            <a:xfrm>
              <a:off x="638" y="2381"/>
              <a:ext cx="584" cy="430"/>
              <a:chOff x="638" y="2381"/>
              <a:chExt cx="584" cy="430"/>
            </a:xfrm>
          </p:grpSpPr>
          <p:sp>
            <p:nvSpPr>
              <p:cNvPr id="5395615" name="Freeform 159"/>
              <p:cNvSpPr>
                <a:spLocks/>
              </p:cNvSpPr>
              <p:nvPr/>
            </p:nvSpPr>
            <p:spPr bwMode="gray">
              <a:xfrm>
                <a:off x="662" y="2700"/>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6" name="Freeform 160"/>
              <p:cNvSpPr>
                <a:spLocks/>
              </p:cNvSpPr>
              <p:nvPr/>
            </p:nvSpPr>
            <p:spPr bwMode="gray">
              <a:xfrm>
                <a:off x="1052" y="2502"/>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7" name="Freeform 161"/>
              <p:cNvSpPr>
                <a:spLocks/>
              </p:cNvSpPr>
              <p:nvPr/>
            </p:nvSpPr>
            <p:spPr bwMode="gray">
              <a:xfrm>
                <a:off x="1051" y="2642"/>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8" name="Freeform 162"/>
              <p:cNvSpPr>
                <a:spLocks/>
              </p:cNvSpPr>
              <p:nvPr/>
            </p:nvSpPr>
            <p:spPr bwMode="gray">
              <a:xfrm>
                <a:off x="859" y="2631"/>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19" name="Freeform 163"/>
              <p:cNvSpPr>
                <a:spLocks/>
              </p:cNvSpPr>
              <p:nvPr/>
            </p:nvSpPr>
            <p:spPr bwMode="gray">
              <a:xfrm>
                <a:off x="857" y="2662"/>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0" name="Freeform 164"/>
              <p:cNvSpPr>
                <a:spLocks/>
              </p:cNvSpPr>
              <p:nvPr/>
            </p:nvSpPr>
            <p:spPr bwMode="gray">
              <a:xfrm>
                <a:off x="1087" y="2504"/>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1" name="Freeform 165"/>
              <p:cNvSpPr>
                <a:spLocks/>
              </p:cNvSpPr>
              <p:nvPr/>
            </p:nvSpPr>
            <p:spPr bwMode="gray">
              <a:xfrm>
                <a:off x="886" y="2493"/>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2" name="Freeform 166"/>
              <p:cNvSpPr>
                <a:spLocks/>
              </p:cNvSpPr>
              <p:nvPr/>
            </p:nvSpPr>
            <p:spPr bwMode="gray">
              <a:xfrm>
                <a:off x="1051" y="2504"/>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3" name="Freeform 167"/>
              <p:cNvSpPr>
                <a:spLocks/>
              </p:cNvSpPr>
              <p:nvPr/>
            </p:nvSpPr>
            <p:spPr bwMode="gray">
              <a:xfrm>
                <a:off x="886" y="2502"/>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4" name="Freeform 168"/>
              <p:cNvSpPr>
                <a:spLocks/>
              </p:cNvSpPr>
              <p:nvPr/>
            </p:nvSpPr>
            <p:spPr bwMode="gray">
              <a:xfrm>
                <a:off x="907" y="2518"/>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5" name="Freeform 169"/>
              <p:cNvSpPr>
                <a:spLocks/>
              </p:cNvSpPr>
              <p:nvPr/>
            </p:nvSpPr>
            <p:spPr bwMode="gray">
              <a:xfrm>
                <a:off x="802" y="2682"/>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6" name="Freeform 170"/>
              <p:cNvSpPr>
                <a:spLocks/>
              </p:cNvSpPr>
              <p:nvPr/>
            </p:nvSpPr>
            <p:spPr bwMode="gray">
              <a:xfrm>
                <a:off x="861" y="2692"/>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7" name="Freeform 171"/>
              <p:cNvSpPr>
                <a:spLocks/>
              </p:cNvSpPr>
              <p:nvPr/>
            </p:nvSpPr>
            <p:spPr bwMode="gray">
              <a:xfrm>
                <a:off x="855" y="2715"/>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8" name="Freeform 172"/>
              <p:cNvSpPr>
                <a:spLocks/>
              </p:cNvSpPr>
              <p:nvPr/>
            </p:nvSpPr>
            <p:spPr bwMode="gray">
              <a:xfrm>
                <a:off x="1188" y="2662"/>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29" name="Freeform 173"/>
              <p:cNvSpPr>
                <a:spLocks/>
              </p:cNvSpPr>
              <p:nvPr/>
            </p:nvSpPr>
            <p:spPr bwMode="gray">
              <a:xfrm>
                <a:off x="813" y="2629"/>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0" name="Freeform 174"/>
              <p:cNvSpPr>
                <a:spLocks/>
              </p:cNvSpPr>
              <p:nvPr/>
            </p:nvSpPr>
            <p:spPr bwMode="gray">
              <a:xfrm>
                <a:off x="820" y="2645"/>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1" name="Freeform 175"/>
              <p:cNvSpPr>
                <a:spLocks/>
              </p:cNvSpPr>
              <p:nvPr/>
            </p:nvSpPr>
            <p:spPr bwMode="gray">
              <a:xfrm>
                <a:off x="864" y="2621"/>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2" name="Freeform 176"/>
              <p:cNvSpPr>
                <a:spLocks/>
              </p:cNvSpPr>
              <p:nvPr/>
            </p:nvSpPr>
            <p:spPr bwMode="gray">
              <a:xfrm>
                <a:off x="654" y="2381"/>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3" name="Freeform 177"/>
              <p:cNvSpPr>
                <a:spLocks/>
              </p:cNvSpPr>
              <p:nvPr/>
            </p:nvSpPr>
            <p:spPr bwMode="gray">
              <a:xfrm>
                <a:off x="668" y="2390"/>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4" name="Freeform 178"/>
              <p:cNvSpPr>
                <a:spLocks/>
              </p:cNvSpPr>
              <p:nvPr/>
            </p:nvSpPr>
            <p:spPr bwMode="gray">
              <a:xfrm>
                <a:off x="725" y="2438"/>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5" name="Freeform 179"/>
              <p:cNvSpPr>
                <a:spLocks/>
              </p:cNvSpPr>
              <p:nvPr/>
            </p:nvSpPr>
            <p:spPr bwMode="gray">
              <a:xfrm>
                <a:off x="685" y="2386"/>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6" name="Freeform 180"/>
              <p:cNvSpPr>
                <a:spLocks/>
              </p:cNvSpPr>
              <p:nvPr/>
            </p:nvSpPr>
            <p:spPr bwMode="gray">
              <a:xfrm>
                <a:off x="708" y="2480"/>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37" name="Oval 181"/>
              <p:cNvSpPr>
                <a:spLocks noChangeArrowheads="1"/>
              </p:cNvSpPr>
              <p:nvPr/>
            </p:nvSpPr>
            <p:spPr bwMode="gray">
              <a:xfrm>
                <a:off x="741" y="2436"/>
                <a:ext cx="10" cy="5"/>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638" name="Oval 182"/>
              <p:cNvSpPr>
                <a:spLocks noChangeArrowheads="1"/>
              </p:cNvSpPr>
              <p:nvPr/>
            </p:nvSpPr>
            <p:spPr bwMode="gray">
              <a:xfrm>
                <a:off x="719" y="2438"/>
                <a:ext cx="8" cy="8"/>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639" name="Freeform 183"/>
              <p:cNvSpPr>
                <a:spLocks/>
              </p:cNvSpPr>
              <p:nvPr/>
            </p:nvSpPr>
            <p:spPr bwMode="gray">
              <a:xfrm>
                <a:off x="638" y="2547"/>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0" name="Freeform 184"/>
              <p:cNvSpPr>
                <a:spLocks/>
              </p:cNvSpPr>
              <p:nvPr/>
            </p:nvSpPr>
            <p:spPr bwMode="gray">
              <a:xfrm>
                <a:off x="684" y="2539"/>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1" name="Freeform 185"/>
              <p:cNvSpPr>
                <a:spLocks/>
              </p:cNvSpPr>
              <p:nvPr/>
            </p:nvSpPr>
            <p:spPr bwMode="gray">
              <a:xfrm>
                <a:off x="666" y="2614"/>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2" name="Freeform 186"/>
              <p:cNvSpPr>
                <a:spLocks/>
              </p:cNvSpPr>
              <p:nvPr/>
            </p:nvSpPr>
            <p:spPr bwMode="gray">
              <a:xfrm>
                <a:off x="719" y="2745"/>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3" name="Freeform 187"/>
              <p:cNvSpPr>
                <a:spLocks/>
              </p:cNvSpPr>
              <p:nvPr/>
            </p:nvSpPr>
            <p:spPr bwMode="gray">
              <a:xfrm>
                <a:off x="811" y="2593"/>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4" name="Freeform 188"/>
              <p:cNvSpPr>
                <a:spLocks/>
              </p:cNvSpPr>
              <p:nvPr/>
            </p:nvSpPr>
            <p:spPr bwMode="gray">
              <a:xfrm>
                <a:off x="772" y="2732"/>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5" name="Freeform 189"/>
              <p:cNvSpPr>
                <a:spLocks/>
              </p:cNvSpPr>
              <p:nvPr/>
            </p:nvSpPr>
            <p:spPr bwMode="gray">
              <a:xfrm>
                <a:off x="1012" y="2745"/>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6" name="Line 190"/>
              <p:cNvSpPr>
                <a:spLocks noChangeShapeType="1"/>
              </p:cNvSpPr>
              <p:nvPr/>
            </p:nvSpPr>
            <p:spPr bwMode="gray">
              <a:xfrm flipH="1">
                <a:off x="664" y="2754"/>
                <a:ext cx="4" cy="4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647" name="Line 191"/>
              <p:cNvSpPr>
                <a:spLocks noChangeShapeType="1"/>
              </p:cNvSpPr>
              <p:nvPr/>
            </p:nvSpPr>
            <p:spPr bwMode="gray">
              <a:xfrm>
                <a:off x="839" y="2759"/>
                <a:ext cx="0" cy="4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5648" name="Freeform 192"/>
              <p:cNvSpPr>
                <a:spLocks/>
              </p:cNvSpPr>
              <p:nvPr/>
            </p:nvSpPr>
            <p:spPr bwMode="gray">
              <a:xfrm>
                <a:off x="929" y="2545"/>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49" name="Freeform 193"/>
              <p:cNvSpPr>
                <a:spLocks/>
              </p:cNvSpPr>
              <p:nvPr/>
            </p:nvSpPr>
            <p:spPr bwMode="gray">
              <a:xfrm>
                <a:off x="929" y="2576"/>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50" name="Freeform 194"/>
              <p:cNvSpPr>
                <a:spLocks/>
              </p:cNvSpPr>
              <p:nvPr/>
            </p:nvSpPr>
            <p:spPr bwMode="gray">
              <a:xfrm>
                <a:off x="929" y="2599"/>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5651" name="Freeform 195"/>
              <p:cNvSpPr>
                <a:spLocks/>
              </p:cNvSpPr>
              <p:nvPr/>
            </p:nvSpPr>
            <p:spPr bwMode="gray">
              <a:xfrm>
                <a:off x="929" y="2621"/>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395460"/>
                                        </p:tgtEl>
                                        <p:attrNameLst>
                                          <p:attrName>style.visibility</p:attrName>
                                        </p:attrNameLst>
                                      </p:cBhvr>
                                      <p:to>
                                        <p:strVal val="visible"/>
                                      </p:to>
                                    </p:set>
                                    <p:anim calcmode="lin" valueType="num">
                                      <p:cBhvr>
                                        <p:cTn id="7" dur="500" fill="hold"/>
                                        <p:tgtEl>
                                          <p:spTgt spid="53954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95460"/>
                                        </p:tgtEl>
                                        <p:attrNameLst>
                                          <p:attrName>ppt_y</p:attrName>
                                        </p:attrNameLst>
                                      </p:cBhvr>
                                      <p:tavLst>
                                        <p:tav tm="0">
                                          <p:val>
                                            <p:strVal val="#ppt_y"/>
                                          </p:val>
                                        </p:tav>
                                        <p:tav tm="100000">
                                          <p:val>
                                            <p:strVal val="#ppt_y"/>
                                          </p:val>
                                        </p:tav>
                                      </p:tavLst>
                                    </p:anim>
                                    <p:anim calcmode="lin" valueType="num">
                                      <p:cBhvr>
                                        <p:cTn id="9" dur="500" fill="hold"/>
                                        <p:tgtEl>
                                          <p:spTgt spid="53954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954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95460"/>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395461"/>
                                        </p:tgtEl>
                                        <p:attrNameLst>
                                          <p:attrName>style.visibility</p:attrName>
                                        </p:attrNameLst>
                                      </p:cBhvr>
                                      <p:to>
                                        <p:strVal val="visible"/>
                                      </p:to>
                                    </p:set>
                                    <p:anim calcmode="lin" valueType="num">
                                      <p:cBhvr>
                                        <p:cTn id="14" dur="500" fill="hold"/>
                                        <p:tgtEl>
                                          <p:spTgt spid="539546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95461"/>
                                        </p:tgtEl>
                                        <p:attrNameLst>
                                          <p:attrName>ppt_y</p:attrName>
                                        </p:attrNameLst>
                                      </p:cBhvr>
                                      <p:tavLst>
                                        <p:tav tm="0">
                                          <p:val>
                                            <p:strVal val="#ppt_y"/>
                                          </p:val>
                                        </p:tav>
                                        <p:tav tm="100000">
                                          <p:val>
                                            <p:strVal val="#ppt_y"/>
                                          </p:val>
                                        </p:tav>
                                      </p:tavLst>
                                    </p:anim>
                                    <p:anim calcmode="lin" valueType="num">
                                      <p:cBhvr>
                                        <p:cTn id="16" dur="500" fill="hold"/>
                                        <p:tgtEl>
                                          <p:spTgt spid="539546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9546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95461"/>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5395462"/>
                                        </p:tgtEl>
                                        <p:attrNameLst>
                                          <p:attrName>style.visibility</p:attrName>
                                        </p:attrNameLst>
                                      </p:cBhvr>
                                      <p:to>
                                        <p:strVal val="visible"/>
                                      </p:to>
                                    </p:set>
                                    <p:anim calcmode="lin" valueType="num">
                                      <p:cBhvr>
                                        <p:cTn id="21" dur="500" fill="hold"/>
                                        <p:tgtEl>
                                          <p:spTgt spid="539546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395462"/>
                                        </p:tgtEl>
                                        <p:attrNameLst>
                                          <p:attrName>ppt_y</p:attrName>
                                        </p:attrNameLst>
                                      </p:cBhvr>
                                      <p:tavLst>
                                        <p:tav tm="0">
                                          <p:val>
                                            <p:strVal val="#ppt_y"/>
                                          </p:val>
                                        </p:tav>
                                        <p:tav tm="100000">
                                          <p:val>
                                            <p:strVal val="#ppt_y"/>
                                          </p:val>
                                        </p:tav>
                                      </p:tavLst>
                                    </p:anim>
                                    <p:anim calcmode="lin" valueType="num">
                                      <p:cBhvr>
                                        <p:cTn id="23" dur="500" fill="hold"/>
                                        <p:tgtEl>
                                          <p:spTgt spid="539546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39546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395462"/>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5395464"/>
                                        </p:tgtEl>
                                        <p:attrNameLst>
                                          <p:attrName>style.visibility</p:attrName>
                                        </p:attrNameLst>
                                      </p:cBhvr>
                                      <p:to>
                                        <p:strVal val="visible"/>
                                      </p:to>
                                    </p:set>
                                    <p:anim calcmode="lin" valueType="num">
                                      <p:cBhvr>
                                        <p:cTn id="28" dur="500" fill="hold"/>
                                        <p:tgtEl>
                                          <p:spTgt spid="539546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395464"/>
                                        </p:tgtEl>
                                        <p:attrNameLst>
                                          <p:attrName>ppt_y</p:attrName>
                                        </p:attrNameLst>
                                      </p:cBhvr>
                                      <p:tavLst>
                                        <p:tav tm="0">
                                          <p:val>
                                            <p:strVal val="#ppt_y"/>
                                          </p:val>
                                        </p:tav>
                                        <p:tav tm="100000">
                                          <p:val>
                                            <p:strVal val="#ppt_y"/>
                                          </p:val>
                                        </p:tav>
                                      </p:tavLst>
                                    </p:anim>
                                    <p:anim calcmode="lin" valueType="num">
                                      <p:cBhvr>
                                        <p:cTn id="30" dur="500" fill="hold"/>
                                        <p:tgtEl>
                                          <p:spTgt spid="539546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39546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395464"/>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5395463"/>
                                        </p:tgtEl>
                                        <p:attrNameLst>
                                          <p:attrName>style.visibility</p:attrName>
                                        </p:attrNameLst>
                                      </p:cBhvr>
                                      <p:to>
                                        <p:strVal val="visible"/>
                                      </p:to>
                                    </p:set>
                                    <p:anim calcmode="lin" valueType="num">
                                      <p:cBhvr>
                                        <p:cTn id="35" dur="500" fill="hold"/>
                                        <p:tgtEl>
                                          <p:spTgt spid="539546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395463"/>
                                        </p:tgtEl>
                                        <p:attrNameLst>
                                          <p:attrName>ppt_y</p:attrName>
                                        </p:attrNameLst>
                                      </p:cBhvr>
                                      <p:tavLst>
                                        <p:tav tm="0">
                                          <p:val>
                                            <p:strVal val="#ppt_y"/>
                                          </p:val>
                                        </p:tav>
                                        <p:tav tm="100000">
                                          <p:val>
                                            <p:strVal val="#ppt_y"/>
                                          </p:val>
                                        </p:tav>
                                      </p:tavLst>
                                    </p:anim>
                                    <p:anim calcmode="lin" valueType="num">
                                      <p:cBhvr>
                                        <p:cTn id="37" dur="500" fill="hold"/>
                                        <p:tgtEl>
                                          <p:spTgt spid="539546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39546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395463"/>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395466"/>
                                        </p:tgtEl>
                                        <p:attrNameLst>
                                          <p:attrName>style.visibility</p:attrName>
                                        </p:attrNameLst>
                                      </p:cBhvr>
                                      <p:to>
                                        <p:strVal val="visible"/>
                                      </p:to>
                                    </p:set>
                                    <p:anim calcmode="lin" valueType="num">
                                      <p:cBhvr>
                                        <p:cTn id="42" dur="500" fill="hold"/>
                                        <p:tgtEl>
                                          <p:spTgt spid="5395466"/>
                                        </p:tgtEl>
                                        <p:attrNameLst>
                                          <p:attrName>ppt_w</p:attrName>
                                        </p:attrNameLst>
                                      </p:cBhvr>
                                      <p:tavLst>
                                        <p:tav tm="0">
                                          <p:val>
                                            <p:fltVal val="0"/>
                                          </p:val>
                                        </p:tav>
                                        <p:tav tm="100000">
                                          <p:val>
                                            <p:strVal val="#ppt_w"/>
                                          </p:val>
                                        </p:tav>
                                      </p:tavLst>
                                    </p:anim>
                                    <p:anim calcmode="lin" valueType="num">
                                      <p:cBhvr>
                                        <p:cTn id="43" dur="500" fill="hold"/>
                                        <p:tgtEl>
                                          <p:spTgt spid="5395466"/>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5395467"/>
                                        </p:tgtEl>
                                        <p:attrNameLst>
                                          <p:attrName>style.visibility</p:attrName>
                                        </p:attrNameLst>
                                      </p:cBhvr>
                                      <p:to>
                                        <p:strVal val="visible"/>
                                      </p:to>
                                    </p:set>
                                    <p:anim calcmode="lin" valueType="num">
                                      <p:cBhvr>
                                        <p:cTn id="46" dur="500" fill="hold"/>
                                        <p:tgtEl>
                                          <p:spTgt spid="5395467"/>
                                        </p:tgtEl>
                                        <p:attrNameLst>
                                          <p:attrName>ppt_w</p:attrName>
                                        </p:attrNameLst>
                                      </p:cBhvr>
                                      <p:tavLst>
                                        <p:tav tm="0">
                                          <p:val>
                                            <p:fltVal val="0"/>
                                          </p:val>
                                        </p:tav>
                                        <p:tav tm="100000">
                                          <p:val>
                                            <p:strVal val="#ppt_w"/>
                                          </p:val>
                                        </p:tav>
                                      </p:tavLst>
                                    </p:anim>
                                    <p:anim calcmode="lin" valueType="num">
                                      <p:cBhvr>
                                        <p:cTn id="47" dur="500" fill="hold"/>
                                        <p:tgtEl>
                                          <p:spTgt spid="5395467"/>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5395468"/>
                                        </p:tgtEl>
                                        <p:attrNameLst>
                                          <p:attrName>style.visibility</p:attrName>
                                        </p:attrNameLst>
                                      </p:cBhvr>
                                      <p:to>
                                        <p:strVal val="visible"/>
                                      </p:to>
                                    </p:set>
                                    <p:anim calcmode="lin" valueType="num">
                                      <p:cBhvr>
                                        <p:cTn id="50" dur="500" fill="hold"/>
                                        <p:tgtEl>
                                          <p:spTgt spid="5395468"/>
                                        </p:tgtEl>
                                        <p:attrNameLst>
                                          <p:attrName>ppt_w</p:attrName>
                                        </p:attrNameLst>
                                      </p:cBhvr>
                                      <p:tavLst>
                                        <p:tav tm="0">
                                          <p:val>
                                            <p:fltVal val="0"/>
                                          </p:val>
                                        </p:tav>
                                        <p:tav tm="100000">
                                          <p:val>
                                            <p:strVal val="#ppt_w"/>
                                          </p:val>
                                        </p:tav>
                                      </p:tavLst>
                                    </p:anim>
                                    <p:anim calcmode="lin" valueType="num">
                                      <p:cBhvr>
                                        <p:cTn id="51" dur="500" fill="hold"/>
                                        <p:tgtEl>
                                          <p:spTgt spid="5395468"/>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5395469"/>
                                        </p:tgtEl>
                                        <p:attrNameLst>
                                          <p:attrName>style.visibility</p:attrName>
                                        </p:attrNameLst>
                                      </p:cBhvr>
                                      <p:to>
                                        <p:strVal val="visible"/>
                                      </p:to>
                                    </p:set>
                                    <p:anim calcmode="lin" valueType="num">
                                      <p:cBhvr>
                                        <p:cTn id="54" dur="500" fill="hold"/>
                                        <p:tgtEl>
                                          <p:spTgt spid="5395469"/>
                                        </p:tgtEl>
                                        <p:attrNameLst>
                                          <p:attrName>ppt_w</p:attrName>
                                        </p:attrNameLst>
                                      </p:cBhvr>
                                      <p:tavLst>
                                        <p:tav tm="0">
                                          <p:val>
                                            <p:fltVal val="0"/>
                                          </p:val>
                                        </p:tav>
                                        <p:tav tm="100000">
                                          <p:val>
                                            <p:strVal val="#ppt_w"/>
                                          </p:val>
                                        </p:tav>
                                      </p:tavLst>
                                    </p:anim>
                                    <p:anim calcmode="lin" valueType="num">
                                      <p:cBhvr>
                                        <p:cTn id="55" dur="500" fill="hold"/>
                                        <p:tgtEl>
                                          <p:spTgt spid="5395469"/>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5395470"/>
                                        </p:tgtEl>
                                        <p:attrNameLst>
                                          <p:attrName>style.visibility</p:attrName>
                                        </p:attrNameLst>
                                      </p:cBhvr>
                                      <p:to>
                                        <p:strVal val="visible"/>
                                      </p:to>
                                    </p:set>
                                    <p:anim calcmode="lin" valueType="num">
                                      <p:cBhvr>
                                        <p:cTn id="58" dur="500" fill="hold"/>
                                        <p:tgtEl>
                                          <p:spTgt spid="5395470"/>
                                        </p:tgtEl>
                                        <p:attrNameLst>
                                          <p:attrName>ppt_w</p:attrName>
                                        </p:attrNameLst>
                                      </p:cBhvr>
                                      <p:tavLst>
                                        <p:tav tm="0">
                                          <p:val>
                                            <p:fltVal val="0"/>
                                          </p:val>
                                        </p:tav>
                                        <p:tav tm="100000">
                                          <p:val>
                                            <p:strVal val="#ppt_w"/>
                                          </p:val>
                                        </p:tav>
                                      </p:tavLst>
                                    </p:anim>
                                    <p:anim calcmode="lin" valueType="num">
                                      <p:cBhvr>
                                        <p:cTn id="59" dur="500" fill="hold"/>
                                        <p:tgtEl>
                                          <p:spTgt spid="5395470"/>
                                        </p:tgtEl>
                                        <p:attrNameLst>
                                          <p:attrName>ppt_h</p:attrName>
                                        </p:attrNameLst>
                                      </p:cBhvr>
                                      <p:tavLst>
                                        <p:tav tm="0">
                                          <p:val>
                                            <p:fltVal val="0"/>
                                          </p:val>
                                        </p:tav>
                                        <p:tav tm="100000">
                                          <p:val>
                                            <p:strVal val="#ppt_h"/>
                                          </p:val>
                                        </p:tav>
                                      </p:tavLst>
                                    </p:anim>
                                  </p:childTnLst>
                                </p:cTn>
                              </p:par>
                              <p:par>
                                <p:cTn id="60" presetID="26" presetClass="entr" presetSubtype="0" fill="hold" nodeType="withEffect">
                                  <p:stCondLst>
                                    <p:cond delay="0"/>
                                  </p:stCondLst>
                                  <p:childTnLst>
                                    <p:set>
                                      <p:cBhvr>
                                        <p:cTn id="61" dur="1" fill="hold">
                                          <p:stCondLst>
                                            <p:cond delay="0"/>
                                          </p:stCondLst>
                                        </p:cTn>
                                        <p:tgtEl>
                                          <p:spTgt spid="5395459"/>
                                        </p:tgtEl>
                                        <p:attrNameLst>
                                          <p:attrName>style.visibility</p:attrName>
                                        </p:attrNameLst>
                                      </p:cBhvr>
                                      <p:to>
                                        <p:strVal val="visible"/>
                                      </p:to>
                                    </p:set>
                                    <p:animEffect transition="in" filter="wipe(down)">
                                      <p:cBhvr>
                                        <p:cTn id="62" dur="580">
                                          <p:stCondLst>
                                            <p:cond delay="0"/>
                                          </p:stCondLst>
                                        </p:cTn>
                                        <p:tgtEl>
                                          <p:spTgt spid="5395459"/>
                                        </p:tgtEl>
                                      </p:cBhvr>
                                    </p:animEffect>
                                    <p:anim calcmode="lin" valueType="num">
                                      <p:cBhvr>
                                        <p:cTn id="63" dur="1822" tmFilter="0,0; 0.14,0.36; 0.43,0.73; 0.71,0.91; 1.0,1.0">
                                          <p:stCondLst>
                                            <p:cond delay="0"/>
                                          </p:stCondLst>
                                        </p:cTn>
                                        <p:tgtEl>
                                          <p:spTgt spid="539545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39545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39545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39545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395459"/>
                                        </p:tgtEl>
                                        <p:attrNameLst>
                                          <p:attrName>ppt_y</p:attrName>
                                        </p:attrNameLst>
                                      </p:cBhvr>
                                      <p:tavLst>
                                        <p:tav tm="0" fmla="#ppt_y-sin(pi*$)/81">
                                          <p:val>
                                            <p:fltVal val="0"/>
                                          </p:val>
                                        </p:tav>
                                        <p:tav tm="100000">
                                          <p:val>
                                            <p:fltVal val="1"/>
                                          </p:val>
                                        </p:tav>
                                      </p:tavLst>
                                    </p:anim>
                                    <p:animScale>
                                      <p:cBhvr>
                                        <p:cTn id="68" dur="26">
                                          <p:stCondLst>
                                            <p:cond delay="650"/>
                                          </p:stCondLst>
                                        </p:cTn>
                                        <p:tgtEl>
                                          <p:spTgt spid="5395459"/>
                                        </p:tgtEl>
                                      </p:cBhvr>
                                      <p:to x="100000" y="60000"/>
                                    </p:animScale>
                                    <p:animScale>
                                      <p:cBhvr>
                                        <p:cTn id="69" dur="166" decel="50000">
                                          <p:stCondLst>
                                            <p:cond delay="676"/>
                                          </p:stCondLst>
                                        </p:cTn>
                                        <p:tgtEl>
                                          <p:spTgt spid="5395459"/>
                                        </p:tgtEl>
                                      </p:cBhvr>
                                      <p:to x="100000" y="100000"/>
                                    </p:animScale>
                                    <p:animScale>
                                      <p:cBhvr>
                                        <p:cTn id="70" dur="26">
                                          <p:stCondLst>
                                            <p:cond delay="1312"/>
                                          </p:stCondLst>
                                        </p:cTn>
                                        <p:tgtEl>
                                          <p:spTgt spid="5395459"/>
                                        </p:tgtEl>
                                      </p:cBhvr>
                                      <p:to x="100000" y="80000"/>
                                    </p:animScale>
                                    <p:animScale>
                                      <p:cBhvr>
                                        <p:cTn id="71" dur="166" decel="50000">
                                          <p:stCondLst>
                                            <p:cond delay="1338"/>
                                          </p:stCondLst>
                                        </p:cTn>
                                        <p:tgtEl>
                                          <p:spTgt spid="5395459"/>
                                        </p:tgtEl>
                                      </p:cBhvr>
                                      <p:to x="100000" y="100000"/>
                                    </p:animScale>
                                    <p:animScale>
                                      <p:cBhvr>
                                        <p:cTn id="72" dur="26">
                                          <p:stCondLst>
                                            <p:cond delay="1642"/>
                                          </p:stCondLst>
                                        </p:cTn>
                                        <p:tgtEl>
                                          <p:spTgt spid="5395459"/>
                                        </p:tgtEl>
                                      </p:cBhvr>
                                      <p:to x="100000" y="90000"/>
                                    </p:animScale>
                                    <p:animScale>
                                      <p:cBhvr>
                                        <p:cTn id="73" dur="166" decel="50000">
                                          <p:stCondLst>
                                            <p:cond delay="1668"/>
                                          </p:stCondLst>
                                        </p:cTn>
                                        <p:tgtEl>
                                          <p:spTgt spid="5395459"/>
                                        </p:tgtEl>
                                      </p:cBhvr>
                                      <p:to x="100000" y="100000"/>
                                    </p:animScale>
                                    <p:animScale>
                                      <p:cBhvr>
                                        <p:cTn id="74" dur="26">
                                          <p:stCondLst>
                                            <p:cond delay="1808"/>
                                          </p:stCondLst>
                                        </p:cTn>
                                        <p:tgtEl>
                                          <p:spTgt spid="5395459"/>
                                        </p:tgtEl>
                                      </p:cBhvr>
                                      <p:to x="100000" y="95000"/>
                                    </p:animScale>
                                    <p:animScale>
                                      <p:cBhvr>
                                        <p:cTn id="75" dur="166" decel="50000">
                                          <p:stCondLst>
                                            <p:cond delay="1834"/>
                                          </p:stCondLst>
                                        </p:cTn>
                                        <p:tgtEl>
                                          <p:spTgt spid="5395459"/>
                                        </p:tgtEl>
                                      </p:cBhvr>
                                      <p:to x="100000" y="100000"/>
                                    </p:animScale>
                                  </p:childTnLst>
                                </p:cTn>
                              </p:par>
                              <p:par>
                                <p:cTn id="76" presetID="23" presetClass="entr" presetSubtype="16" fill="hold" nodeType="withEffect">
                                  <p:stCondLst>
                                    <p:cond delay="0"/>
                                  </p:stCondLst>
                                  <p:childTnLst>
                                    <p:set>
                                      <p:cBhvr>
                                        <p:cTn id="77" dur="1" fill="hold">
                                          <p:stCondLst>
                                            <p:cond delay="0"/>
                                          </p:stCondLst>
                                        </p:cTn>
                                        <p:tgtEl>
                                          <p:spTgt spid="5395471"/>
                                        </p:tgtEl>
                                        <p:attrNameLst>
                                          <p:attrName>style.visibility</p:attrName>
                                        </p:attrNameLst>
                                      </p:cBhvr>
                                      <p:to>
                                        <p:strVal val="visible"/>
                                      </p:to>
                                    </p:set>
                                    <p:anim calcmode="lin" valueType="num">
                                      <p:cBhvr>
                                        <p:cTn id="78" dur="500" fill="hold"/>
                                        <p:tgtEl>
                                          <p:spTgt spid="5395471"/>
                                        </p:tgtEl>
                                        <p:attrNameLst>
                                          <p:attrName>ppt_w</p:attrName>
                                        </p:attrNameLst>
                                      </p:cBhvr>
                                      <p:tavLst>
                                        <p:tav tm="0">
                                          <p:val>
                                            <p:fltVal val="0"/>
                                          </p:val>
                                        </p:tav>
                                        <p:tav tm="100000">
                                          <p:val>
                                            <p:strVal val="#ppt_w"/>
                                          </p:val>
                                        </p:tav>
                                      </p:tavLst>
                                    </p:anim>
                                    <p:anim calcmode="lin" valueType="num">
                                      <p:cBhvr>
                                        <p:cTn id="79" dur="500" fill="hold"/>
                                        <p:tgtEl>
                                          <p:spTgt spid="53954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5460" grpId="0" animBg="1"/>
      <p:bldP spid="5395461" grpId="0" animBg="1"/>
      <p:bldP spid="5395462" grpId="0" animBg="1"/>
      <p:bldP spid="5395463" grpId="0" animBg="1"/>
      <p:bldP spid="5395464" grpId="0" animBg="1"/>
      <p:bldP spid="5395466" grpId="0" animBg="1"/>
      <p:bldP spid="5395467" grpId="0" animBg="1"/>
      <p:bldP spid="5395468" grpId="0" animBg="1"/>
      <p:bldP spid="5395469" grpId="0" animBg="1"/>
      <p:bldP spid="539547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9458"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フォーマット（</a:t>
            </a:r>
            <a:r>
              <a:rPr lang="en-US" altLang="ja-JP" sz="3400">
                <a:solidFill>
                  <a:schemeClr val="tx1"/>
                </a:solidFill>
                <a:effectLst/>
                <a:latin typeface="HGP明朝B" panose="02020800000000000000" pitchFamily="18" charset="-128"/>
                <a:ea typeface="HGP明朝B" panose="02020800000000000000" pitchFamily="18" charset="-128"/>
              </a:rPr>
              <a:t>IT</a:t>
            </a: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化の大問題）</a:t>
            </a:r>
          </a:p>
        </p:txBody>
      </p:sp>
      <p:sp>
        <p:nvSpPr>
          <p:cNvPr id="5139459" name="Text Box 3"/>
          <p:cNvSpPr txBox="1">
            <a:spLocks noChangeArrowheads="1"/>
          </p:cNvSpPr>
          <p:nvPr/>
        </p:nvSpPr>
        <p:spPr bwMode="auto">
          <a:xfrm>
            <a:off x="395288" y="5313363"/>
            <a:ext cx="672147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endParaRPr lang="ja-JP" altLang="ja-JP" sz="2400">
              <a:latin typeface="HG丸ｺﾞｼｯｸM-PRO" panose="020F0600000000000000" pitchFamily="50" charset="-128"/>
              <a:ea typeface="HG丸ｺﾞｼｯｸM-PRO" panose="020F0600000000000000" pitchFamily="50" charset="-128"/>
            </a:endParaRPr>
          </a:p>
        </p:txBody>
      </p:sp>
      <p:sp>
        <p:nvSpPr>
          <p:cNvPr id="5139460" name="Text Box 4"/>
          <p:cNvSpPr txBox="1">
            <a:spLocks noChangeArrowheads="1"/>
          </p:cNvSpPr>
          <p:nvPr/>
        </p:nvSpPr>
        <p:spPr bwMode="auto">
          <a:xfrm>
            <a:off x="468313" y="1323975"/>
            <a:ext cx="8208962" cy="19923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5400">
                <a:latin typeface="HGP創英角ﾎﾟｯﾌﾟ体" panose="040B0A00000000000000" pitchFamily="50" charset="-128"/>
                <a:ea typeface="HGP創英角ﾎﾟｯﾌﾟ体" panose="040B0A00000000000000" pitchFamily="50" charset="-128"/>
              </a:rPr>
              <a:t>マニュアル化</a:t>
            </a:r>
          </a:p>
          <a:p>
            <a:pPr algn="l">
              <a:lnSpc>
                <a:spcPct val="90000"/>
              </a:lnSpc>
            </a:pPr>
            <a:r>
              <a:rPr lang="ja-JP" altLang="en-US" sz="5400">
                <a:latin typeface="HGP創英角ﾎﾟｯﾌﾟ体" panose="040B0A00000000000000" pitchFamily="50" charset="-128"/>
                <a:ea typeface="HGP創英角ﾎﾟｯﾌﾟ体" panose="040B0A00000000000000" pitchFamily="50" charset="-128"/>
              </a:rPr>
              <a:t>人の行為のモルタル化</a:t>
            </a:r>
          </a:p>
        </p:txBody>
      </p:sp>
      <p:pic>
        <p:nvPicPr>
          <p:cNvPr id="5139461" name="Picture 5" descr="katawaku"/>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58888" y="3959225"/>
            <a:ext cx="3886200" cy="270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9462" name="AutoShape 6"/>
          <p:cNvSpPr>
            <a:spLocks noChangeArrowheads="1"/>
          </p:cNvSpPr>
          <p:nvPr/>
        </p:nvSpPr>
        <p:spPr bwMode="auto">
          <a:xfrm>
            <a:off x="4716463" y="3573463"/>
            <a:ext cx="2735262" cy="2519362"/>
          </a:xfrm>
          <a:prstGeom prst="wedgeEllipseCallout">
            <a:avLst>
              <a:gd name="adj1" fmla="val 55569"/>
              <a:gd name="adj2" fmla="val 3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tx1"/>
                  </a:outerShdw>
                </a:effectLst>
              </a14:hiddenEffects>
            </a:ext>
          </a:extLst>
        </p:spPr>
        <p:txBody>
          <a:bodyPr anchor="ctr"/>
          <a:lstStyle/>
          <a:p>
            <a:r>
              <a:rPr lang="ja-JP" altLang="en-US" sz="5400"/>
              <a:t>型枠</a:t>
            </a:r>
          </a:p>
        </p:txBody>
      </p:sp>
      <p:pic>
        <p:nvPicPr>
          <p:cNvPr id="5139463" name="Picture 7"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026275" y="4149725"/>
            <a:ext cx="2117725" cy="2708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139460"/>
                                        </p:tgtEl>
                                        <p:attrNameLst>
                                          <p:attrName>style.visibility</p:attrName>
                                        </p:attrNameLst>
                                      </p:cBhvr>
                                      <p:to>
                                        <p:strVal val="visible"/>
                                      </p:to>
                                    </p:set>
                                    <p:anim calcmode="lin" valueType="num">
                                      <p:cBhvr>
                                        <p:cTn id="7" dur="500" fill="hold"/>
                                        <p:tgtEl>
                                          <p:spTgt spid="51394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39460"/>
                                        </p:tgtEl>
                                        <p:attrNameLst>
                                          <p:attrName>ppt_y</p:attrName>
                                        </p:attrNameLst>
                                      </p:cBhvr>
                                      <p:tavLst>
                                        <p:tav tm="0">
                                          <p:val>
                                            <p:strVal val="#ppt_y"/>
                                          </p:val>
                                        </p:tav>
                                        <p:tav tm="100000">
                                          <p:val>
                                            <p:strVal val="#ppt_y"/>
                                          </p:val>
                                        </p:tav>
                                      </p:tavLst>
                                    </p:anim>
                                    <p:anim calcmode="lin" valueType="num">
                                      <p:cBhvr>
                                        <p:cTn id="9" dur="500" fill="hold"/>
                                        <p:tgtEl>
                                          <p:spTgt spid="51394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394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39460"/>
                                        </p:tgtEl>
                                      </p:cBhvr>
                                    </p:animEffect>
                                  </p:childTnLst>
                                </p:cTn>
                              </p:par>
                              <p:par>
                                <p:cTn id="12" presetID="23" presetClass="entr" presetSubtype="16" fill="hold" nodeType="withEffect">
                                  <p:stCondLst>
                                    <p:cond delay="0"/>
                                  </p:stCondLst>
                                  <p:childTnLst>
                                    <p:set>
                                      <p:cBhvr>
                                        <p:cTn id="13" dur="1" fill="hold">
                                          <p:stCondLst>
                                            <p:cond delay="0"/>
                                          </p:stCondLst>
                                        </p:cTn>
                                        <p:tgtEl>
                                          <p:spTgt spid="5139461"/>
                                        </p:tgtEl>
                                        <p:attrNameLst>
                                          <p:attrName>style.visibility</p:attrName>
                                        </p:attrNameLst>
                                      </p:cBhvr>
                                      <p:to>
                                        <p:strVal val="visible"/>
                                      </p:to>
                                    </p:set>
                                    <p:anim calcmode="lin" valueType="num">
                                      <p:cBhvr>
                                        <p:cTn id="14" dur="500" fill="hold"/>
                                        <p:tgtEl>
                                          <p:spTgt spid="5139461"/>
                                        </p:tgtEl>
                                        <p:attrNameLst>
                                          <p:attrName>ppt_w</p:attrName>
                                        </p:attrNameLst>
                                      </p:cBhvr>
                                      <p:tavLst>
                                        <p:tav tm="0">
                                          <p:val>
                                            <p:fltVal val="0"/>
                                          </p:val>
                                        </p:tav>
                                        <p:tav tm="100000">
                                          <p:val>
                                            <p:strVal val="#ppt_w"/>
                                          </p:val>
                                        </p:tav>
                                      </p:tavLst>
                                    </p:anim>
                                    <p:anim calcmode="lin" valueType="num">
                                      <p:cBhvr>
                                        <p:cTn id="15" dur="500" fill="hold"/>
                                        <p:tgtEl>
                                          <p:spTgt spid="5139461"/>
                                        </p:tgtEl>
                                        <p:attrNameLst>
                                          <p:attrName>ppt_h</p:attrName>
                                        </p:attrNameLst>
                                      </p:cBhvr>
                                      <p:tavLst>
                                        <p:tav tm="0">
                                          <p:val>
                                            <p:fltVal val="0"/>
                                          </p:val>
                                        </p:tav>
                                        <p:tav tm="100000">
                                          <p:val>
                                            <p:strVal val="#ppt_h"/>
                                          </p:val>
                                        </p:tav>
                                      </p:tavLst>
                                    </p:anim>
                                  </p:childTnLst>
                                </p:cTn>
                              </p:par>
                              <p:par>
                                <p:cTn id="16" presetID="26" presetClass="entr" presetSubtype="0" fill="hold" nodeType="withEffect">
                                  <p:stCondLst>
                                    <p:cond delay="0"/>
                                  </p:stCondLst>
                                  <p:childTnLst>
                                    <p:set>
                                      <p:cBhvr>
                                        <p:cTn id="17" dur="1" fill="hold">
                                          <p:stCondLst>
                                            <p:cond delay="0"/>
                                          </p:stCondLst>
                                        </p:cTn>
                                        <p:tgtEl>
                                          <p:spTgt spid="5139463"/>
                                        </p:tgtEl>
                                        <p:attrNameLst>
                                          <p:attrName>style.visibility</p:attrName>
                                        </p:attrNameLst>
                                      </p:cBhvr>
                                      <p:to>
                                        <p:strVal val="visible"/>
                                      </p:to>
                                    </p:set>
                                    <p:animEffect transition="in" filter="wipe(down)">
                                      <p:cBhvr>
                                        <p:cTn id="18" dur="580">
                                          <p:stCondLst>
                                            <p:cond delay="0"/>
                                          </p:stCondLst>
                                        </p:cTn>
                                        <p:tgtEl>
                                          <p:spTgt spid="5139463"/>
                                        </p:tgtEl>
                                      </p:cBhvr>
                                    </p:animEffect>
                                    <p:anim calcmode="lin" valueType="num">
                                      <p:cBhvr>
                                        <p:cTn id="19" dur="1822" tmFilter="0,0; 0.14,0.36; 0.43,0.73; 0.71,0.91; 1.0,1.0">
                                          <p:stCondLst>
                                            <p:cond delay="0"/>
                                          </p:stCondLst>
                                        </p:cTn>
                                        <p:tgtEl>
                                          <p:spTgt spid="513946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13946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13946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13946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139463"/>
                                        </p:tgtEl>
                                        <p:attrNameLst>
                                          <p:attrName>ppt_y</p:attrName>
                                        </p:attrNameLst>
                                      </p:cBhvr>
                                      <p:tavLst>
                                        <p:tav tm="0" fmla="#ppt_y-sin(pi*$)/81">
                                          <p:val>
                                            <p:fltVal val="0"/>
                                          </p:val>
                                        </p:tav>
                                        <p:tav tm="100000">
                                          <p:val>
                                            <p:fltVal val="1"/>
                                          </p:val>
                                        </p:tav>
                                      </p:tavLst>
                                    </p:anim>
                                    <p:animScale>
                                      <p:cBhvr>
                                        <p:cTn id="24" dur="26">
                                          <p:stCondLst>
                                            <p:cond delay="650"/>
                                          </p:stCondLst>
                                        </p:cTn>
                                        <p:tgtEl>
                                          <p:spTgt spid="5139463"/>
                                        </p:tgtEl>
                                      </p:cBhvr>
                                      <p:to x="100000" y="60000"/>
                                    </p:animScale>
                                    <p:animScale>
                                      <p:cBhvr>
                                        <p:cTn id="25" dur="166" decel="50000">
                                          <p:stCondLst>
                                            <p:cond delay="676"/>
                                          </p:stCondLst>
                                        </p:cTn>
                                        <p:tgtEl>
                                          <p:spTgt spid="5139463"/>
                                        </p:tgtEl>
                                      </p:cBhvr>
                                      <p:to x="100000" y="100000"/>
                                    </p:animScale>
                                    <p:animScale>
                                      <p:cBhvr>
                                        <p:cTn id="26" dur="26">
                                          <p:stCondLst>
                                            <p:cond delay="1312"/>
                                          </p:stCondLst>
                                        </p:cTn>
                                        <p:tgtEl>
                                          <p:spTgt spid="5139463"/>
                                        </p:tgtEl>
                                      </p:cBhvr>
                                      <p:to x="100000" y="80000"/>
                                    </p:animScale>
                                    <p:animScale>
                                      <p:cBhvr>
                                        <p:cTn id="27" dur="166" decel="50000">
                                          <p:stCondLst>
                                            <p:cond delay="1338"/>
                                          </p:stCondLst>
                                        </p:cTn>
                                        <p:tgtEl>
                                          <p:spTgt spid="5139463"/>
                                        </p:tgtEl>
                                      </p:cBhvr>
                                      <p:to x="100000" y="100000"/>
                                    </p:animScale>
                                    <p:animScale>
                                      <p:cBhvr>
                                        <p:cTn id="28" dur="26">
                                          <p:stCondLst>
                                            <p:cond delay="1642"/>
                                          </p:stCondLst>
                                        </p:cTn>
                                        <p:tgtEl>
                                          <p:spTgt spid="5139463"/>
                                        </p:tgtEl>
                                      </p:cBhvr>
                                      <p:to x="100000" y="90000"/>
                                    </p:animScale>
                                    <p:animScale>
                                      <p:cBhvr>
                                        <p:cTn id="29" dur="166" decel="50000">
                                          <p:stCondLst>
                                            <p:cond delay="1668"/>
                                          </p:stCondLst>
                                        </p:cTn>
                                        <p:tgtEl>
                                          <p:spTgt spid="5139463"/>
                                        </p:tgtEl>
                                      </p:cBhvr>
                                      <p:to x="100000" y="100000"/>
                                    </p:animScale>
                                    <p:animScale>
                                      <p:cBhvr>
                                        <p:cTn id="30" dur="26">
                                          <p:stCondLst>
                                            <p:cond delay="1808"/>
                                          </p:stCondLst>
                                        </p:cTn>
                                        <p:tgtEl>
                                          <p:spTgt spid="5139463"/>
                                        </p:tgtEl>
                                      </p:cBhvr>
                                      <p:to x="100000" y="95000"/>
                                    </p:animScale>
                                    <p:animScale>
                                      <p:cBhvr>
                                        <p:cTn id="31" dur="166" decel="50000">
                                          <p:stCondLst>
                                            <p:cond delay="1834"/>
                                          </p:stCondLst>
                                        </p:cTn>
                                        <p:tgtEl>
                                          <p:spTgt spid="5139463"/>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5139462"/>
                                        </p:tgtEl>
                                        <p:attrNameLst>
                                          <p:attrName>style.visibility</p:attrName>
                                        </p:attrNameLst>
                                      </p:cBhvr>
                                      <p:to>
                                        <p:strVal val="visible"/>
                                      </p:to>
                                    </p:set>
                                    <p:anim calcmode="lin" valueType="num">
                                      <p:cBhvr>
                                        <p:cTn id="36" dur="500" fill="hold"/>
                                        <p:tgtEl>
                                          <p:spTgt spid="5139462"/>
                                        </p:tgtEl>
                                        <p:attrNameLst>
                                          <p:attrName>ppt_w</p:attrName>
                                        </p:attrNameLst>
                                      </p:cBhvr>
                                      <p:tavLst>
                                        <p:tav tm="0">
                                          <p:val>
                                            <p:fltVal val="0"/>
                                          </p:val>
                                        </p:tav>
                                        <p:tav tm="100000">
                                          <p:val>
                                            <p:strVal val="#ppt_w"/>
                                          </p:val>
                                        </p:tav>
                                      </p:tavLst>
                                    </p:anim>
                                    <p:anim calcmode="lin" valueType="num">
                                      <p:cBhvr>
                                        <p:cTn id="37" dur="500" fill="hold"/>
                                        <p:tgtEl>
                                          <p:spTgt spid="5139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460" grpId="0" animBg="1"/>
      <p:bldP spid="513946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3522" name="Rectangle 2"/>
          <p:cNvSpPr>
            <a:spLocks noGrp="1" noChangeArrowheads="1"/>
          </p:cNvSpPr>
          <p:nvPr>
            <p:ph type="title"/>
          </p:nvPr>
        </p:nvSpPr>
        <p:spPr>
          <a:xfrm>
            <a:off x="34925" y="44450"/>
            <a:ext cx="9109075" cy="455613"/>
          </a:xfrm>
        </p:spPr>
        <p:txBody>
          <a:bodyPr/>
          <a:lstStyle/>
          <a:p>
            <a:pPr algn="ctr"/>
            <a:r>
              <a:rPr lang="ja-JP" altLang="en-US" sz="3600">
                <a:effectLst/>
                <a:latin typeface="HGP明朝E" panose="02020900000000000000" pitchFamily="18" charset="-128"/>
                <a:ea typeface="HGP明朝E" panose="02020900000000000000" pitchFamily="18" charset="-128"/>
              </a:rPr>
              <a:t>フィードバック</a:t>
            </a:r>
          </a:p>
        </p:txBody>
      </p:sp>
      <p:sp>
        <p:nvSpPr>
          <p:cNvPr id="5483523" name="Text Box 3"/>
          <p:cNvSpPr txBox="1">
            <a:spLocks noChangeArrowheads="1"/>
          </p:cNvSpPr>
          <p:nvPr/>
        </p:nvSpPr>
        <p:spPr bwMode="auto">
          <a:xfrm>
            <a:off x="254000" y="908050"/>
            <a:ext cx="52546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a:spAutoFit/>
          </a:bodyPr>
          <a:lstStyle/>
          <a:p>
            <a:pPr algn="l"/>
            <a:r>
              <a:rPr lang="ja-JP" altLang="en-US" sz="2400">
                <a:latin typeface="HGP明朝E" panose="02020900000000000000" pitchFamily="18" charset="-128"/>
                <a:ea typeface="HGP明朝E" panose="02020900000000000000" pitchFamily="18" charset="-128"/>
              </a:rPr>
              <a:t>正→典型的な不安定を引き起こす</a:t>
            </a:r>
          </a:p>
          <a:p>
            <a:pPr algn="l"/>
            <a:r>
              <a:rPr lang="ja-JP" altLang="en-US" sz="2400">
                <a:latin typeface="HGP明朝E" panose="02020900000000000000" pitchFamily="18" charset="-128"/>
                <a:ea typeface="HGP明朝E" panose="02020900000000000000" pitchFamily="18" charset="-128"/>
              </a:rPr>
              <a:t>負→一定状態が安定に存在する</a:t>
            </a:r>
          </a:p>
        </p:txBody>
      </p:sp>
      <p:grpSp>
        <p:nvGrpSpPr>
          <p:cNvPr id="5483524" name="Group 4"/>
          <p:cNvGrpSpPr>
            <a:grpSpLocks/>
          </p:cNvGrpSpPr>
          <p:nvPr/>
        </p:nvGrpSpPr>
        <p:grpSpPr bwMode="auto">
          <a:xfrm>
            <a:off x="900113" y="2420938"/>
            <a:ext cx="3384550" cy="3744912"/>
            <a:chOff x="204" y="890"/>
            <a:chExt cx="2495" cy="2630"/>
          </a:xfrm>
        </p:grpSpPr>
        <p:sp>
          <p:nvSpPr>
            <p:cNvPr id="5483525" name="Oval 5"/>
            <p:cNvSpPr>
              <a:spLocks noChangeArrowheads="1"/>
            </p:cNvSpPr>
            <p:nvPr/>
          </p:nvSpPr>
          <p:spPr bwMode="auto">
            <a:xfrm>
              <a:off x="1202" y="1026"/>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Ｐ</a:t>
              </a:r>
              <a:r>
                <a:rPr lang="en-US" altLang="ja-JP" sz="1600">
                  <a:latin typeface="HGP明朝E" panose="02020900000000000000" pitchFamily="18" charset="-128"/>
                  <a:ea typeface="HGP明朝E" panose="02020900000000000000" pitchFamily="18" charset="-128"/>
                </a:rPr>
                <a:t>lan</a:t>
              </a:r>
            </a:p>
            <a:p>
              <a:r>
                <a:rPr lang="ja-JP" altLang="en-US" sz="1600">
                  <a:latin typeface="HGP明朝E" panose="02020900000000000000" pitchFamily="18" charset="-128"/>
                  <a:ea typeface="HGP明朝E" panose="02020900000000000000" pitchFamily="18" charset="-128"/>
                </a:rPr>
                <a:t>計画</a:t>
              </a:r>
            </a:p>
          </p:txBody>
        </p:sp>
        <p:sp>
          <p:nvSpPr>
            <p:cNvPr id="5483526" name="Oval 6"/>
            <p:cNvSpPr>
              <a:spLocks noChangeArrowheads="1"/>
            </p:cNvSpPr>
            <p:nvPr/>
          </p:nvSpPr>
          <p:spPr bwMode="auto">
            <a:xfrm>
              <a:off x="1837" y="188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Ｄ</a:t>
              </a:r>
              <a:r>
                <a:rPr lang="en-US" altLang="ja-JP" sz="1600">
                  <a:latin typeface="HGP明朝E" panose="02020900000000000000" pitchFamily="18" charset="-128"/>
                  <a:ea typeface="HGP明朝E" panose="02020900000000000000" pitchFamily="18" charset="-128"/>
                </a:rPr>
                <a:t>o</a:t>
              </a:r>
            </a:p>
            <a:p>
              <a:r>
                <a:rPr lang="ja-JP" altLang="en-US" sz="1600">
                  <a:latin typeface="HGP明朝E" panose="02020900000000000000" pitchFamily="18" charset="-128"/>
                  <a:ea typeface="HGP明朝E" panose="02020900000000000000" pitchFamily="18" charset="-128"/>
                </a:rPr>
                <a:t>実行</a:t>
              </a:r>
            </a:p>
          </p:txBody>
        </p:sp>
        <p:sp>
          <p:nvSpPr>
            <p:cNvPr id="5483527" name="Oval 7"/>
            <p:cNvSpPr>
              <a:spLocks noChangeArrowheads="1"/>
            </p:cNvSpPr>
            <p:nvPr/>
          </p:nvSpPr>
          <p:spPr bwMode="auto">
            <a:xfrm>
              <a:off x="1202" y="247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Ｃ</a:t>
              </a:r>
              <a:r>
                <a:rPr lang="en-US" altLang="ja-JP" sz="1600">
                  <a:latin typeface="HGP明朝E" panose="02020900000000000000" pitchFamily="18" charset="-128"/>
                  <a:ea typeface="HGP明朝E" panose="02020900000000000000" pitchFamily="18" charset="-128"/>
                </a:rPr>
                <a:t>heck</a:t>
              </a:r>
            </a:p>
            <a:p>
              <a:r>
                <a:rPr lang="ja-JP" altLang="en-US" sz="1600">
                  <a:latin typeface="HGP明朝E" panose="02020900000000000000" pitchFamily="18" charset="-128"/>
                  <a:ea typeface="HGP明朝E" panose="02020900000000000000" pitchFamily="18" charset="-128"/>
                </a:rPr>
                <a:t>点検・評価</a:t>
              </a:r>
            </a:p>
          </p:txBody>
        </p:sp>
        <p:sp>
          <p:nvSpPr>
            <p:cNvPr id="5483528" name="Oval 8"/>
            <p:cNvSpPr>
              <a:spLocks noChangeArrowheads="1"/>
            </p:cNvSpPr>
            <p:nvPr/>
          </p:nvSpPr>
          <p:spPr bwMode="auto">
            <a:xfrm>
              <a:off x="430" y="188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en-US" altLang="ja-JP" sz="1600">
                  <a:latin typeface="HGP明朝E" panose="02020900000000000000" pitchFamily="18" charset="-128"/>
                  <a:ea typeface="HGP明朝E" panose="02020900000000000000" pitchFamily="18" charset="-128"/>
                </a:rPr>
                <a:t>Action</a:t>
              </a:r>
            </a:p>
            <a:p>
              <a:r>
                <a:rPr lang="ja-JP" altLang="en-US" sz="1600">
                  <a:latin typeface="HGP明朝E" panose="02020900000000000000" pitchFamily="18" charset="-128"/>
                  <a:ea typeface="HGP明朝E" panose="02020900000000000000" pitchFamily="18" charset="-128"/>
                </a:rPr>
                <a:t>改善・実施</a:t>
              </a:r>
            </a:p>
          </p:txBody>
        </p:sp>
        <p:sp>
          <p:nvSpPr>
            <p:cNvPr id="5483529" name="AutoShape 9"/>
            <p:cNvSpPr>
              <a:spLocks noChangeArrowheads="1"/>
            </p:cNvSpPr>
            <p:nvPr/>
          </p:nvSpPr>
          <p:spPr bwMode="auto">
            <a:xfrm rot="-2186280">
              <a:off x="2427" y="1026"/>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483530" name="AutoShape 10"/>
            <p:cNvSpPr>
              <a:spLocks noChangeArrowheads="1"/>
            </p:cNvSpPr>
            <p:nvPr/>
          </p:nvSpPr>
          <p:spPr bwMode="auto">
            <a:xfrm rot="2292698">
              <a:off x="2381" y="2341"/>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483531" name="AutoShape 11"/>
            <p:cNvSpPr>
              <a:spLocks noChangeArrowheads="1"/>
            </p:cNvSpPr>
            <p:nvPr/>
          </p:nvSpPr>
          <p:spPr bwMode="auto">
            <a:xfrm rot="7616093">
              <a:off x="658" y="2432"/>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483532" name="AutoShape 12"/>
            <p:cNvSpPr>
              <a:spLocks noChangeArrowheads="1"/>
            </p:cNvSpPr>
            <p:nvPr/>
          </p:nvSpPr>
          <p:spPr bwMode="auto">
            <a:xfrm rot="12999134">
              <a:off x="612" y="890"/>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grpSp>
      <p:pic>
        <p:nvPicPr>
          <p:cNvPr id="5483534" name="Picture 14" descr="動画"/>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908050"/>
            <a:ext cx="3702050" cy="2516188"/>
          </a:xfrm>
          <a:prstGeom prst="rect">
            <a:avLst/>
          </a:prstGeom>
          <a:noFill/>
          <a:extLst>
            <a:ext uri="{909E8E84-426E-40DD-AFC4-6F175D3DCCD1}">
              <a14:hiddenFill xmlns:a14="http://schemas.microsoft.com/office/drawing/2010/main">
                <a:solidFill>
                  <a:srgbClr val="FFFFFF"/>
                </a:solidFill>
              </a14:hiddenFill>
            </a:ext>
          </a:extLst>
        </p:spPr>
      </p:pic>
      <p:pic>
        <p:nvPicPr>
          <p:cNvPr id="5483535" name="Picture 15"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10475" y="4799013"/>
            <a:ext cx="1609725" cy="205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483535"/>
                                        </p:tgtEl>
                                        <p:attrNameLst>
                                          <p:attrName>style.visibility</p:attrName>
                                        </p:attrNameLst>
                                      </p:cBhvr>
                                      <p:to>
                                        <p:strVal val="visible"/>
                                      </p:to>
                                    </p:set>
                                    <p:animEffect transition="in" filter="wipe(down)">
                                      <p:cBhvr>
                                        <p:cTn id="7" dur="580">
                                          <p:stCondLst>
                                            <p:cond delay="0"/>
                                          </p:stCondLst>
                                        </p:cTn>
                                        <p:tgtEl>
                                          <p:spTgt spid="5483535"/>
                                        </p:tgtEl>
                                      </p:cBhvr>
                                    </p:animEffect>
                                    <p:anim calcmode="lin" valueType="num">
                                      <p:cBhvr>
                                        <p:cTn id="8" dur="1822" tmFilter="0,0; 0.14,0.36; 0.43,0.73; 0.71,0.91; 1.0,1.0">
                                          <p:stCondLst>
                                            <p:cond delay="0"/>
                                          </p:stCondLst>
                                        </p:cTn>
                                        <p:tgtEl>
                                          <p:spTgt spid="54835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835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835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835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83535"/>
                                        </p:tgtEl>
                                        <p:attrNameLst>
                                          <p:attrName>ppt_y</p:attrName>
                                        </p:attrNameLst>
                                      </p:cBhvr>
                                      <p:tavLst>
                                        <p:tav tm="0" fmla="#ppt_y-sin(pi*$)/81">
                                          <p:val>
                                            <p:fltVal val="0"/>
                                          </p:val>
                                        </p:tav>
                                        <p:tav tm="100000">
                                          <p:val>
                                            <p:fltVal val="1"/>
                                          </p:val>
                                        </p:tav>
                                      </p:tavLst>
                                    </p:anim>
                                    <p:animScale>
                                      <p:cBhvr>
                                        <p:cTn id="13" dur="26">
                                          <p:stCondLst>
                                            <p:cond delay="650"/>
                                          </p:stCondLst>
                                        </p:cTn>
                                        <p:tgtEl>
                                          <p:spTgt spid="5483535"/>
                                        </p:tgtEl>
                                      </p:cBhvr>
                                      <p:to x="100000" y="60000"/>
                                    </p:animScale>
                                    <p:animScale>
                                      <p:cBhvr>
                                        <p:cTn id="14" dur="166" decel="50000">
                                          <p:stCondLst>
                                            <p:cond delay="676"/>
                                          </p:stCondLst>
                                        </p:cTn>
                                        <p:tgtEl>
                                          <p:spTgt spid="5483535"/>
                                        </p:tgtEl>
                                      </p:cBhvr>
                                      <p:to x="100000" y="100000"/>
                                    </p:animScale>
                                    <p:animScale>
                                      <p:cBhvr>
                                        <p:cTn id="15" dur="26">
                                          <p:stCondLst>
                                            <p:cond delay="1312"/>
                                          </p:stCondLst>
                                        </p:cTn>
                                        <p:tgtEl>
                                          <p:spTgt spid="5483535"/>
                                        </p:tgtEl>
                                      </p:cBhvr>
                                      <p:to x="100000" y="80000"/>
                                    </p:animScale>
                                    <p:animScale>
                                      <p:cBhvr>
                                        <p:cTn id="16" dur="166" decel="50000">
                                          <p:stCondLst>
                                            <p:cond delay="1338"/>
                                          </p:stCondLst>
                                        </p:cTn>
                                        <p:tgtEl>
                                          <p:spTgt spid="5483535"/>
                                        </p:tgtEl>
                                      </p:cBhvr>
                                      <p:to x="100000" y="100000"/>
                                    </p:animScale>
                                    <p:animScale>
                                      <p:cBhvr>
                                        <p:cTn id="17" dur="26">
                                          <p:stCondLst>
                                            <p:cond delay="1642"/>
                                          </p:stCondLst>
                                        </p:cTn>
                                        <p:tgtEl>
                                          <p:spTgt spid="5483535"/>
                                        </p:tgtEl>
                                      </p:cBhvr>
                                      <p:to x="100000" y="90000"/>
                                    </p:animScale>
                                    <p:animScale>
                                      <p:cBhvr>
                                        <p:cTn id="18" dur="166" decel="50000">
                                          <p:stCondLst>
                                            <p:cond delay="1668"/>
                                          </p:stCondLst>
                                        </p:cTn>
                                        <p:tgtEl>
                                          <p:spTgt spid="5483535"/>
                                        </p:tgtEl>
                                      </p:cBhvr>
                                      <p:to x="100000" y="100000"/>
                                    </p:animScale>
                                    <p:animScale>
                                      <p:cBhvr>
                                        <p:cTn id="19" dur="26">
                                          <p:stCondLst>
                                            <p:cond delay="1808"/>
                                          </p:stCondLst>
                                        </p:cTn>
                                        <p:tgtEl>
                                          <p:spTgt spid="5483535"/>
                                        </p:tgtEl>
                                      </p:cBhvr>
                                      <p:to x="100000" y="95000"/>
                                    </p:animScale>
                                    <p:animScale>
                                      <p:cBhvr>
                                        <p:cTn id="20" dur="166" decel="50000">
                                          <p:stCondLst>
                                            <p:cond delay="1834"/>
                                          </p:stCondLst>
                                        </p:cTn>
                                        <p:tgtEl>
                                          <p:spTgt spid="54835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21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129219" name="Rectangle 3"/>
          <p:cNvSpPr>
            <a:spLocks noGrp="1" noChangeArrowheads="1"/>
          </p:cNvSpPr>
          <p:nvPr>
            <p:ph type="title"/>
          </p:nvPr>
        </p:nvSpPr>
        <p:spPr>
          <a:xfrm>
            <a:off x="330200" y="44450"/>
            <a:ext cx="8345488"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フリーハンドで自らを語ろう</a:t>
            </a:r>
          </a:p>
        </p:txBody>
      </p:sp>
      <p:sp>
        <p:nvSpPr>
          <p:cNvPr id="5129220" name="Text Box 4"/>
          <p:cNvSpPr txBox="1">
            <a:spLocks noChangeArrowheads="1"/>
          </p:cNvSpPr>
          <p:nvPr/>
        </p:nvSpPr>
        <p:spPr bwMode="auto">
          <a:xfrm>
            <a:off x="468313" y="1341438"/>
            <a:ext cx="8196262" cy="1990725"/>
          </a:xfrm>
          <a:prstGeom prst="rect">
            <a:avLst/>
          </a:prstGeom>
          <a:noFill/>
          <a:ln>
            <a:noFill/>
          </a:ln>
          <a:effectLst/>
          <a:extLst>
            <a:ext uri="{909E8E84-426E-40DD-AFC4-6F175D3DCCD1}">
              <a14:hiddenFill xmlns:a14="http://schemas.microsoft.com/office/drawing/2010/main">
                <a:gradFill rotWithShape="0">
                  <a:gsLst>
                    <a:gs pos="0">
                      <a:schemeClr val="bg2"/>
                    </a:gs>
                    <a:gs pos="100000">
                      <a:srgbClr val="FFFFFF"/>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07975" indent="-3079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1090613" indent="-68103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781175" indent="-5873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2468563" indent="-585788"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25717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30289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4861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9433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400550"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1">
              <a:buClr>
                <a:schemeClr val="hlink"/>
              </a:buClr>
              <a:buFont typeface="Monotype Sorts" pitchFamily="2" charset="2"/>
              <a:buChar char="n"/>
            </a:pPr>
            <a:endParaRPr lang="ja-JP" altLang="ja-JP" sz="3000">
              <a:solidFill>
                <a:schemeClr val="accent1"/>
              </a:solidFill>
              <a:latin typeface="HGP創英角ﾎﾟｯﾌﾟ体" panose="040B0A00000000000000" pitchFamily="50" charset="-128"/>
              <a:ea typeface="HGP創英角ﾎﾟｯﾌﾟ体" panose="040B0A00000000000000" pitchFamily="50" charset="-128"/>
            </a:endParaRPr>
          </a:p>
        </p:txBody>
      </p:sp>
      <p:sp>
        <p:nvSpPr>
          <p:cNvPr id="5129221" name="Rectangle 5"/>
          <p:cNvSpPr>
            <a:spLocks noChangeArrowheads="1"/>
          </p:cNvSpPr>
          <p:nvPr/>
        </p:nvSpPr>
        <p:spPr bwMode="gray">
          <a:xfrm>
            <a:off x="1258888" y="827088"/>
            <a:ext cx="68421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a:latin typeface="Times New Roman" panose="02020603050405020304" pitchFamily="18" charset="0"/>
              </a:rPr>
              <a:t>反省の行為の共有へ</a:t>
            </a:r>
          </a:p>
        </p:txBody>
      </p:sp>
      <p:sp>
        <p:nvSpPr>
          <p:cNvPr id="5129222" name="Freeform 6"/>
          <p:cNvSpPr>
            <a:spLocks/>
          </p:cNvSpPr>
          <p:nvPr/>
        </p:nvSpPr>
        <p:spPr bwMode="gray">
          <a:xfrm>
            <a:off x="395288" y="2271713"/>
            <a:ext cx="7402512" cy="3965575"/>
          </a:xfrm>
          <a:custGeom>
            <a:avLst/>
            <a:gdLst>
              <a:gd name="T0" fmla="*/ 101 w 4663"/>
              <a:gd name="T1" fmla="*/ 704 h 2498"/>
              <a:gd name="T2" fmla="*/ 412 w 4663"/>
              <a:gd name="T3" fmla="*/ 576 h 2498"/>
              <a:gd name="T4" fmla="*/ 1006 w 4663"/>
              <a:gd name="T5" fmla="*/ 494 h 2498"/>
              <a:gd name="T6" fmla="*/ 1746 w 4663"/>
              <a:gd name="T7" fmla="*/ 668 h 2498"/>
              <a:gd name="T8" fmla="*/ 1920 w 4663"/>
              <a:gd name="T9" fmla="*/ 906 h 2498"/>
              <a:gd name="T10" fmla="*/ 1948 w 4663"/>
              <a:gd name="T11" fmla="*/ 1171 h 2498"/>
              <a:gd name="T12" fmla="*/ 1728 w 4663"/>
              <a:gd name="T13" fmla="*/ 1472 h 2498"/>
              <a:gd name="T14" fmla="*/ 1244 w 4663"/>
              <a:gd name="T15" fmla="*/ 1692 h 2498"/>
              <a:gd name="T16" fmla="*/ 686 w 4663"/>
              <a:gd name="T17" fmla="*/ 1610 h 2498"/>
              <a:gd name="T18" fmla="*/ 896 w 4663"/>
              <a:gd name="T19" fmla="*/ 1390 h 2498"/>
              <a:gd name="T20" fmla="*/ 1079 w 4663"/>
              <a:gd name="T21" fmla="*/ 1180 h 2498"/>
              <a:gd name="T22" fmla="*/ 1234 w 4663"/>
              <a:gd name="T23" fmla="*/ 1024 h 2498"/>
              <a:gd name="T24" fmla="*/ 1445 w 4663"/>
              <a:gd name="T25" fmla="*/ 823 h 2498"/>
              <a:gd name="T26" fmla="*/ 1902 w 4663"/>
              <a:gd name="T27" fmla="*/ 430 h 2498"/>
              <a:gd name="T28" fmla="*/ 2167 w 4663"/>
              <a:gd name="T29" fmla="*/ 211 h 2498"/>
              <a:gd name="T30" fmla="*/ 2414 w 4663"/>
              <a:gd name="T31" fmla="*/ 37 h 2498"/>
              <a:gd name="T32" fmla="*/ 2770 w 4663"/>
              <a:gd name="T33" fmla="*/ 19 h 2498"/>
              <a:gd name="T34" fmla="*/ 2917 w 4663"/>
              <a:gd name="T35" fmla="*/ 83 h 2498"/>
              <a:gd name="T36" fmla="*/ 3100 w 4663"/>
              <a:gd name="T37" fmla="*/ 330 h 2498"/>
              <a:gd name="T38" fmla="*/ 3200 w 4663"/>
              <a:gd name="T39" fmla="*/ 531 h 2498"/>
              <a:gd name="T40" fmla="*/ 3310 w 4663"/>
              <a:gd name="T41" fmla="*/ 759 h 2498"/>
              <a:gd name="T42" fmla="*/ 3008 w 4663"/>
              <a:gd name="T43" fmla="*/ 1381 h 2498"/>
              <a:gd name="T44" fmla="*/ 2862 w 4663"/>
              <a:gd name="T45" fmla="*/ 1518 h 2498"/>
              <a:gd name="T46" fmla="*/ 2661 w 4663"/>
              <a:gd name="T47" fmla="*/ 1500 h 2498"/>
              <a:gd name="T48" fmla="*/ 2725 w 4663"/>
              <a:gd name="T49" fmla="*/ 1262 h 2498"/>
              <a:gd name="T50" fmla="*/ 2962 w 4663"/>
              <a:gd name="T51" fmla="*/ 1006 h 2498"/>
              <a:gd name="T52" fmla="*/ 3154 w 4663"/>
              <a:gd name="T53" fmla="*/ 896 h 2498"/>
              <a:gd name="T54" fmla="*/ 3365 w 4663"/>
              <a:gd name="T55" fmla="*/ 906 h 2498"/>
              <a:gd name="T56" fmla="*/ 3584 w 4663"/>
              <a:gd name="T57" fmla="*/ 1015 h 2498"/>
              <a:gd name="T58" fmla="*/ 3868 w 4663"/>
              <a:gd name="T59" fmla="*/ 1335 h 2498"/>
              <a:gd name="T60" fmla="*/ 4014 w 4663"/>
              <a:gd name="T61" fmla="*/ 1564 h 2498"/>
              <a:gd name="T62" fmla="*/ 4124 w 4663"/>
              <a:gd name="T63" fmla="*/ 1783 h 2498"/>
              <a:gd name="T64" fmla="*/ 4142 w 4663"/>
              <a:gd name="T65" fmla="*/ 1893 h 2498"/>
              <a:gd name="T66" fmla="*/ 4105 w 4663"/>
              <a:gd name="T67" fmla="*/ 2149 h 2498"/>
              <a:gd name="T68" fmla="*/ 3831 w 4663"/>
              <a:gd name="T69" fmla="*/ 2332 h 2498"/>
              <a:gd name="T70" fmla="*/ 3465 w 4663"/>
              <a:gd name="T71" fmla="*/ 2496 h 2498"/>
              <a:gd name="T72" fmla="*/ 3118 w 4663"/>
              <a:gd name="T73" fmla="*/ 2378 h 2498"/>
              <a:gd name="T74" fmla="*/ 3593 w 4663"/>
              <a:gd name="T75" fmla="*/ 2103 h 2498"/>
              <a:gd name="T76" fmla="*/ 4114 w 4663"/>
              <a:gd name="T77" fmla="*/ 1884 h 2498"/>
              <a:gd name="T78" fmla="*/ 4590 w 4663"/>
              <a:gd name="T79" fmla="*/ 171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3" h="2498">
                <a:moveTo>
                  <a:pt x="0" y="732"/>
                </a:moveTo>
                <a:cubicBezTo>
                  <a:pt x="34" y="724"/>
                  <a:pt x="67" y="713"/>
                  <a:pt x="101" y="704"/>
                </a:cubicBezTo>
                <a:cubicBezTo>
                  <a:pt x="168" y="659"/>
                  <a:pt x="83" y="712"/>
                  <a:pt x="165" y="677"/>
                </a:cubicBezTo>
                <a:cubicBezTo>
                  <a:pt x="246" y="643"/>
                  <a:pt x="322" y="590"/>
                  <a:pt x="412" y="576"/>
                </a:cubicBezTo>
                <a:cubicBezTo>
                  <a:pt x="512" y="561"/>
                  <a:pt x="613" y="552"/>
                  <a:pt x="713" y="540"/>
                </a:cubicBezTo>
                <a:cubicBezTo>
                  <a:pt x="811" y="529"/>
                  <a:pt x="908" y="508"/>
                  <a:pt x="1006" y="494"/>
                </a:cubicBezTo>
                <a:cubicBezTo>
                  <a:pt x="1205" y="501"/>
                  <a:pt x="1395" y="517"/>
                  <a:pt x="1591" y="549"/>
                </a:cubicBezTo>
                <a:cubicBezTo>
                  <a:pt x="1648" y="583"/>
                  <a:pt x="1691" y="631"/>
                  <a:pt x="1746" y="668"/>
                </a:cubicBezTo>
                <a:cubicBezTo>
                  <a:pt x="1775" y="709"/>
                  <a:pt x="1821" y="743"/>
                  <a:pt x="1856" y="778"/>
                </a:cubicBezTo>
                <a:cubicBezTo>
                  <a:pt x="1890" y="812"/>
                  <a:pt x="1887" y="871"/>
                  <a:pt x="1920" y="906"/>
                </a:cubicBezTo>
                <a:cubicBezTo>
                  <a:pt x="1942" y="973"/>
                  <a:pt x="1929" y="943"/>
                  <a:pt x="1957" y="997"/>
                </a:cubicBezTo>
                <a:cubicBezTo>
                  <a:pt x="1969" y="1056"/>
                  <a:pt x="1996" y="1120"/>
                  <a:pt x="1948" y="1171"/>
                </a:cubicBezTo>
                <a:cubicBezTo>
                  <a:pt x="1924" y="1229"/>
                  <a:pt x="1892" y="1342"/>
                  <a:pt x="1856" y="1390"/>
                </a:cubicBezTo>
                <a:cubicBezTo>
                  <a:pt x="1819" y="1440"/>
                  <a:pt x="1791" y="1441"/>
                  <a:pt x="1728" y="1472"/>
                </a:cubicBezTo>
                <a:cubicBezTo>
                  <a:pt x="1569" y="1550"/>
                  <a:pt x="1463" y="1634"/>
                  <a:pt x="1280" y="1674"/>
                </a:cubicBezTo>
                <a:cubicBezTo>
                  <a:pt x="1268" y="1680"/>
                  <a:pt x="1256" y="1687"/>
                  <a:pt x="1244" y="1692"/>
                </a:cubicBezTo>
                <a:cubicBezTo>
                  <a:pt x="1226" y="1699"/>
                  <a:pt x="1189" y="1710"/>
                  <a:pt x="1189" y="1710"/>
                </a:cubicBezTo>
                <a:cubicBezTo>
                  <a:pt x="1013" y="1688"/>
                  <a:pt x="859" y="1629"/>
                  <a:pt x="686" y="1610"/>
                </a:cubicBezTo>
                <a:cubicBezTo>
                  <a:pt x="722" y="1553"/>
                  <a:pt x="776" y="1511"/>
                  <a:pt x="823" y="1463"/>
                </a:cubicBezTo>
                <a:cubicBezTo>
                  <a:pt x="905" y="1378"/>
                  <a:pt x="818" y="1429"/>
                  <a:pt x="896" y="1390"/>
                </a:cubicBezTo>
                <a:cubicBezTo>
                  <a:pt x="961" y="1293"/>
                  <a:pt x="901" y="1374"/>
                  <a:pt x="988" y="1280"/>
                </a:cubicBezTo>
                <a:cubicBezTo>
                  <a:pt x="1021" y="1244"/>
                  <a:pt x="1039" y="1207"/>
                  <a:pt x="1079" y="1180"/>
                </a:cubicBezTo>
                <a:cubicBezTo>
                  <a:pt x="1151" y="1081"/>
                  <a:pt x="1058" y="1201"/>
                  <a:pt x="1143" y="1116"/>
                </a:cubicBezTo>
                <a:cubicBezTo>
                  <a:pt x="1175" y="1084"/>
                  <a:pt x="1196" y="1051"/>
                  <a:pt x="1234" y="1024"/>
                </a:cubicBezTo>
                <a:cubicBezTo>
                  <a:pt x="1247" y="988"/>
                  <a:pt x="1310" y="929"/>
                  <a:pt x="1344" y="906"/>
                </a:cubicBezTo>
                <a:cubicBezTo>
                  <a:pt x="1367" y="870"/>
                  <a:pt x="1404" y="836"/>
                  <a:pt x="1445" y="823"/>
                </a:cubicBezTo>
                <a:cubicBezTo>
                  <a:pt x="1540" y="697"/>
                  <a:pt x="1667" y="599"/>
                  <a:pt x="1792" y="503"/>
                </a:cubicBezTo>
                <a:cubicBezTo>
                  <a:pt x="1823" y="479"/>
                  <a:pt x="1875" y="457"/>
                  <a:pt x="1902" y="430"/>
                </a:cubicBezTo>
                <a:cubicBezTo>
                  <a:pt x="1931" y="401"/>
                  <a:pt x="1954" y="366"/>
                  <a:pt x="1984" y="339"/>
                </a:cubicBezTo>
                <a:cubicBezTo>
                  <a:pt x="2039" y="290"/>
                  <a:pt x="2110" y="258"/>
                  <a:pt x="2167" y="211"/>
                </a:cubicBezTo>
                <a:cubicBezTo>
                  <a:pt x="2205" y="179"/>
                  <a:pt x="2247" y="156"/>
                  <a:pt x="2286" y="128"/>
                </a:cubicBezTo>
                <a:cubicBezTo>
                  <a:pt x="2327" y="99"/>
                  <a:pt x="2365" y="53"/>
                  <a:pt x="2414" y="37"/>
                </a:cubicBezTo>
                <a:cubicBezTo>
                  <a:pt x="2476" y="16"/>
                  <a:pt x="2530" y="7"/>
                  <a:pt x="2597" y="0"/>
                </a:cubicBezTo>
                <a:cubicBezTo>
                  <a:pt x="2655" y="6"/>
                  <a:pt x="2713" y="9"/>
                  <a:pt x="2770" y="19"/>
                </a:cubicBezTo>
                <a:cubicBezTo>
                  <a:pt x="2784" y="21"/>
                  <a:pt x="2794" y="32"/>
                  <a:pt x="2807" y="37"/>
                </a:cubicBezTo>
                <a:cubicBezTo>
                  <a:pt x="2841" y="52"/>
                  <a:pt x="2887" y="60"/>
                  <a:pt x="2917" y="83"/>
                </a:cubicBezTo>
                <a:cubicBezTo>
                  <a:pt x="2964" y="118"/>
                  <a:pt x="2979" y="163"/>
                  <a:pt x="3008" y="211"/>
                </a:cubicBezTo>
                <a:cubicBezTo>
                  <a:pt x="3033" y="252"/>
                  <a:pt x="3071" y="292"/>
                  <a:pt x="3100" y="330"/>
                </a:cubicBezTo>
                <a:cubicBezTo>
                  <a:pt x="3110" y="380"/>
                  <a:pt x="3127" y="441"/>
                  <a:pt x="3164" y="476"/>
                </a:cubicBezTo>
                <a:cubicBezTo>
                  <a:pt x="3185" y="539"/>
                  <a:pt x="3156" y="464"/>
                  <a:pt x="3200" y="531"/>
                </a:cubicBezTo>
                <a:cubicBezTo>
                  <a:pt x="3227" y="572"/>
                  <a:pt x="3235" y="610"/>
                  <a:pt x="3264" y="650"/>
                </a:cubicBezTo>
                <a:cubicBezTo>
                  <a:pt x="3277" y="688"/>
                  <a:pt x="3292" y="723"/>
                  <a:pt x="3310" y="759"/>
                </a:cubicBezTo>
                <a:cubicBezTo>
                  <a:pt x="3319" y="796"/>
                  <a:pt x="3330" y="831"/>
                  <a:pt x="3337" y="869"/>
                </a:cubicBezTo>
                <a:cubicBezTo>
                  <a:pt x="3295" y="1084"/>
                  <a:pt x="3159" y="1230"/>
                  <a:pt x="3008" y="1381"/>
                </a:cubicBezTo>
                <a:cubicBezTo>
                  <a:pt x="2968" y="1421"/>
                  <a:pt x="2919" y="1452"/>
                  <a:pt x="2880" y="1491"/>
                </a:cubicBezTo>
                <a:cubicBezTo>
                  <a:pt x="2872" y="1499"/>
                  <a:pt x="2871" y="1513"/>
                  <a:pt x="2862" y="1518"/>
                </a:cubicBezTo>
                <a:cubicBezTo>
                  <a:pt x="2848" y="1526"/>
                  <a:pt x="2831" y="1524"/>
                  <a:pt x="2816" y="1527"/>
                </a:cubicBezTo>
                <a:cubicBezTo>
                  <a:pt x="2753" y="1521"/>
                  <a:pt x="2718" y="1514"/>
                  <a:pt x="2661" y="1500"/>
                </a:cubicBezTo>
                <a:cubicBezTo>
                  <a:pt x="2671" y="1457"/>
                  <a:pt x="2674" y="1414"/>
                  <a:pt x="2688" y="1372"/>
                </a:cubicBezTo>
                <a:cubicBezTo>
                  <a:pt x="2695" y="1329"/>
                  <a:pt x="2693" y="1292"/>
                  <a:pt x="2725" y="1262"/>
                </a:cubicBezTo>
                <a:cubicBezTo>
                  <a:pt x="2748" y="1193"/>
                  <a:pt x="2712" y="1292"/>
                  <a:pt x="2770" y="1180"/>
                </a:cubicBezTo>
                <a:cubicBezTo>
                  <a:pt x="2814" y="1095"/>
                  <a:pt x="2875" y="1044"/>
                  <a:pt x="2962" y="1006"/>
                </a:cubicBezTo>
                <a:cubicBezTo>
                  <a:pt x="2995" y="992"/>
                  <a:pt x="3021" y="972"/>
                  <a:pt x="3054" y="960"/>
                </a:cubicBezTo>
                <a:cubicBezTo>
                  <a:pt x="3135" y="900"/>
                  <a:pt x="3099" y="917"/>
                  <a:pt x="3154" y="896"/>
                </a:cubicBezTo>
                <a:cubicBezTo>
                  <a:pt x="3185" y="867"/>
                  <a:pt x="3224" y="864"/>
                  <a:pt x="3264" y="851"/>
                </a:cubicBezTo>
                <a:cubicBezTo>
                  <a:pt x="3381" y="889"/>
                  <a:pt x="3260" y="842"/>
                  <a:pt x="3365" y="906"/>
                </a:cubicBezTo>
                <a:cubicBezTo>
                  <a:pt x="3399" y="926"/>
                  <a:pt x="3439" y="931"/>
                  <a:pt x="3474" y="951"/>
                </a:cubicBezTo>
                <a:cubicBezTo>
                  <a:pt x="3511" y="972"/>
                  <a:pt x="3544" y="1002"/>
                  <a:pt x="3584" y="1015"/>
                </a:cubicBezTo>
                <a:cubicBezTo>
                  <a:pt x="3637" y="1085"/>
                  <a:pt x="3712" y="1138"/>
                  <a:pt x="3767" y="1207"/>
                </a:cubicBezTo>
                <a:cubicBezTo>
                  <a:pt x="3802" y="1250"/>
                  <a:pt x="3827" y="1296"/>
                  <a:pt x="3868" y="1335"/>
                </a:cubicBezTo>
                <a:cubicBezTo>
                  <a:pt x="3882" y="1379"/>
                  <a:pt x="3909" y="1404"/>
                  <a:pt x="3941" y="1436"/>
                </a:cubicBezTo>
                <a:cubicBezTo>
                  <a:pt x="3958" y="1486"/>
                  <a:pt x="3986" y="1520"/>
                  <a:pt x="4014" y="1564"/>
                </a:cubicBezTo>
                <a:cubicBezTo>
                  <a:pt x="4037" y="1601"/>
                  <a:pt x="4039" y="1635"/>
                  <a:pt x="4069" y="1664"/>
                </a:cubicBezTo>
                <a:cubicBezTo>
                  <a:pt x="4109" y="1766"/>
                  <a:pt x="4086" y="1729"/>
                  <a:pt x="4124" y="1783"/>
                </a:cubicBezTo>
                <a:cubicBezTo>
                  <a:pt x="4130" y="1808"/>
                  <a:pt x="4148" y="1830"/>
                  <a:pt x="4151" y="1856"/>
                </a:cubicBezTo>
                <a:cubicBezTo>
                  <a:pt x="4153" y="1869"/>
                  <a:pt x="4144" y="1880"/>
                  <a:pt x="4142" y="1893"/>
                </a:cubicBezTo>
                <a:cubicBezTo>
                  <a:pt x="4135" y="1942"/>
                  <a:pt x="4130" y="1990"/>
                  <a:pt x="4124" y="2039"/>
                </a:cubicBezTo>
                <a:cubicBezTo>
                  <a:pt x="4119" y="2076"/>
                  <a:pt x="4123" y="2117"/>
                  <a:pt x="4105" y="2149"/>
                </a:cubicBezTo>
                <a:cubicBezTo>
                  <a:pt x="4073" y="2206"/>
                  <a:pt x="3987" y="2227"/>
                  <a:pt x="3932" y="2259"/>
                </a:cubicBezTo>
                <a:cubicBezTo>
                  <a:pt x="3899" y="2279"/>
                  <a:pt x="3866" y="2315"/>
                  <a:pt x="3831" y="2332"/>
                </a:cubicBezTo>
                <a:cubicBezTo>
                  <a:pt x="3767" y="2363"/>
                  <a:pt x="3718" y="2394"/>
                  <a:pt x="3657" y="2432"/>
                </a:cubicBezTo>
                <a:cubicBezTo>
                  <a:pt x="3605" y="2464"/>
                  <a:pt x="3525" y="2477"/>
                  <a:pt x="3465" y="2496"/>
                </a:cubicBezTo>
                <a:cubicBezTo>
                  <a:pt x="3425" y="2493"/>
                  <a:pt x="3384" y="2498"/>
                  <a:pt x="3346" y="2487"/>
                </a:cubicBezTo>
                <a:cubicBezTo>
                  <a:pt x="3342" y="2486"/>
                  <a:pt x="3146" y="2397"/>
                  <a:pt x="3118" y="2378"/>
                </a:cubicBezTo>
                <a:cubicBezTo>
                  <a:pt x="3135" y="2326"/>
                  <a:pt x="3178" y="2320"/>
                  <a:pt x="3228" y="2295"/>
                </a:cubicBezTo>
                <a:cubicBezTo>
                  <a:pt x="3349" y="2234"/>
                  <a:pt x="3461" y="2136"/>
                  <a:pt x="3593" y="2103"/>
                </a:cubicBezTo>
                <a:cubicBezTo>
                  <a:pt x="3651" y="2067"/>
                  <a:pt x="3700" y="2025"/>
                  <a:pt x="3767" y="2012"/>
                </a:cubicBezTo>
                <a:cubicBezTo>
                  <a:pt x="3867" y="1945"/>
                  <a:pt x="4001" y="1924"/>
                  <a:pt x="4114" y="1884"/>
                </a:cubicBezTo>
                <a:cubicBezTo>
                  <a:pt x="4228" y="1843"/>
                  <a:pt x="4334" y="1788"/>
                  <a:pt x="4453" y="1765"/>
                </a:cubicBezTo>
                <a:cubicBezTo>
                  <a:pt x="4498" y="1747"/>
                  <a:pt x="4544" y="1725"/>
                  <a:pt x="4590" y="1710"/>
                </a:cubicBezTo>
                <a:cubicBezTo>
                  <a:pt x="4614" y="1694"/>
                  <a:pt x="4637" y="1687"/>
                  <a:pt x="4663" y="1674"/>
                </a:cubicBezTo>
              </a:path>
            </a:pathLst>
          </a:custGeom>
          <a:noFill/>
          <a:ln w="1016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129223" name="Picture 7" descr="j0197585[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95288" y="1147763"/>
            <a:ext cx="2786062" cy="213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9221"/>
                                        </p:tgtEl>
                                        <p:attrNameLst>
                                          <p:attrName>style.visibility</p:attrName>
                                        </p:attrNameLst>
                                      </p:cBhvr>
                                      <p:to>
                                        <p:strVal val="visible"/>
                                      </p:to>
                                    </p:set>
                                    <p:anim calcmode="lin" valueType="num">
                                      <p:cBhvr>
                                        <p:cTn id="7" dur="500" fill="hold"/>
                                        <p:tgtEl>
                                          <p:spTgt spid="5129221"/>
                                        </p:tgtEl>
                                        <p:attrNameLst>
                                          <p:attrName>ppt_w</p:attrName>
                                        </p:attrNameLst>
                                      </p:cBhvr>
                                      <p:tavLst>
                                        <p:tav tm="0">
                                          <p:val>
                                            <p:fltVal val="0"/>
                                          </p:val>
                                        </p:tav>
                                        <p:tav tm="100000">
                                          <p:val>
                                            <p:strVal val="#ppt_w"/>
                                          </p:val>
                                        </p:tav>
                                      </p:tavLst>
                                    </p:anim>
                                    <p:anim calcmode="lin" valueType="num">
                                      <p:cBhvr>
                                        <p:cTn id="8" dur="500" fill="hold"/>
                                        <p:tgtEl>
                                          <p:spTgt spid="512922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15226 0.16416 C -0.12413 0.15653 -0.09688 0.14405 -0.06823 0.13873 C -0.04462 0.13434 -0.02032 0.13411 0.0033 0.13249 C 0.03767 0.13318 0.07205 0.13295 0.10642 0.13457 C 0.11857 0.13503 0.14288 0.13873 0.14288 0.13896 C 0.16528 0.15376 0.17048 0.16185 0.18732 0.18937 C 0.18941 0.19283 0.19166 0.19653 0.19375 0.2 C 0.19705 0.20555 0.2033 0.21688 0.2033 0.21711 C 0.21076 0.2474 0.20468 0.28139 0.18906 0.30567 C 0.18177 0.317 0.17048 0.32555 0.16198 0.33526 C 0.15087 0.34798 0.1375 0.35885 0.12396 0.36694 C 0.11632 0.37156 0.10468 0.3748 0.09687 0.37757 C 0.08975 0.38012 0.06614 0.3852 0.06041 0.38613 C 0.04409 0.38867 0.0276 0.39006 0.01128 0.39237 C 0.00764 0.39098 0.00034 0.3933 0.00017 0.38821 C -0.00122 0.35145 0.02534 0.31515 0.04132 0.28879 C 0.04531 0.28231 0.04965 0.27584 0.05399 0.26983 C 0.10399 0.2 0.03507 0.30081 0.10017 0.20416 C 0.11979 0.1748 0.10225 0.19515 0.12396 0.16624 C 0.12899 0.15954 0.1342 0.1533 0.13975 0.14728 C 0.14375 0.14266 0.14861 0.13942 0.15243 0.13457 C 0.15712 0.12879 0.16041 0.12116 0.1651 0.11538 C 0.17743 0.09989 0.18229 0.0985 0.19531 0.08578 C 0.21666 0.0652 0.22448 0.05711 0.24462 0.04139 C 0.26371 0.02659 0.27986 0.01272 0.30156 0.00347 C 0.31632 0.00439 0.32847 0.00185 0.34132 0.00971 C 0.35972 0.02104 0.346 0.01364 0.35885 0.02659 C 0.36389 0.03168 0.37014 0.03538 0.37465 0.04139 C 0.3842 0.05411 0.38246 0.05549 0.39045 0.07098 C 0.39705 0.08347 0.4026 0.0911 0.40798 0.10497 C 0.41389 0.12023 0.41962 0.14081 0.42708 0.15561 C 0.43021 0.1711 0.43159 0.18636 0.43333 0.20208 C 0.4283 0.2215 0.43125 0.24208 0.42552 0.26127 C 0.42066 0.2948 0.39028 0.31746 0.36823 0.32902 C 0.36111 0.33295 0.35364 0.33619 0.346 0.33965 C 0.34132 0.34197 0.33177 0.3459 0.33177 0.34613 C 0.32135 0.32694 0.3276 0.30312 0.3335 0.28254 C 0.34496 0.24278 0.36805 0.22705 0.39375 0.20648 C 0.396 0.20463 0.39774 0.20139 0.40017 0.2 C 0.4059 0.197 0.41892 0.19491 0.42552 0.19376 C 0.42656 0.19399 0.45139 0.19838 0.45555 0.20208 C 0.47153 0.21572 0.48229 0.24162 0.49375 0.26127 C 0.49843 0.26913 0.5033 0.27676 0.50798 0.28463 C 0.51128 0.29017 0.51441 0.29596 0.51753 0.3015 C 0.52604 0.31676 0.52205 0.31376 0.52552 0.32486 C 0.52916 0.33619 0.53298 0.34728 0.53663 0.35861 C 0.53819 0.36347 0.53975 0.36856 0.54132 0.37341 C 0.54653 0.39029 0.54722 0.40648 0.55087 0.42405 C 0.55225 0.43052 0.55712 0.43468 0.55885 0.44093 C 0.56146 0.45064 0.5651 0.47052 0.5651 0.47075 C 0.55399 0.49688 0.55208 0.49503 0.53177 0.50844 C 0.52014 0.51653 0.51059 0.52717 0.49843 0.53411 C 0.47743 0.54567 0.45538 0.55168 0.43333 0.55908 C 0.42587 0.54474 0.43646 0.5378 0.44462 0.52971 C 0.45642 0.51792 0.46771 0.50705 0.4809 0.4978 C 0.49878 0.48601 0.51545 0.47376 0.53507 0.46636 C 0.55659 0.45827 0.57916 0.45364 0.60017 0.44324 C 0.61892 0.43399 0.63889 0.42775 0.65729 0.4178 C 0.66857 0.41179 0.67882 0.40393 0.69062 0.40093 C 0.69323 0.39954 0.696 0.39838 0.69843 0.39653 C 0.70173 0.39399 0.70434 0.38983 0.70798 0.38821 C 0.70955 0.38752 0.71284 0.38613 0.71284 0.38636 " pathEditMode="relative" rAng="0" ptsTypes="fffffffffffffffffffffffffffffffffffffffffffffffffffffffffffffA">
                                      <p:cBhvr>
                                        <p:cTn id="11" dur="2000" fill="hold"/>
                                        <p:tgtEl>
                                          <p:spTgt spid="5129223"/>
                                        </p:tgtEl>
                                        <p:attrNameLst>
                                          <p:attrName>ppt_x</p:attrName>
                                          <p:attrName>ppt_y</p:attrName>
                                        </p:attrNameLst>
                                      </p:cBhvr>
                                      <p:rCtr x="43247" y="11630"/>
                                    </p:animMotion>
                                  </p:childTnLst>
                                </p:cTn>
                              </p:par>
                              <p:par>
                                <p:cTn id="12" presetID="20" presetClass="entr" presetSubtype="0" fill="hold" grpId="0" nodeType="withEffect">
                                  <p:stCondLst>
                                    <p:cond delay="0"/>
                                  </p:stCondLst>
                                  <p:childTnLst>
                                    <p:set>
                                      <p:cBhvr>
                                        <p:cTn id="13" dur="1" fill="hold">
                                          <p:stCondLst>
                                            <p:cond delay="0"/>
                                          </p:stCondLst>
                                        </p:cTn>
                                        <p:tgtEl>
                                          <p:spTgt spid="5129222"/>
                                        </p:tgtEl>
                                        <p:attrNameLst>
                                          <p:attrName>style.visibility</p:attrName>
                                        </p:attrNameLst>
                                      </p:cBhvr>
                                      <p:to>
                                        <p:strVal val="visible"/>
                                      </p:to>
                                    </p:set>
                                    <p:animEffect transition="in" filter="wedge">
                                      <p:cBhvr>
                                        <p:cTn id="14" dur="1000"/>
                                        <p:tgtEl>
                                          <p:spTgt spid="512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221" grpId="0"/>
      <p:bldP spid="512922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929817"/>
            <a:ext cx="8388424" cy="5933857"/>
          </a:xfrm>
          <a:prstGeom prst="rect">
            <a:avLst/>
          </a:prstGeom>
        </p:spPr>
      </p:pic>
      <p:sp>
        <p:nvSpPr>
          <p:cNvPr id="5154819" name="Rectangle 3"/>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きっかけとしての協会イントラネット</a:t>
            </a:r>
          </a:p>
        </p:txBody>
      </p:sp>
      <p:pic>
        <p:nvPicPr>
          <p:cNvPr id="5154820" name="Picture 4"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250113" y="4437063"/>
            <a:ext cx="1858962" cy="23764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54821" name="AutoShape 5"/>
          <p:cNvSpPr>
            <a:spLocks noChangeArrowheads="1"/>
          </p:cNvSpPr>
          <p:nvPr/>
        </p:nvSpPr>
        <p:spPr bwMode="auto">
          <a:xfrm>
            <a:off x="4572000" y="2924175"/>
            <a:ext cx="3025775" cy="2665413"/>
          </a:xfrm>
          <a:prstGeom prst="wedgeEllipseCallout">
            <a:avLst>
              <a:gd name="adj1" fmla="val 60597"/>
              <a:gd name="adj2" fmla="val 1081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200" b="1"/>
              <a:t>発注者との共生</a:t>
            </a:r>
          </a:p>
        </p:txBody>
      </p:sp>
    </p:spTree>
  </p:cSld>
  <p:clrMapOvr>
    <a:masterClrMapping/>
  </p:clrMapOvr>
  <p:transition spd="med">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54821"/>
                                        </p:tgtEl>
                                        <p:attrNameLst>
                                          <p:attrName>style.visibility</p:attrName>
                                        </p:attrNameLst>
                                      </p:cBhvr>
                                      <p:to>
                                        <p:strVal val="visible"/>
                                      </p:to>
                                    </p:set>
                                    <p:anim calcmode="lin" valueType="num">
                                      <p:cBhvr>
                                        <p:cTn id="7" dur="500" fill="hold"/>
                                        <p:tgtEl>
                                          <p:spTgt spid="5154821"/>
                                        </p:tgtEl>
                                        <p:attrNameLst>
                                          <p:attrName>ppt_w</p:attrName>
                                        </p:attrNameLst>
                                      </p:cBhvr>
                                      <p:tavLst>
                                        <p:tav tm="0">
                                          <p:val>
                                            <p:fltVal val="0"/>
                                          </p:val>
                                        </p:tav>
                                        <p:tav tm="100000">
                                          <p:val>
                                            <p:strVal val="#ppt_w"/>
                                          </p:val>
                                        </p:tav>
                                      </p:tavLst>
                                    </p:anim>
                                    <p:anim calcmode="lin" valueType="num">
                                      <p:cBhvr>
                                        <p:cTn id="8" dur="500" fill="hold"/>
                                        <p:tgtEl>
                                          <p:spTgt spid="5154821"/>
                                        </p:tgtEl>
                                        <p:attrNameLst>
                                          <p:attrName>ppt_h</p:attrName>
                                        </p:attrNameLst>
                                      </p:cBhvr>
                                      <p:tavLst>
                                        <p:tav tm="0">
                                          <p:val>
                                            <p:fltVal val="0"/>
                                          </p:val>
                                        </p:tav>
                                        <p:tav tm="100000">
                                          <p:val>
                                            <p:strVal val="#ppt_h"/>
                                          </p:val>
                                        </p:tav>
                                      </p:tavLst>
                                    </p:anim>
                                  </p:childTnLst>
                                </p:cTn>
                              </p:par>
                              <p:par>
                                <p:cTn id="9" presetID="26" presetClass="entr" presetSubtype="0" fill="hold" nodeType="withEffect">
                                  <p:stCondLst>
                                    <p:cond delay="0"/>
                                  </p:stCondLst>
                                  <p:childTnLst>
                                    <p:set>
                                      <p:cBhvr>
                                        <p:cTn id="10" dur="1" fill="hold">
                                          <p:stCondLst>
                                            <p:cond delay="0"/>
                                          </p:stCondLst>
                                        </p:cTn>
                                        <p:tgtEl>
                                          <p:spTgt spid="5154820"/>
                                        </p:tgtEl>
                                        <p:attrNameLst>
                                          <p:attrName>style.visibility</p:attrName>
                                        </p:attrNameLst>
                                      </p:cBhvr>
                                      <p:to>
                                        <p:strVal val="visible"/>
                                      </p:to>
                                    </p:set>
                                    <p:animEffect transition="in" filter="wipe(down)">
                                      <p:cBhvr>
                                        <p:cTn id="11" dur="580">
                                          <p:stCondLst>
                                            <p:cond delay="0"/>
                                          </p:stCondLst>
                                        </p:cTn>
                                        <p:tgtEl>
                                          <p:spTgt spid="5154820"/>
                                        </p:tgtEl>
                                      </p:cBhvr>
                                    </p:animEffect>
                                    <p:anim calcmode="lin" valueType="num">
                                      <p:cBhvr>
                                        <p:cTn id="12" dur="1822" tmFilter="0,0; 0.14,0.36; 0.43,0.73; 0.71,0.91; 1.0,1.0">
                                          <p:stCondLst>
                                            <p:cond delay="0"/>
                                          </p:stCondLst>
                                        </p:cTn>
                                        <p:tgtEl>
                                          <p:spTgt spid="515482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15482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15482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15482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154820"/>
                                        </p:tgtEl>
                                        <p:attrNameLst>
                                          <p:attrName>ppt_y</p:attrName>
                                        </p:attrNameLst>
                                      </p:cBhvr>
                                      <p:tavLst>
                                        <p:tav tm="0" fmla="#ppt_y-sin(pi*$)/81">
                                          <p:val>
                                            <p:fltVal val="0"/>
                                          </p:val>
                                        </p:tav>
                                        <p:tav tm="100000">
                                          <p:val>
                                            <p:fltVal val="1"/>
                                          </p:val>
                                        </p:tav>
                                      </p:tavLst>
                                    </p:anim>
                                    <p:animScale>
                                      <p:cBhvr>
                                        <p:cTn id="17" dur="26">
                                          <p:stCondLst>
                                            <p:cond delay="650"/>
                                          </p:stCondLst>
                                        </p:cTn>
                                        <p:tgtEl>
                                          <p:spTgt spid="5154820"/>
                                        </p:tgtEl>
                                      </p:cBhvr>
                                      <p:to x="100000" y="60000"/>
                                    </p:animScale>
                                    <p:animScale>
                                      <p:cBhvr>
                                        <p:cTn id="18" dur="166" decel="50000">
                                          <p:stCondLst>
                                            <p:cond delay="676"/>
                                          </p:stCondLst>
                                        </p:cTn>
                                        <p:tgtEl>
                                          <p:spTgt spid="5154820"/>
                                        </p:tgtEl>
                                      </p:cBhvr>
                                      <p:to x="100000" y="100000"/>
                                    </p:animScale>
                                    <p:animScale>
                                      <p:cBhvr>
                                        <p:cTn id="19" dur="26">
                                          <p:stCondLst>
                                            <p:cond delay="1312"/>
                                          </p:stCondLst>
                                        </p:cTn>
                                        <p:tgtEl>
                                          <p:spTgt spid="5154820"/>
                                        </p:tgtEl>
                                      </p:cBhvr>
                                      <p:to x="100000" y="80000"/>
                                    </p:animScale>
                                    <p:animScale>
                                      <p:cBhvr>
                                        <p:cTn id="20" dur="166" decel="50000">
                                          <p:stCondLst>
                                            <p:cond delay="1338"/>
                                          </p:stCondLst>
                                        </p:cTn>
                                        <p:tgtEl>
                                          <p:spTgt spid="5154820"/>
                                        </p:tgtEl>
                                      </p:cBhvr>
                                      <p:to x="100000" y="100000"/>
                                    </p:animScale>
                                    <p:animScale>
                                      <p:cBhvr>
                                        <p:cTn id="21" dur="26">
                                          <p:stCondLst>
                                            <p:cond delay="1642"/>
                                          </p:stCondLst>
                                        </p:cTn>
                                        <p:tgtEl>
                                          <p:spTgt spid="5154820"/>
                                        </p:tgtEl>
                                      </p:cBhvr>
                                      <p:to x="100000" y="90000"/>
                                    </p:animScale>
                                    <p:animScale>
                                      <p:cBhvr>
                                        <p:cTn id="22" dur="166" decel="50000">
                                          <p:stCondLst>
                                            <p:cond delay="1668"/>
                                          </p:stCondLst>
                                        </p:cTn>
                                        <p:tgtEl>
                                          <p:spTgt spid="5154820"/>
                                        </p:tgtEl>
                                      </p:cBhvr>
                                      <p:to x="100000" y="100000"/>
                                    </p:animScale>
                                    <p:animScale>
                                      <p:cBhvr>
                                        <p:cTn id="23" dur="26">
                                          <p:stCondLst>
                                            <p:cond delay="1808"/>
                                          </p:stCondLst>
                                        </p:cTn>
                                        <p:tgtEl>
                                          <p:spTgt spid="5154820"/>
                                        </p:tgtEl>
                                      </p:cBhvr>
                                      <p:to x="100000" y="95000"/>
                                    </p:animScale>
                                    <p:animScale>
                                      <p:cBhvr>
                                        <p:cTn id="24" dur="166" decel="50000">
                                          <p:stCondLst>
                                            <p:cond delay="1834"/>
                                          </p:stCondLst>
                                        </p:cTn>
                                        <p:tgtEl>
                                          <p:spTgt spid="51548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8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8130" name="Rectangle 2"/>
          <p:cNvSpPr>
            <a:spLocks noChangeArrowheads="1"/>
          </p:cNvSpPr>
          <p:nvPr/>
        </p:nvSpPr>
        <p:spPr bwMode="auto">
          <a:xfrm>
            <a:off x="2133600" y="3322638"/>
            <a:ext cx="5181600" cy="5635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pPr>
            <a:r>
              <a:rPr lang="ja-JP" altLang="en-US" sz="1800">
                <a:latin typeface="HG丸ｺﾞｼｯｸM-PRO" panose="020F0600000000000000" pitchFamily="50" charset="-128"/>
                <a:ea typeface="HG丸ｺﾞｼｯｸM-PRO" panose="020F0600000000000000" pitchFamily="50" charset="-128"/>
              </a:rPr>
              <a:t>ミームとしての競争力</a:t>
            </a:r>
          </a:p>
        </p:txBody>
      </p:sp>
      <p:sp>
        <p:nvSpPr>
          <p:cNvPr id="5168131" name="Rectangle 3"/>
          <p:cNvSpPr>
            <a:spLocks noChangeArrowheads="1"/>
          </p:cNvSpPr>
          <p:nvPr/>
        </p:nvSpPr>
        <p:spPr bwMode="blackWhite">
          <a:xfrm>
            <a:off x="2133600" y="2438400"/>
            <a:ext cx="5181600" cy="884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ja-JP" altLang="ja-JP" sz="2000">
              <a:solidFill>
                <a:schemeClr val="accent1"/>
              </a:solidFill>
              <a:latin typeface="Times New Roman" panose="02020603050405020304" pitchFamily="18" charset="0"/>
              <a:ea typeface="ＭＳ Ｐゴシック" panose="020B0600070205080204" pitchFamily="50" charset="-128"/>
            </a:endParaRPr>
          </a:p>
        </p:txBody>
      </p:sp>
      <p:sp>
        <p:nvSpPr>
          <p:cNvPr id="5168132" name="Text Box 4"/>
          <p:cNvSpPr txBox="1">
            <a:spLocks noChangeArrowheads="1"/>
          </p:cNvSpPr>
          <p:nvPr/>
        </p:nvSpPr>
        <p:spPr bwMode="auto">
          <a:xfrm>
            <a:off x="2133600" y="34290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endParaRPr lang="ja-JP" altLang="ja-JP">
              <a:latin typeface="Times New Roman" panose="02020603050405020304" pitchFamily="18" charset="0"/>
              <a:ea typeface="ＭＳ Ｐゴシック" panose="020B0600070205080204" pitchFamily="50" charset="-128"/>
            </a:endParaRPr>
          </a:p>
        </p:txBody>
      </p:sp>
      <p:sp>
        <p:nvSpPr>
          <p:cNvPr id="5168133" name="Rectangle 5"/>
          <p:cNvSpPr>
            <a:spLocks noGrp="1" noChangeArrowheads="1"/>
          </p:cNvSpPr>
          <p:nvPr>
            <p:ph type="title"/>
          </p:nvPr>
        </p:nvSpPr>
        <p:spPr>
          <a:xfrm>
            <a:off x="2133600" y="2540000"/>
            <a:ext cx="5181600" cy="782638"/>
          </a:xfrm>
          <a:noFill/>
          <a:ln/>
        </p:spPr>
        <p:txBody>
          <a:bodyPr/>
          <a:lstStyle/>
          <a:p>
            <a:pPr algn="ctr"/>
            <a:r>
              <a:rPr lang="ja-JP" altLang="en-US" sz="2400">
                <a:solidFill>
                  <a:schemeClr val="bg1"/>
                </a:solidFill>
                <a:effectLst/>
              </a:rPr>
              <a:t>ミーム</a:t>
            </a:r>
          </a:p>
        </p:txBody>
      </p:sp>
      <p:sp>
        <p:nvSpPr>
          <p:cNvPr id="5168134" name="Rectangle 6"/>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buClrTx/>
              <a:buSzTx/>
              <a:buFontTx/>
              <a:buNone/>
            </a:pPr>
            <a:endParaRPr lang="ja-JP" altLang="ja-JP" sz="320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222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72227" name="Rectangle 3"/>
          <p:cNvSpPr>
            <a:spLocks noGrp="1" noChangeArrowheads="1"/>
          </p:cNvSpPr>
          <p:nvPr>
            <p:ph type="title"/>
          </p:nvPr>
        </p:nvSpPr>
        <p:spPr>
          <a:xfrm>
            <a:off x="34925" y="44450"/>
            <a:ext cx="9185275" cy="455613"/>
          </a:xfrm>
        </p:spPr>
        <p:txBody>
          <a:bodyPr/>
          <a:lstStyle/>
          <a:p>
            <a:pPr algn="ctr"/>
            <a:r>
              <a:rPr lang="en-US" altLang="ja-JP" sz="3400">
                <a:effectLst/>
                <a:latin typeface="HGP明朝B" panose="02020800000000000000" pitchFamily="18" charset="-128"/>
                <a:ea typeface="HGP明朝B" panose="02020800000000000000" pitchFamily="18" charset="-128"/>
              </a:rPr>
              <a:t>IT</a:t>
            </a:r>
            <a:r>
              <a:rPr lang="ja-JP" altLang="en-US" sz="3400">
                <a:effectLst/>
                <a:latin typeface="HGP創英角ﾎﾟｯﾌﾟ体" panose="040B0A00000000000000" pitchFamily="50" charset="-128"/>
                <a:ea typeface="HGP創英角ﾎﾟｯﾌﾟ体" panose="040B0A00000000000000" pitchFamily="50" charset="-128"/>
              </a:rPr>
              <a:t>が扱う情報とは</a:t>
            </a:r>
          </a:p>
        </p:txBody>
      </p:sp>
      <p:pic>
        <p:nvPicPr>
          <p:cNvPr id="5172228" name="Picture 4"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923088" y="3921125"/>
            <a:ext cx="2297112" cy="2936875"/>
          </a:xfrm>
          <a:prstGeom prst="rect">
            <a:avLst/>
          </a:prstGeom>
          <a:noFill/>
          <a:extLst>
            <a:ext uri="{909E8E84-426E-40DD-AFC4-6F175D3DCCD1}">
              <a14:hiddenFill xmlns:a14="http://schemas.microsoft.com/office/drawing/2010/main">
                <a:solidFill>
                  <a:srgbClr val="FFFFFF"/>
                </a:solidFill>
              </a14:hiddenFill>
            </a:ext>
          </a:extLst>
        </p:spPr>
      </p:pic>
      <p:sp>
        <p:nvSpPr>
          <p:cNvPr id="5172229" name="Rectangle 5"/>
          <p:cNvSpPr>
            <a:spLocks noChangeArrowheads="1"/>
          </p:cNvSpPr>
          <p:nvPr/>
        </p:nvSpPr>
        <p:spPr bwMode="auto">
          <a:xfrm>
            <a:off x="468313" y="1265238"/>
            <a:ext cx="8128000" cy="3459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9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ミーム</a:t>
            </a:r>
          </a:p>
          <a:p>
            <a:pPr>
              <a:lnSpc>
                <a:spcPct val="90000"/>
              </a:lnSpc>
            </a:pPr>
            <a:r>
              <a:rPr lang="ja-JP" altLang="en-US" sz="9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（文化子）</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72228"/>
                                        </p:tgtEl>
                                        <p:attrNameLst>
                                          <p:attrName>style.visibility</p:attrName>
                                        </p:attrNameLst>
                                      </p:cBhvr>
                                      <p:to>
                                        <p:strVal val="visible"/>
                                      </p:to>
                                    </p:set>
                                    <p:animEffect transition="in" filter="wipe(down)">
                                      <p:cBhvr>
                                        <p:cTn id="7" dur="580">
                                          <p:stCondLst>
                                            <p:cond delay="0"/>
                                          </p:stCondLst>
                                        </p:cTn>
                                        <p:tgtEl>
                                          <p:spTgt spid="5172228"/>
                                        </p:tgtEl>
                                      </p:cBhvr>
                                    </p:animEffect>
                                    <p:anim calcmode="lin" valueType="num">
                                      <p:cBhvr>
                                        <p:cTn id="8" dur="1822" tmFilter="0,0; 0.14,0.36; 0.43,0.73; 0.71,0.91; 1.0,1.0">
                                          <p:stCondLst>
                                            <p:cond delay="0"/>
                                          </p:stCondLst>
                                        </p:cTn>
                                        <p:tgtEl>
                                          <p:spTgt spid="51722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722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722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722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72228"/>
                                        </p:tgtEl>
                                        <p:attrNameLst>
                                          <p:attrName>ppt_y</p:attrName>
                                        </p:attrNameLst>
                                      </p:cBhvr>
                                      <p:tavLst>
                                        <p:tav tm="0" fmla="#ppt_y-sin(pi*$)/81">
                                          <p:val>
                                            <p:fltVal val="0"/>
                                          </p:val>
                                        </p:tav>
                                        <p:tav tm="100000">
                                          <p:val>
                                            <p:fltVal val="1"/>
                                          </p:val>
                                        </p:tav>
                                      </p:tavLst>
                                    </p:anim>
                                    <p:animScale>
                                      <p:cBhvr>
                                        <p:cTn id="13" dur="26">
                                          <p:stCondLst>
                                            <p:cond delay="650"/>
                                          </p:stCondLst>
                                        </p:cTn>
                                        <p:tgtEl>
                                          <p:spTgt spid="5172228"/>
                                        </p:tgtEl>
                                      </p:cBhvr>
                                      <p:to x="100000" y="60000"/>
                                    </p:animScale>
                                    <p:animScale>
                                      <p:cBhvr>
                                        <p:cTn id="14" dur="166" decel="50000">
                                          <p:stCondLst>
                                            <p:cond delay="676"/>
                                          </p:stCondLst>
                                        </p:cTn>
                                        <p:tgtEl>
                                          <p:spTgt spid="5172228"/>
                                        </p:tgtEl>
                                      </p:cBhvr>
                                      <p:to x="100000" y="100000"/>
                                    </p:animScale>
                                    <p:animScale>
                                      <p:cBhvr>
                                        <p:cTn id="15" dur="26">
                                          <p:stCondLst>
                                            <p:cond delay="1312"/>
                                          </p:stCondLst>
                                        </p:cTn>
                                        <p:tgtEl>
                                          <p:spTgt spid="5172228"/>
                                        </p:tgtEl>
                                      </p:cBhvr>
                                      <p:to x="100000" y="80000"/>
                                    </p:animScale>
                                    <p:animScale>
                                      <p:cBhvr>
                                        <p:cTn id="16" dur="166" decel="50000">
                                          <p:stCondLst>
                                            <p:cond delay="1338"/>
                                          </p:stCondLst>
                                        </p:cTn>
                                        <p:tgtEl>
                                          <p:spTgt spid="5172228"/>
                                        </p:tgtEl>
                                      </p:cBhvr>
                                      <p:to x="100000" y="100000"/>
                                    </p:animScale>
                                    <p:animScale>
                                      <p:cBhvr>
                                        <p:cTn id="17" dur="26">
                                          <p:stCondLst>
                                            <p:cond delay="1642"/>
                                          </p:stCondLst>
                                        </p:cTn>
                                        <p:tgtEl>
                                          <p:spTgt spid="5172228"/>
                                        </p:tgtEl>
                                      </p:cBhvr>
                                      <p:to x="100000" y="90000"/>
                                    </p:animScale>
                                    <p:animScale>
                                      <p:cBhvr>
                                        <p:cTn id="18" dur="166" decel="50000">
                                          <p:stCondLst>
                                            <p:cond delay="1668"/>
                                          </p:stCondLst>
                                        </p:cTn>
                                        <p:tgtEl>
                                          <p:spTgt spid="5172228"/>
                                        </p:tgtEl>
                                      </p:cBhvr>
                                      <p:to x="100000" y="100000"/>
                                    </p:animScale>
                                    <p:animScale>
                                      <p:cBhvr>
                                        <p:cTn id="19" dur="26">
                                          <p:stCondLst>
                                            <p:cond delay="1808"/>
                                          </p:stCondLst>
                                        </p:cTn>
                                        <p:tgtEl>
                                          <p:spTgt spid="5172228"/>
                                        </p:tgtEl>
                                      </p:cBhvr>
                                      <p:to x="100000" y="95000"/>
                                    </p:animScale>
                                    <p:animScale>
                                      <p:cBhvr>
                                        <p:cTn id="20" dur="166" decel="50000">
                                          <p:stCondLst>
                                            <p:cond delay="1834"/>
                                          </p:stCondLst>
                                        </p:cTn>
                                        <p:tgtEl>
                                          <p:spTgt spid="5172228"/>
                                        </p:tgtEl>
                                      </p:cBhvr>
                                      <p:to x="100000" y="100000"/>
                                    </p:animScale>
                                  </p:childTnLst>
                                </p:cTn>
                              </p:par>
                              <p:par>
                                <p:cTn id="21" presetID="23" presetClass="entr" presetSubtype="16" fill="hold" grpId="0" nodeType="withEffect">
                                  <p:stCondLst>
                                    <p:cond delay="0"/>
                                  </p:stCondLst>
                                  <p:childTnLst>
                                    <p:set>
                                      <p:cBhvr>
                                        <p:cTn id="22" dur="1" fill="hold">
                                          <p:stCondLst>
                                            <p:cond delay="0"/>
                                          </p:stCondLst>
                                        </p:cTn>
                                        <p:tgtEl>
                                          <p:spTgt spid="5172229"/>
                                        </p:tgtEl>
                                        <p:attrNameLst>
                                          <p:attrName>style.visibility</p:attrName>
                                        </p:attrNameLst>
                                      </p:cBhvr>
                                      <p:to>
                                        <p:strVal val="visible"/>
                                      </p:to>
                                    </p:set>
                                    <p:anim calcmode="lin" valueType="num">
                                      <p:cBhvr>
                                        <p:cTn id="23" dur="3000" fill="hold"/>
                                        <p:tgtEl>
                                          <p:spTgt spid="5172229"/>
                                        </p:tgtEl>
                                        <p:attrNameLst>
                                          <p:attrName>ppt_w</p:attrName>
                                        </p:attrNameLst>
                                      </p:cBhvr>
                                      <p:tavLst>
                                        <p:tav tm="0">
                                          <p:val>
                                            <p:fltVal val="0"/>
                                          </p:val>
                                        </p:tav>
                                        <p:tav tm="100000">
                                          <p:val>
                                            <p:strVal val="#ppt_w"/>
                                          </p:val>
                                        </p:tav>
                                      </p:tavLst>
                                    </p:anim>
                                    <p:anim calcmode="lin" valueType="num">
                                      <p:cBhvr>
                                        <p:cTn id="24" dur="3000" fill="hold"/>
                                        <p:tgtEl>
                                          <p:spTgt spid="5172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222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76322" name="Picture 2" descr="j030295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59113" y="1412875"/>
            <a:ext cx="260985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76323"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76324" name="Rectangle 4"/>
          <p:cNvSpPr>
            <a:spLocks noGrp="1" noChangeArrowheads="1"/>
          </p:cNvSpPr>
          <p:nvPr>
            <p:ph type="title"/>
          </p:nvPr>
        </p:nvSpPr>
        <p:spPr>
          <a:xfrm>
            <a:off x="0" y="0"/>
            <a:ext cx="91440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人間は複製子の乗り物</a:t>
            </a:r>
          </a:p>
        </p:txBody>
      </p:sp>
      <p:sp>
        <p:nvSpPr>
          <p:cNvPr id="5176325" name="Oval 5"/>
          <p:cNvSpPr>
            <a:spLocks noChangeArrowheads="1"/>
          </p:cNvSpPr>
          <p:nvPr/>
        </p:nvSpPr>
        <p:spPr bwMode="blackWhite">
          <a:xfrm>
            <a:off x="61913" y="1557338"/>
            <a:ext cx="3933825" cy="3529012"/>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HGP創英角ﾎﾟｯﾌﾟ体" panose="040B0A00000000000000" pitchFamily="50" charset="-128"/>
                <a:ea typeface="HGP創英角ﾎﾟｯﾌﾟ体" panose="040B0A00000000000000" pitchFamily="50" charset="-128"/>
              </a:rPr>
              <a:t>遺伝子</a:t>
            </a:r>
          </a:p>
          <a:p>
            <a:r>
              <a:rPr lang="ja-JP" altLang="en-US" sz="3600">
                <a:latin typeface="HGP創英角ﾎﾟｯﾌﾟ体" panose="040B0A00000000000000" pitchFamily="50" charset="-128"/>
              </a:rPr>
              <a:t>（</a:t>
            </a:r>
            <a:r>
              <a:rPr lang="ja-JP" altLang="en-US" sz="3600"/>
              <a:t>ｇｅｎｅ</a:t>
            </a:r>
            <a:r>
              <a:rPr lang="ja-JP" altLang="en-US" sz="3600">
                <a:latin typeface="HGP創英角ﾎﾟｯﾌﾟ体" panose="040B0A00000000000000" pitchFamily="50" charset="-128"/>
              </a:rPr>
              <a:t>）</a:t>
            </a:r>
          </a:p>
        </p:txBody>
      </p:sp>
      <p:sp>
        <p:nvSpPr>
          <p:cNvPr id="5176326" name="Oval 6"/>
          <p:cNvSpPr>
            <a:spLocks noChangeArrowheads="1"/>
          </p:cNvSpPr>
          <p:nvPr/>
        </p:nvSpPr>
        <p:spPr bwMode="blackWhite">
          <a:xfrm>
            <a:off x="5146675" y="1484313"/>
            <a:ext cx="3889375" cy="3529012"/>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Times New Roman" panose="02020603050405020304" pitchFamily="18" charset="0"/>
                <a:ea typeface="HGP創英角ﾎﾟｯﾌﾟ体" panose="040B0A00000000000000" pitchFamily="50" charset="-128"/>
              </a:rPr>
              <a:t>文化子</a:t>
            </a:r>
          </a:p>
          <a:p>
            <a:r>
              <a:rPr lang="ja-JP" altLang="en-US" sz="3600"/>
              <a:t>（</a:t>
            </a:r>
            <a:r>
              <a:rPr lang="en-US" altLang="ja-JP" sz="3600"/>
              <a:t>meme</a:t>
            </a:r>
            <a:r>
              <a:rPr lang="ja-JP" altLang="en-US" sz="3600"/>
              <a:t>）</a:t>
            </a:r>
          </a:p>
        </p:txBody>
      </p:sp>
      <p:pic>
        <p:nvPicPr>
          <p:cNvPr id="5176327" name="Picture 7"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418388" y="4652963"/>
            <a:ext cx="1725612" cy="22050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76322"/>
                                        </p:tgtEl>
                                        <p:attrNameLst>
                                          <p:attrName>style.visibility</p:attrName>
                                        </p:attrNameLst>
                                      </p:cBhvr>
                                      <p:to>
                                        <p:strVal val="visible"/>
                                      </p:to>
                                    </p:set>
                                    <p:animEffect transition="in" filter="slide(fromBottom)">
                                      <p:cBhvr>
                                        <p:cTn id="7" dur="500"/>
                                        <p:tgtEl>
                                          <p:spTgt spid="5176322"/>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5176325"/>
                                        </p:tgtEl>
                                        <p:attrNameLst>
                                          <p:attrName>style.visibility</p:attrName>
                                        </p:attrNameLst>
                                      </p:cBhvr>
                                      <p:to>
                                        <p:strVal val="visible"/>
                                      </p:to>
                                    </p:set>
                                    <p:animEffect transition="in" filter="fade">
                                      <p:cBhvr>
                                        <p:cTn id="11" dur="2000"/>
                                        <p:tgtEl>
                                          <p:spTgt spid="5176325"/>
                                        </p:tgtEl>
                                      </p:cBhvr>
                                    </p:animEffect>
                                    <p:anim calcmode="lin" valueType="num">
                                      <p:cBhvr>
                                        <p:cTn id="12" dur="2000" fill="hold"/>
                                        <p:tgtEl>
                                          <p:spTgt spid="5176325"/>
                                        </p:tgtEl>
                                        <p:attrNameLst>
                                          <p:attrName>style.rotation</p:attrName>
                                        </p:attrNameLst>
                                      </p:cBhvr>
                                      <p:tavLst>
                                        <p:tav tm="0">
                                          <p:val>
                                            <p:fltVal val="720"/>
                                          </p:val>
                                        </p:tav>
                                        <p:tav tm="100000">
                                          <p:val>
                                            <p:fltVal val="0"/>
                                          </p:val>
                                        </p:tav>
                                      </p:tavLst>
                                    </p:anim>
                                    <p:anim calcmode="lin" valueType="num">
                                      <p:cBhvr>
                                        <p:cTn id="13" dur="2000" fill="hold"/>
                                        <p:tgtEl>
                                          <p:spTgt spid="5176325"/>
                                        </p:tgtEl>
                                        <p:attrNameLst>
                                          <p:attrName>ppt_h</p:attrName>
                                        </p:attrNameLst>
                                      </p:cBhvr>
                                      <p:tavLst>
                                        <p:tav tm="0">
                                          <p:val>
                                            <p:fltVal val="0"/>
                                          </p:val>
                                        </p:tav>
                                        <p:tav tm="100000">
                                          <p:val>
                                            <p:strVal val="#ppt_h"/>
                                          </p:val>
                                        </p:tav>
                                      </p:tavLst>
                                    </p:anim>
                                    <p:anim calcmode="lin" valueType="num">
                                      <p:cBhvr>
                                        <p:cTn id="14" dur="2000" fill="hold"/>
                                        <p:tgtEl>
                                          <p:spTgt spid="5176325"/>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176326"/>
                                        </p:tgtEl>
                                        <p:attrNameLst>
                                          <p:attrName>style.visibility</p:attrName>
                                        </p:attrNameLst>
                                      </p:cBhvr>
                                      <p:to>
                                        <p:strVal val="visible"/>
                                      </p:to>
                                    </p:set>
                                    <p:animEffect transition="in" filter="fade">
                                      <p:cBhvr>
                                        <p:cTn id="17" dur="2000"/>
                                        <p:tgtEl>
                                          <p:spTgt spid="5176326"/>
                                        </p:tgtEl>
                                      </p:cBhvr>
                                    </p:animEffect>
                                    <p:anim calcmode="lin" valueType="num">
                                      <p:cBhvr>
                                        <p:cTn id="18" dur="2000" fill="hold"/>
                                        <p:tgtEl>
                                          <p:spTgt spid="5176326"/>
                                        </p:tgtEl>
                                        <p:attrNameLst>
                                          <p:attrName>style.rotation</p:attrName>
                                        </p:attrNameLst>
                                      </p:cBhvr>
                                      <p:tavLst>
                                        <p:tav tm="0">
                                          <p:val>
                                            <p:fltVal val="720"/>
                                          </p:val>
                                        </p:tav>
                                        <p:tav tm="100000">
                                          <p:val>
                                            <p:fltVal val="0"/>
                                          </p:val>
                                        </p:tav>
                                      </p:tavLst>
                                    </p:anim>
                                    <p:anim calcmode="lin" valueType="num">
                                      <p:cBhvr>
                                        <p:cTn id="19" dur="2000" fill="hold"/>
                                        <p:tgtEl>
                                          <p:spTgt spid="5176326"/>
                                        </p:tgtEl>
                                        <p:attrNameLst>
                                          <p:attrName>ppt_h</p:attrName>
                                        </p:attrNameLst>
                                      </p:cBhvr>
                                      <p:tavLst>
                                        <p:tav tm="0">
                                          <p:val>
                                            <p:fltVal val="0"/>
                                          </p:val>
                                        </p:tav>
                                        <p:tav tm="100000">
                                          <p:val>
                                            <p:strVal val="#ppt_h"/>
                                          </p:val>
                                        </p:tav>
                                      </p:tavLst>
                                    </p:anim>
                                    <p:anim calcmode="lin" valueType="num">
                                      <p:cBhvr>
                                        <p:cTn id="20" dur="2000" fill="hold"/>
                                        <p:tgtEl>
                                          <p:spTgt spid="5176326"/>
                                        </p:tgtEl>
                                        <p:attrNameLst>
                                          <p:attrName>ppt_w</p:attrName>
                                        </p:attrNameLst>
                                      </p:cBhvr>
                                      <p:tavLst>
                                        <p:tav tm="0">
                                          <p:val>
                                            <p:fltVal val="0"/>
                                          </p:val>
                                        </p:tav>
                                        <p:tav tm="100000">
                                          <p:val>
                                            <p:strVal val="#ppt_w"/>
                                          </p:val>
                                        </p:tav>
                                      </p:tavLst>
                                    </p:anim>
                                  </p:childTnLst>
                                </p:cTn>
                              </p:par>
                              <p:par>
                                <p:cTn id="21" presetID="26" presetClass="entr" presetSubtype="0" fill="hold" nodeType="withEffect">
                                  <p:stCondLst>
                                    <p:cond delay="0"/>
                                  </p:stCondLst>
                                  <p:childTnLst>
                                    <p:set>
                                      <p:cBhvr>
                                        <p:cTn id="22" dur="1" fill="hold">
                                          <p:stCondLst>
                                            <p:cond delay="0"/>
                                          </p:stCondLst>
                                        </p:cTn>
                                        <p:tgtEl>
                                          <p:spTgt spid="5176327"/>
                                        </p:tgtEl>
                                        <p:attrNameLst>
                                          <p:attrName>style.visibility</p:attrName>
                                        </p:attrNameLst>
                                      </p:cBhvr>
                                      <p:to>
                                        <p:strVal val="visible"/>
                                      </p:to>
                                    </p:set>
                                    <p:animEffect transition="in" filter="wipe(down)">
                                      <p:cBhvr>
                                        <p:cTn id="23" dur="580">
                                          <p:stCondLst>
                                            <p:cond delay="0"/>
                                          </p:stCondLst>
                                        </p:cTn>
                                        <p:tgtEl>
                                          <p:spTgt spid="5176327"/>
                                        </p:tgtEl>
                                      </p:cBhvr>
                                    </p:animEffect>
                                    <p:anim calcmode="lin" valueType="num">
                                      <p:cBhvr>
                                        <p:cTn id="24" dur="1822" tmFilter="0,0; 0.14,0.36; 0.43,0.73; 0.71,0.91; 1.0,1.0">
                                          <p:stCondLst>
                                            <p:cond delay="0"/>
                                          </p:stCondLst>
                                        </p:cTn>
                                        <p:tgtEl>
                                          <p:spTgt spid="51763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763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763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763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76327"/>
                                        </p:tgtEl>
                                        <p:attrNameLst>
                                          <p:attrName>ppt_y</p:attrName>
                                        </p:attrNameLst>
                                      </p:cBhvr>
                                      <p:tavLst>
                                        <p:tav tm="0" fmla="#ppt_y-sin(pi*$)/81">
                                          <p:val>
                                            <p:fltVal val="0"/>
                                          </p:val>
                                        </p:tav>
                                        <p:tav tm="100000">
                                          <p:val>
                                            <p:fltVal val="1"/>
                                          </p:val>
                                        </p:tav>
                                      </p:tavLst>
                                    </p:anim>
                                    <p:animScale>
                                      <p:cBhvr>
                                        <p:cTn id="29" dur="26">
                                          <p:stCondLst>
                                            <p:cond delay="650"/>
                                          </p:stCondLst>
                                        </p:cTn>
                                        <p:tgtEl>
                                          <p:spTgt spid="5176327"/>
                                        </p:tgtEl>
                                      </p:cBhvr>
                                      <p:to x="100000" y="60000"/>
                                    </p:animScale>
                                    <p:animScale>
                                      <p:cBhvr>
                                        <p:cTn id="30" dur="166" decel="50000">
                                          <p:stCondLst>
                                            <p:cond delay="676"/>
                                          </p:stCondLst>
                                        </p:cTn>
                                        <p:tgtEl>
                                          <p:spTgt spid="5176327"/>
                                        </p:tgtEl>
                                      </p:cBhvr>
                                      <p:to x="100000" y="100000"/>
                                    </p:animScale>
                                    <p:animScale>
                                      <p:cBhvr>
                                        <p:cTn id="31" dur="26">
                                          <p:stCondLst>
                                            <p:cond delay="1312"/>
                                          </p:stCondLst>
                                        </p:cTn>
                                        <p:tgtEl>
                                          <p:spTgt spid="5176327"/>
                                        </p:tgtEl>
                                      </p:cBhvr>
                                      <p:to x="100000" y="80000"/>
                                    </p:animScale>
                                    <p:animScale>
                                      <p:cBhvr>
                                        <p:cTn id="32" dur="166" decel="50000">
                                          <p:stCondLst>
                                            <p:cond delay="1338"/>
                                          </p:stCondLst>
                                        </p:cTn>
                                        <p:tgtEl>
                                          <p:spTgt spid="5176327"/>
                                        </p:tgtEl>
                                      </p:cBhvr>
                                      <p:to x="100000" y="100000"/>
                                    </p:animScale>
                                    <p:animScale>
                                      <p:cBhvr>
                                        <p:cTn id="33" dur="26">
                                          <p:stCondLst>
                                            <p:cond delay="1642"/>
                                          </p:stCondLst>
                                        </p:cTn>
                                        <p:tgtEl>
                                          <p:spTgt spid="5176327"/>
                                        </p:tgtEl>
                                      </p:cBhvr>
                                      <p:to x="100000" y="90000"/>
                                    </p:animScale>
                                    <p:animScale>
                                      <p:cBhvr>
                                        <p:cTn id="34" dur="166" decel="50000">
                                          <p:stCondLst>
                                            <p:cond delay="1668"/>
                                          </p:stCondLst>
                                        </p:cTn>
                                        <p:tgtEl>
                                          <p:spTgt spid="5176327"/>
                                        </p:tgtEl>
                                      </p:cBhvr>
                                      <p:to x="100000" y="100000"/>
                                    </p:animScale>
                                    <p:animScale>
                                      <p:cBhvr>
                                        <p:cTn id="35" dur="26">
                                          <p:stCondLst>
                                            <p:cond delay="1808"/>
                                          </p:stCondLst>
                                        </p:cTn>
                                        <p:tgtEl>
                                          <p:spTgt spid="5176327"/>
                                        </p:tgtEl>
                                      </p:cBhvr>
                                      <p:to x="100000" y="95000"/>
                                    </p:animScale>
                                    <p:animScale>
                                      <p:cBhvr>
                                        <p:cTn id="36" dur="166" decel="50000">
                                          <p:stCondLst>
                                            <p:cond delay="1834"/>
                                          </p:stCondLst>
                                        </p:cTn>
                                        <p:tgtEl>
                                          <p:spTgt spid="51763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6325" grpId="0" animBg="1"/>
      <p:bldP spid="517632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8370"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178371" name="Rectangle 3"/>
          <p:cNvSpPr>
            <a:spLocks noGrp="1" noChangeArrowheads="1"/>
          </p:cNvSpPr>
          <p:nvPr>
            <p:ph type="title" sz="quarter"/>
          </p:nvPr>
        </p:nvSpPr>
        <p:spPr>
          <a:xfrm>
            <a:off x="34925" y="44450"/>
            <a:ext cx="9109075"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遺伝子という複製子</a:t>
            </a:r>
          </a:p>
        </p:txBody>
      </p:sp>
      <p:pic>
        <p:nvPicPr>
          <p:cNvPr id="5178372" name="Picture 4" descr="momoCA"/>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gray">
          <a:xfrm>
            <a:off x="3170238" y="1844675"/>
            <a:ext cx="1041400" cy="13319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78373" name="Picture 5" descr="momoCA"/>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gray">
          <a:xfrm>
            <a:off x="5727700" y="3716338"/>
            <a:ext cx="788988" cy="100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78374" name="Picture 6" descr="momoCA"/>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gray">
          <a:xfrm>
            <a:off x="2339975" y="3729038"/>
            <a:ext cx="779463" cy="99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78375" name="Line 7"/>
          <p:cNvSpPr>
            <a:spLocks noChangeShapeType="1"/>
          </p:cNvSpPr>
          <p:nvPr/>
        </p:nvSpPr>
        <p:spPr bwMode="blackWhite">
          <a:xfrm>
            <a:off x="3851275" y="2708275"/>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78376" name="Line 8"/>
          <p:cNvSpPr>
            <a:spLocks noChangeShapeType="1"/>
          </p:cNvSpPr>
          <p:nvPr/>
        </p:nvSpPr>
        <p:spPr bwMode="blackWhite">
          <a:xfrm>
            <a:off x="4572000" y="27082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grpSp>
        <p:nvGrpSpPr>
          <p:cNvPr id="5178377" name="Group 9"/>
          <p:cNvGrpSpPr>
            <a:grpSpLocks/>
          </p:cNvGrpSpPr>
          <p:nvPr/>
        </p:nvGrpSpPr>
        <p:grpSpPr bwMode="auto">
          <a:xfrm>
            <a:off x="2843213" y="3284538"/>
            <a:ext cx="3457575" cy="503237"/>
            <a:chOff x="1292" y="2659"/>
            <a:chExt cx="2178" cy="317"/>
          </a:xfrm>
        </p:grpSpPr>
        <p:sp>
          <p:nvSpPr>
            <p:cNvPr id="5178378" name="Line 10"/>
            <p:cNvSpPr>
              <a:spLocks noChangeShapeType="1"/>
            </p:cNvSpPr>
            <p:nvPr/>
          </p:nvSpPr>
          <p:spPr bwMode="blackWhite">
            <a:xfrm>
              <a:off x="1292"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78379" name="Line 11"/>
            <p:cNvSpPr>
              <a:spLocks noChangeShapeType="1"/>
            </p:cNvSpPr>
            <p:nvPr/>
          </p:nvSpPr>
          <p:spPr bwMode="blackWhite">
            <a:xfrm>
              <a:off x="1292" y="2659"/>
              <a:ext cx="2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78380" name="Line 12"/>
            <p:cNvSpPr>
              <a:spLocks noChangeShapeType="1"/>
            </p:cNvSpPr>
            <p:nvPr/>
          </p:nvSpPr>
          <p:spPr bwMode="blackWhite">
            <a:xfrm>
              <a:off x="3470"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78381" name="Line 13"/>
            <p:cNvSpPr>
              <a:spLocks noChangeShapeType="1"/>
            </p:cNvSpPr>
            <p:nvPr/>
          </p:nvSpPr>
          <p:spPr bwMode="blackWhite">
            <a:xfrm>
              <a:off x="2381"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grpSp>
      <p:pic>
        <p:nvPicPr>
          <p:cNvPr id="5178382" name="Picture 14" descr="momoCA"/>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gray">
          <a:xfrm>
            <a:off x="4081463" y="3729038"/>
            <a:ext cx="777875" cy="99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78383" name="Picture 15"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932363" y="1849438"/>
            <a:ext cx="10366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384" name="Text Box 16"/>
          <p:cNvSpPr txBox="1">
            <a:spLocks noChangeArrowheads="1"/>
          </p:cNvSpPr>
          <p:nvPr/>
        </p:nvSpPr>
        <p:spPr bwMode="blackWhite">
          <a:xfrm>
            <a:off x="76200" y="5441950"/>
            <a:ext cx="9067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3200">
                <a:latin typeface="HGP創英角ﾎﾟｯﾌﾟ体" panose="040B0A00000000000000" pitchFamily="50" charset="-128"/>
                <a:ea typeface="HGP創英角ﾎﾟｯﾌﾟ体" panose="040B0A00000000000000" pitchFamily="50" charset="-128"/>
              </a:rPr>
              <a:t>遺伝子：生物学的な特徴を複製する複製子</a:t>
            </a:r>
            <a:endParaRPr lang="ja-JP" altLang="en-US">
              <a:latin typeface="HGP創英角ﾎﾟｯﾌﾟ体" panose="040B0A00000000000000" pitchFamily="50" charset="-128"/>
              <a:ea typeface="HGP創英角ﾎﾟｯﾌﾟ体" panose="040B0A00000000000000" pitchFamily="50" charset="-128"/>
            </a:endParaRPr>
          </a:p>
        </p:txBody>
      </p:sp>
      <p:sp>
        <p:nvSpPr>
          <p:cNvPr id="5178385" name="Text Box 17"/>
          <p:cNvSpPr txBox="1">
            <a:spLocks noChangeArrowheads="1"/>
          </p:cNvSpPr>
          <p:nvPr/>
        </p:nvSpPr>
        <p:spPr bwMode="blackWhite">
          <a:xfrm>
            <a:off x="2914650" y="1555750"/>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もも父</a:t>
            </a:r>
          </a:p>
        </p:txBody>
      </p:sp>
      <p:sp>
        <p:nvSpPr>
          <p:cNvPr id="5178386" name="Text Box 18"/>
          <p:cNvSpPr txBox="1">
            <a:spLocks noChangeArrowheads="1"/>
          </p:cNvSpPr>
          <p:nvPr/>
        </p:nvSpPr>
        <p:spPr bwMode="blackWhite">
          <a:xfrm>
            <a:off x="4714875" y="1555750"/>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もも母</a:t>
            </a:r>
          </a:p>
        </p:txBody>
      </p:sp>
      <p:sp>
        <p:nvSpPr>
          <p:cNvPr id="5178387" name="Text Box 19"/>
          <p:cNvSpPr txBox="1">
            <a:spLocks noChangeArrowheads="1"/>
          </p:cNvSpPr>
          <p:nvPr/>
        </p:nvSpPr>
        <p:spPr bwMode="blackWhite">
          <a:xfrm>
            <a:off x="1763713" y="4708525"/>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子</a:t>
            </a:r>
            <a:r>
              <a:rPr lang="en-US" altLang="ja-JP" sz="1400">
                <a:latin typeface="HGP創英角ﾎﾟｯﾌﾟ体" panose="040B0A00000000000000" pitchFamily="50" charset="-128"/>
                <a:ea typeface="HGP創英角ﾎﾟｯﾌﾟ体" panose="040B0A00000000000000" pitchFamily="50" charset="-128"/>
              </a:rPr>
              <a:t>1</a:t>
            </a:r>
          </a:p>
        </p:txBody>
      </p:sp>
      <p:sp>
        <p:nvSpPr>
          <p:cNvPr id="5178388" name="Text Box 20"/>
          <p:cNvSpPr txBox="1">
            <a:spLocks noChangeArrowheads="1"/>
          </p:cNvSpPr>
          <p:nvPr/>
        </p:nvSpPr>
        <p:spPr bwMode="blackWhite">
          <a:xfrm>
            <a:off x="3563938" y="4708525"/>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子</a:t>
            </a:r>
            <a:r>
              <a:rPr lang="en-US" altLang="ja-JP" sz="1400">
                <a:latin typeface="HGP創英角ﾎﾟｯﾌﾟ体" panose="040B0A00000000000000" pitchFamily="50" charset="-128"/>
                <a:ea typeface="HGP創英角ﾎﾟｯﾌﾟ体" panose="040B0A00000000000000" pitchFamily="50" charset="-128"/>
              </a:rPr>
              <a:t>2</a:t>
            </a:r>
          </a:p>
        </p:txBody>
      </p:sp>
      <p:sp>
        <p:nvSpPr>
          <p:cNvPr id="5178389" name="Text Box 21"/>
          <p:cNvSpPr txBox="1">
            <a:spLocks noChangeArrowheads="1"/>
          </p:cNvSpPr>
          <p:nvPr/>
        </p:nvSpPr>
        <p:spPr bwMode="blackWhite">
          <a:xfrm>
            <a:off x="5148263" y="4708525"/>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子</a:t>
            </a:r>
            <a:r>
              <a:rPr lang="en-US" altLang="ja-JP" sz="1400">
                <a:latin typeface="HGP創英角ﾎﾟｯﾌﾟ体" panose="040B0A00000000000000" pitchFamily="50" charset="-128"/>
                <a:ea typeface="HGP創英角ﾎﾟｯﾌﾟ体" panose="040B0A00000000000000" pitchFamily="50" charset="-128"/>
              </a:rPr>
              <a:t>3</a:t>
            </a:r>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78372"/>
                                        </p:tgtEl>
                                        <p:attrNameLst>
                                          <p:attrName>style.visibility</p:attrName>
                                        </p:attrNameLst>
                                      </p:cBhvr>
                                      <p:to>
                                        <p:strVal val="visible"/>
                                      </p:to>
                                    </p:set>
                                    <p:anim calcmode="lin" valueType="num">
                                      <p:cBhvr>
                                        <p:cTn id="7" dur="1000" fill="hold"/>
                                        <p:tgtEl>
                                          <p:spTgt spid="5178372"/>
                                        </p:tgtEl>
                                        <p:attrNameLst>
                                          <p:attrName>ppt_w</p:attrName>
                                        </p:attrNameLst>
                                      </p:cBhvr>
                                      <p:tavLst>
                                        <p:tav tm="0">
                                          <p:val>
                                            <p:strVal val="#ppt_w*0.70"/>
                                          </p:val>
                                        </p:tav>
                                        <p:tav tm="100000">
                                          <p:val>
                                            <p:strVal val="#ppt_w"/>
                                          </p:val>
                                        </p:tav>
                                      </p:tavLst>
                                    </p:anim>
                                    <p:anim calcmode="lin" valueType="num">
                                      <p:cBhvr>
                                        <p:cTn id="8" dur="1000" fill="hold"/>
                                        <p:tgtEl>
                                          <p:spTgt spid="5178372"/>
                                        </p:tgtEl>
                                        <p:attrNameLst>
                                          <p:attrName>ppt_h</p:attrName>
                                        </p:attrNameLst>
                                      </p:cBhvr>
                                      <p:tavLst>
                                        <p:tav tm="0">
                                          <p:val>
                                            <p:strVal val="#ppt_h"/>
                                          </p:val>
                                        </p:tav>
                                        <p:tav tm="100000">
                                          <p:val>
                                            <p:strVal val="#ppt_h"/>
                                          </p:val>
                                        </p:tav>
                                      </p:tavLst>
                                    </p:anim>
                                    <p:animEffect transition="in" filter="fade">
                                      <p:cBhvr>
                                        <p:cTn id="9" dur="1000"/>
                                        <p:tgtEl>
                                          <p:spTgt spid="517837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78385"/>
                                        </p:tgtEl>
                                        <p:attrNameLst>
                                          <p:attrName>style.visibility</p:attrName>
                                        </p:attrNameLst>
                                      </p:cBhvr>
                                      <p:to>
                                        <p:strVal val="visible"/>
                                      </p:to>
                                    </p:set>
                                    <p:anim calcmode="lin" valueType="num">
                                      <p:cBhvr>
                                        <p:cTn id="12" dur="1000" fill="hold"/>
                                        <p:tgtEl>
                                          <p:spTgt spid="5178385"/>
                                        </p:tgtEl>
                                        <p:attrNameLst>
                                          <p:attrName>ppt_x</p:attrName>
                                        </p:attrNameLst>
                                      </p:cBhvr>
                                      <p:tavLst>
                                        <p:tav tm="0">
                                          <p:val>
                                            <p:strVal val="#ppt_x-.2"/>
                                          </p:val>
                                        </p:tav>
                                        <p:tav tm="100000">
                                          <p:val>
                                            <p:strVal val="#ppt_x"/>
                                          </p:val>
                                        </p:tav>
                                      </p:tavLst>
                                    </p:anim>
                                    <p:anim calcmode="lin" valueType="num">
                                      <p:cBhvr>
                                        <p:cTn id="13" dur="1000" fill="hold"/>
                                        <p:tgtEl>
                                          <p:spTgt spid="517838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78385"/>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5178383"/>
                                        </p:tgtEl>
                                        <p:attrNameLst>
                                          <p:attrName>style.visibility</p:attrName>
                                        </p:attrNameLst>
                                      </p:cBhvr>
                                      <p:to>
                                        <p:strVal val="visible"/>
                                      </p:to>
                                    </p:set>
                                    <p:anim calcmode="lin" valueType="num">
                                      <p:cBhvr>
                                        <p:cTn id="18" dur="1000" fill="hold"/>
                                        <p:tgtEl>
                                          <p:spTgt spid="5178383"/>
                                        </p:tgtEl>
                                        <p:attrNameLst>
                                          <p:attrName>ppt_w</p:attrName>
                                        </p:attrNameLst>
                                      </p:cBhvr>
                                      <p:tavLst>
                                        <p:tav tm="0">
                                          <p:val>
                                            <p:strVal val="#ppt_w*0.70"/>
                                          </p:val>
                                        </p:tav>
                                        <p:tav tm="100000">
                                          <p:val>
                                            <p:strVal val="#ppt_w"/>
                                          </p:val>
                                        </p:tav>
                                      </p:tavLst>
                                    </p:anim>
                                    <p:anim calcmode="lin" valueType="num">
                                      <p:cBhvr>
                                        <p:cTn id="19" dur="1000" fill="hold"/>
                                        <p:tgtEl>
                                          <p:spTgt spid="5178383"/>
                                        </p:tgtEl>
                                        <p:attrNameLst>
                                          <p:attrName>ppt_h</p:attrName>
                                        </p:attrNameLst>
                                      </p:cBhvr>
                                      <p:tavLst>
                                        <p:tav tm="0">
                                          <p:val>
                                            <p:strVal val="#ppt_h"/>
                                          </p:val>
                                        </p:tav>
                                        <p:tav tm="100000">
                                          <p:val>
                                            <p:strVal val="#ppt_h"/>
                                          </p:val>
                                        </p:tav>
                                      </p:tavLst>
                                    </p:anim>
                                    <p:animEffect transition="in" filter="fade">
                                      <p:cBhvr>
                                        <p:cTn id="20" dur="1000"/>
                                        <p:tgtEl>
                                          <p:spTgt spid="5178383"/>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5178386"/>
                                        </p:tgtEl>
                                        <p:attrNameLst>
                                          <p:attrName>style.visibility</p:attrName>
                                        </p:attrNameLst>
                                      </p:cBhvr>
                                      <p:to>
                                        <p:strVal val="visible"/>
                                      </p:to>
                                    </p:set>
                                    <p:anim calcmode="lin" valueType="num">
                                      <p:cBhvr>
                                        <p:cTn id="23" dur="1000" fill="hold"/>
                                        <p:tgtEl>
                                          <p:spTgt spid="5178386"/>
                                        </p:tgtEl>
                                        <p:attrNameLst>
                                          <p:attrName>ppt_x</p:attrName>
                                        </p:attrNameLst>
                                      </p:cBhvr>
                                      <p:tavLst>
                                        <p:tav tm="0">
                                          <p:val>
                                            <p:strVal val="#ppt_x-.2"/>
                                          </p:val>
                                        </p:tav>
                                        <p:tav tm="100000">
                                          <p:val>
                                            <p:strVal val="#ppt_x"/>
                                          </p:val>
                                        </p:tav>
                                      </p:tavLst>
                                    </p:anim>
                                    <p:anim calcmode="lin" valueType="num">
                                      <p:cBhvr>
                                        <p:cTn id="24" dur="1000" fill="hold"/>
                                        <p:tgtEl>
                                          <p:spTgt spid="517838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178386"/>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5178375"/>
                                        </p:tgtEl>
                                        <p:attrNameLst>
                                          <p:attrName>style.visibility</p:attrName>
                                        </p:attrNameLst>
                                      </p:cBhvr>
                                      <p:to>
                                        <p:strVal val="visible"/>
                                      </p:to>
                                    </p:set>
                                    <p:anim calcmode="lin" valueType="num">
                                      <p:cBhvr>
                                        <p:cTn id="28" dur="1000" fill="hold"/>
                                        <p:tgtEl>
                                          <p:spTgt spid="5178375"/>
                                        </p:tgtEl>
                                        <p:attrNameLst>
                                          <p:attrName>ppt_x</p:attrName>
                                        </p:attrNameLst>
                                      </p:cBhvr>
                                      <p:tavLst>
                                        <p:tav tm="0">
                                          <p:val>
                                            <p:strVal val="#ppt_x-.2"/>
                                          </p:val>
                                        </p:tav>
                                        <p:tav tm="100000">
                                          <p:val>
                                            <p:strVal val="#ppt_x"/>
                                          </p:val>
                                        </p:tav>
                                      </p:tavLst>
                                    </p:anim>
                                    <p:anim calcmode="lin" valueType="num">
                                      <p:cBhvr>
                                        <p:cTn id="29" dur="1000" fill="hold"/>
                                        <p:tgtEl>
                                          <p:spTgt spid="517837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78375"/>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5178376"/>
                                        </p:tgtEl>
                                        <p:attrNameLst>
                                          <p:attrName>style.visibility</p:attrName>
                                        </p:attrNameLst>
                                      </p:cBhvr>
                                      <p:to>
                                        <p:strVal val="visible"/>
                                      </p:to>
                                    </p:set>
                                    <p:anim calcmode="lin" valueType="num">
                                      <p:cBhvr additive="base">
                                        <p:cTn id="33" dur="500" fill="hold"/>
                                        <p:tgtEl>
                                          <p:spTgt spid="5178376"/>
                                        </p:tgtEl>
                                        <p:attrNameLst>
                                          <p:attrName>ppt_x</p:attrName>
                                        </p:attrNameLst>
                                      </p:cBhvr>
                                      <p:tavLst>
                                        <p:tav tm="0">
                                          <p:val>
                                            <p:strVal val="#ppt_x"/>
                                          </p:val>
                                        </p:tav>
                                        <p:tav tm="100000">
                                          <p:val>
                                            <p:strVal val="#ppt_x"/>
                                          </p:val>
                                        </p:tav>
                                      </p:tavLst>
                                    </p:anim>
                                    <p:anim calcmode="lin" valueType="num">
                                      <p:cBhvr additive="base">
                                        <p:cTn id="34" dur="500" fill="hold"/>
                                        <p:tgtEl>
                                          <p:spTgt spid="5178376"/>
                                        </p:tgtEl>
                                        <p:attrNameLst>
                                          <p:attrName>ppt_y</p:attrName>
                                        </p:attrNameLst>
                                      </p:cBhvr>
                                      <p:tavLst>
                                        <p:tav tm="0">
                                          <p:val>
                                            <p:strVal val="1+#ppt_h/2"/>
                                          </p:val>
                                        </p:tav>
                                        <p:tav tm="100000">
                                          <p:val>
                                            <p:strVal val="#ppt_y"/>
                                          </p:val>
                                        </p:tav>
                                      </p:tavLst>
                                    </p:anim>
                                  </p:childTnLst>
                                </p:cTn>
                              </p:par>
                              <p:par>
                                <p:cTn id="35" presetID="29" presetClass="entr" presetSubtype="0" fill="hold" nodeType="withEffect">
                                  <p:stCondLst>
                                    <p:cond delay="0"/>
                                  </p:stCondLst>
                                  <p:childTnLst>
                                    <p:set>
                                      <p:cBhvr>
                                        <p:cTn id="36" dur="1" fill="hold">
                                          <p:stCondLst>
                                            <p:cond delay="0"/>
                                          </p:stCondLst>
                                        </p:cTn>
                                        <p:tgtEl>
                                          <p:spTgt spid="5178377"/>
                                        </p:tgtEl>
                                        <p:attrNameLst>
                                          <p:attrName>style.visibility</p:attrName>
                                        </p:attrNameLst>
                                      </p:cBhvr>
                                      <p:to>
                                        <p:strVal val="visible"/>
                                      </p:to>
                                    </p:set>
                                    <p:anim calcmode="lin" valueType="num">
                                      <p:cBhvr>
                                        <p:cTn id="37" dur="1000" fill="hold"/>
                                        <p:tgtEl>
                                          <p:spTgt spid="5178377"/>
                                        </p:tgtEl>
                                        <p:attrNameLst>
                                          <p:attrName>ppt_x</p:attrName>
                                        </p:attrNameLst>
                                      </p:cBhvr>
                                      <p:tavLst>
                                        <p:tav tm="0">
                                          <p:val>
                                            <p:strVal val="#ppt_x-.2"/>
                                          </p:val>
                                        </p:tav>
                                        <p:tav tm="100000">
                                          <p:val>
                                            <p:strVal val="#ppt_x"/>
                                          </p:val>
                                        </p:tav>
                                      </p:tavLst>
                                    </p:anim>
                                    <p:anim calcmode="lin" valueType="num">
                                      <p:cBhvr>
                                        <p:cTn id="38" dur="1000" fill="hold"/>
                                        <p:tgtEl>
                                          <p:spTgt spid="517837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178377"/>
                                        </p:tgtEl>
                                      </p:cBhvr>
                                    </p:animEffect>
                                  </p:childTnLst>
                                </p:cTn>
                              </p:par>
                            </p:childTnLst>
                          </p:cTn>
                        </p:par>
                        <p:par>
                          <p:cTn id="40" fill="hold" nodeType="afterGroup">
                            <p:stCondLst>
                              <p:cond delay="2000"/>
                            </p:stCondLst>
                            <p:childTnLst>
                              <p:par>
                                <p:cTn id="41" presetID="55" presetClass="entr" presetSubtype="0" fill="hold" nodeType="afterEffect">
                                  <p:stCondLst>
                                    <p:cond delay="0"/>
                                  </p:stCondLst>
                                  <p:childTnLst>
                                    <p:set>
                                      <p:cBhvr>
                                        <p:cTn id="42" dur="1" fill="hold">
                                          <p:stCondLst>
                                            <p:cond delay="0"/>
                                          </p:stCondLst>
                                        </p:cTn>
                                        <p:tgtEl>
                                          <p:spTgt spid="5178374"/>
                                        </p:tgtEl>
                                        <p:attrNameLst>
                                          <p:attrName>style.visibility</p:attrName>
                                        </p:attrNameLst>
                                      </p:cBhvr>
                                      <p:to>
                                        <p:strVal val="visible"/>
                                      </p:to>
                                    </p:set>
                                    <p:anim calcmode="lin" valueType="num">
                                      <p:cBhvr>
                                        <p:cTn id="43" dur="1000" fill="hold"/>
                                        <p:tgtEl>
                                          <p:spTgt spid="5178374"/>
                                        </p:tgtEl>
                                        <p:attrNameLst>
                                          <p:attrName>ppt_w</p:attrName>
                                        </p:attrNameLst>
                                      </p:cBhvr>
                                      <p:tavLst>
                                        <p:tav tm="0">
                                          <p:val>
                                            <p:strVal val="#ppt_w*0.70"/>
                                          </p:val>
                                        </p:tav>
                                        <p:tav tm="100000">
                                          <p:val>
                                            <p:strVal val="#ppt_w"/>
                                          </p:val>
                                        </p:tav>
                                      </p:tavLst>
                                    </p:anim>
                                    <p:anim calcmode="lin" valueType="num">
                                      <p:cBhvr>
                                        <p:cTn id="44" dur="1000" fill="hold"/>
                                        <p:tgtEl>
                                          <p:spTgt spid="5178374"/>
                                        </p:tgtEl>
                                        <p:attrNameLst>
                                          <p:attrName>ppt_h</p:attrName>
                                        </p:attrNameLst>
                                      </p:cBhvr>
                                      <p:tavLst>
                                        <p:tav tm="0">
                                          <p:val>
                                            <p:strVal val="#ppt_h"/>
                                          </p:val>
                                        </p:tav>
                                        <p:tav tm="100000">
                                          <p:val>
                                            <p:strVal val="#ppt_h"/>
                                          </p:val>
                                        </p:tav>
                                      </p:tavLst>
                                    </p:anim>
                                    <p:animEffect transition="in" filter="fade">
                                      <p:cBhvr>
                                        <p:cTn id="45" dur="1000"/>
                                        <p:tgtEl>
                                          <p:spTgt spid="5178374"/>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5178387"/>
                                        </p:tgtEl>
                                        <p:attrNameLst>
                                          <p:attrName>style.visibility</p:attrName>
                                        </p:attrNameLst>
                                      </p:cBhvr>
                                      <p:to>
                                        <p:strVal val="visible"/>
                                      </p:to>
                                    </p:set>
                                    <p:anim calcmode="lin" valueType="num">
                                      <p:cBhvr>
                                        <p:cTn id="48" dur="1000" fill="hold"/>
                                        <p:tgtEl>
                                          <p:spTgt spid="5178387"/>
                                        </p:tgtEl>
                                        <p:attrNameLst>
                                          <p:attrName>ppt_w</p:attrName>
                                        </p:attrNameLst>
                                      </p:cBhvr>
                                      <p:tavLst>
                                        <p:tav tm="0">
                                          <p:val>
                                            <p:strVal val="#ppt_w*0.70"/>
                                          </p:val>
                                        </p:tav>
                                        <p:tav tm="100000">
                                          <p:val>
                                            <p:strVal val="#ppt_w"/>
                                          </p:val>
                                        </p:tav>
                                      </p:tavLst>
                                    </p:anim>
                                    <p:anim calcmode="lin" valueType="num">
                                      <p:cBhvr>
                                        <p:cTn id="49" dur="1000" fill="hold"/>
                                        <p:tgtEl>
                                          <p:spTgt spid="5178387"/>
                                        </p:tgtEl>
                                        <p:attrNameLst>
                                          <p:attrName>ppt_h</p:attrName>
                                        </p:attrNameLst>
                                      </p:cBhvr>
                                      <p:tavLst>
                                        <p:tav tm="0">
                                          <p:val>
                                            <p:strVal val="#ppt_h"/>
                                          </p:val>
                                        </p:tav>
                                        <p:tav tm="100000">
                                          <p:val>
                                            <p:strVal val="#ppt_h"/>
                                          </p:val>
                                        </p:tav>
                                      </p:tavLst>
                                    </p:anim>
                                    <p:animEffect transition="in" filter="fade">
                                      <p:cBhvr>
                                        <p:cTn id="50" dur="1000"/>
                                        <p:tgtEl>
                                          <p:spTgt spid="5178387"/>
                                        </p:tgtEl>
                                      </p:cBhvr>
                                    </p:animEffect>
                                  </p:childTnLst>
                                </p:cTn>
                              </p:par>
                            </p:childTnLst>
                          </p:cTn>
                        </p:par>
                        <p:par>
                          <p:cTn id="51" fill="hold" nodeType="afterGroup">
                            <p:stCondLst>
                              <p:cond delay="3000"/>
                            </p:stCondLst>
                            <p:childTnLst>
                              <p:par>
                                <p:cTn id="52" presetID="55" presetClass="entr" presetSubtype="0" fill="hold" nodeType="afterEffect">
                                  <p:stCondLst>
                                    <p:cond delay="0"/>
                                  </p:stCondLst>
                                  <p:childTnLst>
                                    <p:set>
                                      <p:cBhvr>
                                        <p:cTn id="53" dur="1" fill="hold">
                                          <p:stCondLst>
                                            <p:cond delay="0"/>
                                          </p:stCondLst>
                                        </p:cTn>
                                        <p:tgtEl>
                                          <p:spTgt spid="5178382"/>
                                        </p:tgtEl>
                                        <p:attrNameLst>
                                          <p:attrName>style.visibility</p:attrName>
                                        </p:attrNameLst>
                                      </p:cBhvr>
                                      <p:to>
                                        <p:strVal val="visible"/>
                                      </p:to>
                                    </p:set>
                                    <p:anim calcmode="lin" valueType="num">
                                      <p:cBhvr>
                                        <p:cTn id="54" dur="1000" fill="hold"/>
                                        <p:tgtEl>
                                          <p:spTgt spid="5178382"/>
                                        </p:tgtEl>
                                        <p:attrNameLst>
                                          <p:attrName>ppt_w</p:attrName>
                                        </p:attrNameLst>
                                      </p:cBhvr>
                                      <p:tavLst>
                                        <p:tav tm="0">
                                          <p:val>
                                            <p:strVal val="#ppt_w*0.70"/>
                                          </p:val>
                                        </p:tav>
                                        <p:tav tm="100000">
                                          <p:val>
                                            <p:strVal val="#ppt_w"/>
                                          </p:val>
                                        </p:tav>
                                      </p:tavLst>
                                    </p:anim>
                                    <p:anim calcmode="lin" valueType="num">
                                      <p:cBhvr>
                                        <p:cTn id="55" dur="1000" fill="hold"/>
                                        <p:tgtEl>
                                          <p:spTgt spid="5178382"/>
                                        </p:tgtEl>
                                        <p:attrNameLst>
                                          <p:attrName>ppt_h</p:attrName>
                                        </p:attrNameLst>
                                      </p:cBhvr>
                                      <p:tavLst>
                                        <p:tav tm="0">
                                          <p:val>
                                            <p:strVal val="#ppt_h"/>
                                          </p:val>
                                        </p:tav>
                                        <p:tav tm="100000">
                                          <p:val>
                                            <p:strVal val="#ppt_h"/>
                                          </p:val>
                                        </p:tav>
                                      </p:tavLst>
                                    </p:anim>
                                    <p:animEffect transition="in" filter="fade">
                                      <p:cBhvr>
                                        <p:cTn id="56" dur="1000"/>
                                        <p:tgtEl>
                                          <p:spTgt spid="5178382"/>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5178388"/>
                                        </p:tgtEl>
                                        <p:attrNameLst>
                                          <p:attrName>style.visibility</p:attrName>
                                        </p:attrNameLst>
                                      </p:cBhvr>
                                      <p:to>
                                        <p:strVal val="visible"/>
                                      </p:to>
                                    </p:set>
                                    <p:anim calcmode="lin" valueType="num">
                                      <p:cBhvr>
                                        <p:cTn id="59" dur="1000" fill="hold"/>
                                        <p:tgtEl>
                                          <p:spTgt spid="5178388"/>
                                        </p:tgtEl>
                                        <p:attrNameLst>
                                          <p:attrName>ppt_w</p:attrName>
                                        </p:attrNameLst>
                                      </p:cBhvr>
                                      <p:tavLst>
                                        <p:tav tm="0">
                                          <p:val>
                                            <p:strVal val="#ppt_w*0.70"/>
                                          </p:val>
                                        </p:tav>
                                        <p:tav tm="100000">
                                          <p:val>
                                            <p:strVal val="#ppt_w"/>
                                          </p:val>
                                        </p:tav>
                                      </p:tavLst>
                                    </p:anim>
                                    <p:anim calcmode="lin" valueType="num">
                                      <p:cBhvr>
                                        <p:cTn id="60" dur="1000" fill="hold"/>
                                        <p:tgtEl>
                                          <p:spTgt spid="5178388"/>
                                        </p:tgtEl>
                                        <p:attrNameLst>
                                          <p:attrName>ppt_h</p:attrName>
                                        </p:attrNameLst>
                                      </p:cBhvr>
                                      <p:tavLst>
                                        <p:tav tm="0">
                                          <p:val>
                                            <p:strVal val="#ppt_h"/>
                                          </p:val>
                                        </p:tav>
                                        <p:tav tm="100000">
                                          <p:val>
                                            <p:strVal val="#ppt_h"/>
                                          </p:val>
                                        </p:tav>
                                      </p:tavLst>
                                    </p:anim>
                                    <p:animEffect transition="in" filter="fade">
                                      <p:cBhvr>
                                        <p:cTn id="61" dur="1000"/>
                                        <p:tgtEl>
                                          <p:spTgt spid="5178388"/>
                                        </p:tgtEl>
                                      </p:cBhvr>
                                    </p:animEffect>
                                  </p:childTnLst>
                                </p:cTn>
                              </p:par>
                            </p:childTnLst>
                          </p:cTn>
                        </p:par>
                        <p:par>
                          <p:cTn id="62" fill="hold" nodeType="afterGroup">
                            <p:stCondLst>
                              <p:cond delay="4000"/>
                            </p:stCondLst>
                            <p:childTnLst>
                              <p:par>
                                <p:cTn id="63" presetID="55" presetClass="entr" presetSubtype="0" fill="hold" nodeType="afterEffect">
                                  <p:stCondLst>
                                    <p:cond delay="0"/>
                                  </p:stCondLst>
                                  <p:childTnLst>
                                    <p:set>
                                      <p:cBhvr>
                                        <p:cTn id="64" dur="1" fill="hold">
                                          <p:stCondLst>
                                            <p:cond delay="0"/>
                                          </p:stCondLst>
                                        </p:cTn>
                                        <p:tgtEl>
                                          <p:spTgt spid="5178373"/>
                                        </p:tgtEl>
                                        <p:attrNameLst>
                                          <p:attrName>style.visibility</p:attrName>
                                        </p:attrNameLst>
                                      </p:cBhvr>
                                      <p:to>
                                        <p:strVal val="visible"/>
                                      </p:to>
                                    </p:set>
                                    <p:anim calcmode="lin" valueType="num">
                                      <p:cBhvr>
                                        <p:cTn id="65" dur="1000" fill="hold"/>
                                        <p:tgtEl>
                                          <p:spTgt spid="5178373"/>
                                        </p:tgtEl>
                                        <p:attrNameLst>
                                          <p:attrName>ppt_w</p:attrName>
                                        </p:attrNameLst>
                                      </p:cBhvr>
                                      <p:tavLst>
                                        <p:tav tm="0">
                                          <p:val>
                                            <p:strVal val="#ppt_w*0.70"/>
                                          </p:val>
                                        </p:tav>
                                        <p:tav tm="100000">
                                          <p:val>
                                            <p:strVal val="#ppt_w"/>
                                          </p:val>
                                        </p:tav>
                                      </p:tavLst>
                                    </p:anim>
                                    <p:anim calcmode="lin" valueType="num">
                                      <p:cBhvr>
                                        <p:cTn id="66" dur="1000" fill="hold"/>
                                        <p:tgtEl>
                                          <p:spTgt spid="5178373"/>
                                        </p:tgtEl>
                                        <p:attrNameLst>
                                          <p:attrName>ppt_h</p:attrName>
                                        </p:attrNameLst>
                                      </p:cBhvr>
                                      <p:tavLst>
                                        <p:tav tm="0">
                                          <p:val>
                                            <p:strVal val="#ppt_h"/>
                                          </p:val>
                                        </p:tav>
                                        <p:tav tm="100000">
                                          <p:val>
                                            <p:strVal val="#ppt_h"/>
                                          </p:val>
                                        </p:tav>
                                      </p:tavLst>
                                    </p:anim>
                                    <p:animEffect transition="in" filter="fade">
                                      <p:cBhvr>
                                        <p:cTn id="67" dur="1000"/>
                                        <p:tgtEl>
                                          <p:spTgt spid="5178373"/>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5178389"/>
                                        </p:tgtEl>
                                        <p:attrNameLst>
                                          <p:attrName>style.visibility</p:attrName>
                                        </p:attrNameLst>
                                      </p:cBhvr>
                                      <p:to>
                                        <p:strVal val="visible"/>
                                      </p:to>
                                    </p:set>
                                    <p:anim calcmode="lin" valueType="num">
                                      <p:cBhvr>
                                        <p:cTn id="70" dur="1000" fill="hold"/>
                                        <p:tgtEl>
                                          <p:spTgt spid="5178389"/>
                                        </p:tgtEl>
                                        <p:attrNameLst>
                                          <p:attrName>ppt_w</p:attrName>
                                        </p:attrNameLst>
                                      </p:cBhvr>
                                      <p:tavLst>
                                        <p:tav tm="0">
                                          <p:val>
                                            <p:strVal val="#ppt_w*0.70"/>
                                          </p:val>
                                        </p:tav>
                                        <p:tav tm="100000">
                                          <p:val>
                                            <p:strVal val="#ppt_w"/>
                                          </p:val>
                                        </p:tav>
                                      </p:tavLst>
                                    </p:anim>
                                    <p:anim calcmode="lin" valueType="num">
                                      <p:cBhvr>
                                        <p:cTn id="71" dur="1000" fill="hold"/>
                                        <p:tgtEl>
                                          <p:spTgt spid="5178389"/>
                                        </p:tgtEl>
                                        <p:attrNameLst>
                                          <p:attrName>ppt_h</p:attrName>
                                        </p:attrNameLst>
                                      </p:cBhvr>
                                      <p:tavLst>
                                        <p:tav tm="0">
                                          <p:val>
                                            <p:strVal val="#ppt_h"/>
                                          </p:val>
                                        </p:tav>
                                        <p:tav tm="100000">
                                          <p:val>
                                            <p:strVal val="#ppt_h"/>
                                          </p:val>
                                        </p:tav>
                                      </p:tavLst>
                                    </p:anim>
                                    <p:animEffect transition="in" filter="fade">
                                      <p:cBhvr>
                                        <p:cTn id="72" dur="1000"/>
                                        <p:tgtEl>
                                          <p:spTgt spid="5178389"/>
                                        </p:tgtEl>
                                      </p:cBhvr>
                                    </p:animEffect>
                                  </p:childTnLst>
                                </p:cTn>
                              </p:par>
                            </p:childTnLst>
                          </p:cTn>
                        </p:par>
                        <p:par>
                          <p:cTn id="73" fill="hold" nodeType="afterGroup">
                            <p:stCondLst>
                              <p:cond delay="5000"/>
                            </p:stCondLst>
                            <p:childTnLst>
                              <p:par>
                                <p:cTn id="74" presetID="34" presetClass="entr" presetSubtype="0" fill="hold" grpId="0" nodeType="afterEffect">
                                  <p:stCondLst>
                                    <p:cond delay="0"/>
                                  </p:stCondLst>
                                  <p:childTnLst>
                                    <p:set>
                                      <p:cBhvr>
                                        <p:cTn id="75" dur="1" fill="hold">
                                          <p:stCondLst>
                                            <p:cond delay="0"/>
                                          </p:stCondLst>
                                        </p:cTn>
                                        <p:tgtEl>
                                          <p:spTgt spid="5178384"/>
                                        </p:tgtEl>
                                        <p:attrNameLst>
                                          <p:attrName>style.visibility</p:attrName>
                                        </p:attrNameLst>
                                      </p:cBhvr>
                                      <p:to>
                                        <p:strVal val="visible"/>
                                      </p:to>
                                    </p:set>
                                    <p:anim from="(-#ppt_w/2)" to="(#ppt_x)" calcmode="lin" valueType="num">
                                      <p:cBhvr>
                                        <p:cTn id="76" dur="600" fill="hold">
                                          <p:stCondLst>
                                            <p:cond delay="0"/>
                                          </p:stCondLst>
                                        </p:cTn>
                                        <p:tgtEl>
                                          <p:spTgt spid="5178384"/>
                                        </p:tgtEl>
                                        <p:attrNameLst>
                                          <p:attrName>ppt_x</p:attrName>
                                        </p:attrNameLst>
                                      </p:cBhvr>
                                    </p:anim>
                                    <p:anim from="0" to="-1.0" calcmode="lin" valueType="num">
                                      <p:cBhvr>
                                        <p:cTn id="77" dur="200" decel="50000" autoRev="1" fill="hold">
                                          <p:stCondLst>
                                            <p:cond delay="600"/>
                                          </p:stCondLst>
                                        </p:cTn>
                                        <p:tgtEl>
                                          <p:spTgt spid="5178384"/>
                                        </p:tgtEl>
                                        <p:attrNameLst>
                                          <p:attrName>xshear</p:attrName>
                                        </p:attrNameLst>
                                      </p:cBhvr>
                                    </p:anim>
                                    <p:animScale>
                                      <p:cBhvr>
                                        <p:cTn id="78" dur="200" decel="100000" autoRev="1" fill="hold">
                                          <p:stCondLst>
                                            <p:cond delay="600"/>
                                          </p:stCondLst>
                                        </p:cTn>
                                        <p:tgtEl>
                                          <p:spTgt spid="5178384"/>
                                        </p:tgtEl>
                                      </p:cBhvr>
                                      <p:from x="100000" y="100000"/>
                                      <p:to x="80000" y="100000"/>
                                    </p:animScale>
                                    <p:anim by="(#ppt_h/3+#ppt_w*0.1)" calcmode="lin" valueType="num">
                                      <p:cBhvr additive="sum">
                                        <p:cTn id="79" dur="200" decel="100000" autoRev="1" fill="hold">
                                          <p:stCondLst>
                                            <p:cond delay="600"/>
                                          </p:stCondLst>
                                        </p:cTn>
                                        <p:tgtEl>
                                          <p:spTgt spid="517838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8375" grpId="0" animBg="1"/>
      <p:bldP spid="5178376" grpId="0" animBg="1"/>
      <p:bldP spid="5178384" grpId="0"/>
      <p:bldP spid="5178385" grpId="0"/>
      <p:bldP spid="5178386" grpId="0"/>
      <p:bldP spid="5178387" grpId="0"/>
      <p:bldP spid="5178388" grpId="0"/>
      <p:bldP spid="5178389"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0418" name="Rectangle 2"/>
          <p:cNvSpPr>
            <a:spLocks noGrp="1" noChangeArrowheads="1"/>
          </p:cNvSpPr>
          <p:nvPr>
            <p:ph type="title" sz="quarter"/>
          </p:nvPr>
        </p:nvSpPr>
        <p:spPr>
          <a:xfrm>
            <a:off x="34925" y="100013"/>
            <a:ext cx="9109075" cy="782637"/>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ミームとは（遺伝子からのアナロジー）</a:t>
            </a:r>
          </a:p>
        </p:txBody>
      </p:sp>
      <p:sp>
        <p:nvSpPr>
          <p:cNvPr id="5180419" name="Text Box 3"/>
          <p:cNvSpPr txBox="1">
            <a:spLocks noChangeArrowheads="1"/>
          </p:cNvSpPr>
          <p:nvPr/>
        </p:nvSpPr>
        <p:spPr bwMode="blackWhite">
          <a:xfrm>
            <a:off x="2124075" y="892175"/>
            <a:ext cx="46799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latin typeface="HGP創英角ﾎﾟｯﾌﾟ体" panose="040B0A00000000000000" pitchFamily="50" charset="-128"/>
                <a:ea typeface="HGP創英角ﾎﾟｯﾌﾟ体" panose="040B0A00000000000000" pitchFamily="50" charset="-128"/>
              </a:rPr>
              <a:t>たとえば方言の伝播</a:t>
            </a:r>
          </a:p>
        </p:txBody>
      </p:sp>
      <p:pic>
        <p:nvPicPr>
          <p:cNvPr id="5180420" name="Picture 4" descr="momoCA"/>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gray">
          <a:xfrm>
            <a:off x="3386138" y="2454275"/>
            <a:ext cx="1041400" cy="13319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0421" name="Picture 5" descr="momoCA"/>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gray">
          <a:xfrm>
            <a:off x="6732588" y="4325938"/>
            <a:ext cx="788987" cy="100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0422" name="Picture 6" descr="momoCA"/>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gray">
          <a:xfrm>
            <a:off x="2124075" y="4338638"/>
            <a:ext cx="779463" cy="99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80423" name="Line 7"/>
          <p:cNvSpPr>
            <a:spLocks noChangeShapeType="1"/>
          </p:cNvSpPr>
          <p:nvPr/>
        </p:nvSpPr>
        <p:spPr bwMode="blackWhite">
          <a:xfrm>
            <a:off x="4067175" y="3317875"/>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80424" name="Line 8"/>
          <p:cNvSpPr>
            <a:spLocks noChangeShapeType="1"/>
          </p:cNvSpPr>
          <p:nvPr/>
        </p:nvSpPr>
        <p:spPr bwMode="blackWhite">
          <a:xfrm>
            <a:off x="4787900" y="331787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grpSp>
        <p:nvGrpSpPr>
          <p:cNvPr id="5180425" name="Group 9"/>
          <p:cNvGrpSpPr>
            <a:grpSpLocks/>
          </p:cNvGrpSpPr>
          <p:nvPr/>
        </p:nvGrpSpPr>
        <p:grpSpPr bwMode="auto">
          <a:xfrm>
            <a:off x="2506663" y="4076700"/>
            <a:ext cx="4586287" cy="503238"/>
            <a:chOff x="1292" y="2659"/>
            <a:chExt cx="2178" cy="317"/>
          </a:xfrm>
        </p:grpSpPr>
        <p:sp>
          <p:nvSpPr>
            <p:cNvPr id="5180426" name="Line 10"/>
            <p:cNvSpPr>
              <a:spLocks noChangeShapeType="1"/>
            </p:cNvSpPr>
            <p:nvPr/>
          </p:nvSpPr>
          <p:spPr bwMode="blackWhite">
            <a:xfrm>
              <a:off x="1292"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80427" name="Line 11"/>
            <p:cNvSpPr>
              <a:spLocks noChangeShapeType="1"/>
            </p:cNvSpPr>
            <p:nvPr/>
          </p:nvSpPr>
          <p:spPr bwMode="blackWhite">
            <a:xfrm>
              <a:off x="1292" y="2659"/>
              <a:ext cx="2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80428" name="Line 12"/>
            <p:cNvSpPr>
              <a:spLocks noChangeShapeType="1"/>
            </p:cNvSpPr>
            <p:nvPr/>
          </p:nvSpPr>
          <p:spPr bwMode="blackWhite">
            <a:xfrm>
              <a:off x="3470"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180429" name="Line 13"/>
            <p:cNvSpPr>
              <a:spLocks noChangeShapeType="1"/>
            </p:cNvSpPr>
            <p:nvPr/>
          </p:nvSpPr>
          <p:spPr bwMode="blackWhite">
            <a:xfrm>
              <a:off x="2381" y="2659"/>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grpSp>
      <p:pic>
        <p:nvPicPr>
          <p:cNvPr id="5180430" name="Picture 14" descr="momoCA"/>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gray">
          <a:xfrm>
            <a:off x="4297363" y="4338638"/>
            <a:ext cx="777875" cy="99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0431" name="Picture 15"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148263" y="2459038"/>
            <a:ext cx="10366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0432" name="Text Box 16"/>
          <p:cNvSpPr txBox="1">
            <a:spLocks noChangeArrowheads="1"/>
          </p:cNvSpPr>
          <p:nvPr/>
        </p:nvSpPr>
        <p:spPr bwMode="blackWhite">
          <a:xfrm>
            <a:off x="3059113" y="1836738"/>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もも父</a:t>
            </a:r>
          </a:p>
        </p:txBody>
      </p:sp>
      <p:sp>
        <p:nvSpPr>
          <p:cNvPr id="5180433" name="Text Box 17"/>
          <p:cNvSpPr txBox="1">
            <a:spLocks noChangeArrowheads="1"/>
          </p:cNvSpPr>
          <p:nvPr/>
        </p:nvSpPr>
        <p:spPr bwMode="blackWhite">
          <a:xfrm>
            <a:off x="4830763" y="1828800"/>
            <a:ext cx="139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400">
                <a:latin typeface="HGP創英角ﾎﾟｯﾌﾟ体" panose="040B0A00000000000000" pitchFamily="50" charset="-128"/>
                <a:ea typeface="HGP創英角ﾎﾟｯﾌﾟ体" panose="040B0A00000000000000" pitchFamily="50" charset="-128"/>
              </a:rPr>
              <a:t>もも母</a:t>
            </a:r>
          </a:p>
        </p:txBody>
      </p:sp>
      <p:sp>
        <p:nvSpPr>
          <p:cNvPr id="5180434" name="AutoShape 18"/>
          <p:cNvSpPr>
            <a:spLocks noChangeArrowheads="1"/>
          </p:cNvSpPr>
          <p:nvPr/>
        </p:nvSpPr>
        <p:spPr bwMode="blackWhite">
          <a:xfrm>
            <a:off x="1957388" y="2243138"/>
            <a:ext cx="1174750" cy="801687"/>
          </a:xfrm>
          <a:prstGeom prst="wedgeRoundRectCallout">
            <a:avLst>
              <a:gd name="adj1" fmla="val 68648"/>
              <a:gd name="adj2" fmla="val -2477"/>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1600"/>
              <a:t>江戸弁を喋る</a:t>
            </a:r>
          </a:p>
        </p:txBody>
      </p:sp>
      <p:sp>
        <p:nvSpPr>
          <p:cNvPr id="5180435" name="AutoShape 19"/>
          <p:cNvSpPr>
            <a:spLocks noChangeArrowheads="1"/>
          </p:cNvSpPr>
          <p:nvPr/>
        </p:nvSpPr>
        <p:spPr bwMode="blackWhite">
          <a:xfrm>
            <a:off x="6443663" y="2195513"/>
            <a:ext cx="1174750" cy="801687"/>
          </a:xfrm>
          <a:prstGeom prst="wedgeRoundRectCallout">
            <a:avLst>
              <a:gd name="adj1" fmla="val -68648"/>
              <a:gd name="adj2" fmla="val 39111"/>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1600"/>
              <a:t>江戸弁を喋る</a:t>
            </a:r>
          </a:p>
        </p:txBody>
      </p:sp>
      <p:sp>
        <p:nvSpPr>
          <p:cNvPr id="5180436" name="AutoShape 20"/>
          <p:cNvSpPr>
            <a:spLocks noChangeArrowheads="1"/>
          </p:cNvSpPr>
          <p:nvPr/>
        </p:nvSpPr>
        <p:spPr bwMode="blackWhite">
          <a:xfrm>
            <a:off x="7718425" y="4365625"/>
            <a:ext cx="1174750" cy="801688"/>
          </a:xfrm>
          <a:prstGeom prst="wedgeRoundRectCallout">
            <a:avLst>
              <a:gd name="adj1" fmla="val -68917"/>
              <a:gd name="adj2" fmla="val -19111"/>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1600"/>
              <a:t>江戸弁を喋る</a:t>
            </a:r>
          </a:p>
        </p:txBody>
      </p:sp>
      <p:sp>
        <p:nvSpPr>
          <p:cNvPr id="5180437" name="AutoShape 21"/>
          <p:cNvSpPr>
            <a:spLocks noChangeArrowheads="1"/>
          </p:cNvSpPr>
          <p:nvPr/>
        </p:nvSpPr>
        <p:spPr bwMode="blackWhite">
          <a:xfrm flipH="1">
            <a:off x="5327650" y="4110038"/>
            <a:ext cx="1044575" cy="976312"/>
          </a:xfrm>
          <a:prstGeom prst="wedgeRoundRectCallout">
            <a:avLst>
              <a:gd name="adj1" fmla="val 81606"/>
              <a:gd name="adj2" fmla="val 10810"/>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1600"/>
              <a:t>江戸弁を喋る</a:t>
            </a:r>
          </a:p>
        </p:txBody>
      </p:sp>
      <p:sp>
        <p:nvSpPr>
          <p:cNvPr id="5180438" name="AutoShape 22"/>
          <p:cNvSpPr>
            <a:spLocks noChangeArrowheads="1"/>
          </p:cNvSpPr>
          <p:nvPr/>
        </p:nvSpPr>
        <p:spPr bwMode="blackWhite">
          <a:xfrm>
            <a:off x="733425" y="4365625"/>
            <a:ext cx="1174750" cy="801688"/>
          </a:xfrm>
          <a:prstGeom prst="wedgeRoundRectCallout">
            <a:avLst>
              <a:gd name="adj1" fmla="val 67296"/>
              <a:gd name="adj2" fmla="val -33366"/>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1600"/>
              <a:t>江戸弁を喋る</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80419"/>
                                        </p:tgtEl>
                                        <p:attrNameLst>
                                          <p:attrName>style.visibility</p:attrName>
                                        </p:attrNameLst>
                                      </p:cBhvr>
                                      <p:to>
                                        <p:strVal val="visible"/>
                                      </p:to>
                                    </p:set>
                                    <p:anim calcmode="lin" valueType="num">
                                      <p:cBhvr>
                                        <p:cTn id="7" dur="1000" fill="hold"/>
                                        <p:tgtEl>
                                          <p:spTgt spid="5180419"/>
                                        </p:tgtEl>
                                        <p:attrNameLst>
                                          <p:attrName>ppt_x</p:attrName>
                                        </p:attrNameLst>
                                      </p:cBhvr>
                                      <p:tavLst>
                                        <p:tav tm="0">
                                          <p:val>
                                            <p:strVal val="#ppt_x-.2"/>
                                          </p:val>
                                        </p:tav>
                                        <p:tav tm="100000">
                                          <p:val>
                                            <p:strVal val="#ppt_x"/>
                                          </p:val>
                                        </p:tav>
                                      </p:tavLst>
                                    </p:anim>
                                    <p:anim calcmode="lin" valueType="num">
                                      <p:cBhvr>
                                        <p:cTn id="8" dur="1000" fill="hold"/>
                                        <p:tgtEl>
                                          <p:spTgt spid="51804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804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80434"/>
                                        </p:tgtEl>
                                        <p:attrNameLst>
                                          <p:attrName>style.visibility</p:attrName>
                                        </p:attrNameLst>
                                      </p:cBhvr>
                                      <p:to>
                                        <p:strVal val="visible"/>
                                      </p:to>
                                    </p:set>
                                    <p:anim calcmode="lin" valueType="num">
                                      <p:cBhvr>
                                        <p:cTn id="14" dur="1000" fill="hold"/>
                                        <p:tgtEl>
                                          <p:spTgt spid="5180434"/>
                                        </p:tgtEl>
                                        <p:attrNameLst>
                                          <p:attrName>ppt_w</p:attrName>
                                        </p:attrNameLst>
                                      </p:cBhvr>
                                      <p:tavLst>
                                        <p:tav tm="0">
                                          <p:val>
                                            <p:strVal val="#ppt_w*0.70"/>
                                          </p:val>
                                        </p:tav>
                                        <p:tav tm="100000">
                                          <p:val>
                                            <p:strVal val="#ppt_w"/>
                                          </p:val>
                                        </p:tav>
                                      </p:tavLst>
                                    </p:anim>
                                    <p:anim calcmode="lin" valueType="num">
                                      <p:cBhvr>
                                        <p:cTn id="15" dur="1000" fill="hold"/>
                                        <p:tgtEl>
                                          <p:spTgt spid="5180434"/>
                                        </p:tgtEl>
                                        <p:attrNameLst>
                                          <p:attrName>ppt_h</p:attrName>
                                        </p:attrNameLst>
                                      </p:cBhvr>
                                      <p:tavLst>
                                        <p:tav tm="0">
                                          <p:val>
                                            <p:strVal val="#ppt_h"/>
                                          </p:val>
                                        </p:tav>
                                        <p:tav tm="100000">
                                          <p:val>
                                            <p:strVal val="#ppt_h"/>
                                          </p:val>
                                        </p:tav>
                                      </p:tavLst>
                                    </p:anim>
                                    <p:animEffect transition="in" filter="fade">
                                      <p:cBhvr>
                                        <p:cTn id="16" dur="1000"/>
                                        <p:tgtEl>
                                          <p:spTgt spid="51804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180435"/>
                                        </p:tgtEl>
                                        <p:attrNameLst>
                                          <p:attrName>style.visibility</p:attrName>
                                        </p:attrNameLst>
                                      </p:cBhvr>
                                      <p:to>
                                        <p:strVal val="visible"/>
                                      </p:to>
                                    </p:set>
                                    <p:anim calcmode="lin" valueType="num">
                                      <p:cBhvr>
                                        <p:cTn id="19" dur="1000" fill="hold"/>
                                        <p:tgtEl>
                                          <p:spTgt spid="5180435"/>
                                        </p:tgtEl>
                                        <p:attrNameLst>
                                          <p:attrName>ppt_w</p:attrName>
                                        </p:attrNameLst>
                                      </p:cBhvr>
                                      <p:tavLst>
                                        <p:tav tm="0">
                                          <p:val>
                                            <p:strVal val="#ppt_w*0.70"/>
                                          </p:val>
                                        </p:tav>
                                        <p:tav tm="100000">
                                          <p:val>
                                            <p:strVal val="#ppt_w"/>
                                          </p:val>
                                        </p:tav>
                                      </p:tavLst>
                                    </p:anim>
                                    <p:anim calcmode="lin" valueType="num">
                                      <p:cBhvr>
                                        <p:cTn id="20" dur="1000" fill="hold"/>
                                        <p:tgtEl>
                                          <p:spTgt spid="5180435"/>
                                        </p:tgtEl>
                                        <p:attrNameLst>
                                          <p:attrName>ppt_h</p:attrName>
                                        </p:attrNameLst>
                                      </p:cBhvr>
                                      <p:tavLst>
                                        <p:tav tm="0">
                                          <p:val>
                                            <p:strVal val="#ppt_h"/>
                                          </p:val>
                                        </p:tav>
                                        <p:tav tm="100000">
                                          <p:val>
                                            <p:strVal val="#ppt_h"/>
                                          </p:val>
                                        </p:tav>
                                      </p:tavLst>
                                    </p:anim>
                                    <p:animEffect transition="in" filter="fade">
                                      <p:cBhvr>
                                        <p:cTn id="21" dur="1000"/>
                                        <p:tgtEl>
                                          <p:spTgt spid="51804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180438"/>
                                        </p:tgtEl>
                                        <p:attrNameLst>
                                          <p:attrName>style.visibility</p:attrName>
                                        </p:attrNameLst>
                                      </p:cBhvr>
                                      <p:to>
                                        <p:strVal val="visible"/>
                                      </p:to>
                                    </p:set>
                                    <p:anim calcmode="lin" valueType="num">
                                      <p:cBhvr>
                                        <p:cTn id="26" dur="1000" fill="hold"/>
                                        <p:tgtEl>
                                          <p:spTgt spid="5180438"/>
                                        </p:tgtEl>
                                        <p:attrNameLst>
                                          <p:attrName>ppt_w</p:attrName>
                                        </p:attrNameLst>
                                      </p:cBhvr>
                                      <p:tavLst>
                                        <p:tav tm="0">
                                          <p:val>
                                            <p:strVal val="#ppt_w*0.70"/>
                                          </p:val>
                                        </p:tav>
                                        <p:tav tm="100000">
                                          <p:val>
                                            <p:strVal val="#ppt_w"/>
                                          </p:val>
                                        </p:tav>
                                      </p:tavLst>
                                    </p:anim>
                                    <p:anim calcmode="lin" valueType="num">
                                      <p:cBhvr>
                                        <p:cTn id="27" dur="1000" fill="hold"/>
                                        <p:tgtEl>
                                          <p:spTgt spid="5180438"/>
                                        </p:tgtEl>
                                        <p:attrNameLst>
                                          <p:attrName>ppt_h</p:attrName>
                                        </p:attrNameLst>
                                      </p:cBhvr>
                                      <p:tavLst>
                                        <p:tav tm="0">
                                          <p:val>
                                            <p:strVal val="#ppt_h"/>
                                          </p:val>
                                        </p:tav>
                                        <p:tav tm="100000">
                                          <p:val>
                                            <p:strVal val="#ppt_h"/>
                                          </p:val>
                                        </p:tav>
                                      </p:tavLst>
                                    </p:anim>
                                    <p:animEffect transition="in" filter="fade">
                                      <p:cBhvr>
                                        <p:cTn id="28" dur="1000"/>
                                        <p:tgtEl>
                                          <p:spTgt spid="5180438"/>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180437"/>
                                        </p:tgtEl>
                                        <p:attrNameLst>
                                          <p:attrName>style.visibility</p:attrName>
                                        </p:attrNameLst>
                                      </p:cBhvr>
                                      <p:to>
                                        <p:strVal val="visible"/>
                                      </p:to>
                                    </p:set>
                                    <p:anim calcmode="lin" valueType="num">
                                      <p:cBhvr>
                                        <p:cTn id="31" dur="1000" fill="hold"/>
                                        <p:tgtEl>
                                          <p:spTgt spid="5180437"/>
                                        </p:tgtEl>
                                        <p:attrNameLst>
                                          <p:attrName>ppt_w</p:attrName>
                                        </p:attrNameLst>
                                      </p:cBhvr>
                                      <p:tavLst>
                                        <p:tav tm="0">
                                          <p:val>
                                            <p:strVal val="#ppt_w*0.70"/>
                                          </p:val>
                                        </p:tav>
                                        <p:tav tm="100000">
                                          <p:val>
                                            <p:strVal val="#ppt_w"/>
                                          </p:val>
                                        </p:tav>
                                      </p:tavLst>
                                    </p:anim>
                                    <p:anim calcmode="lin" valueType="num">
                                      <p:cBhvr>
                                        <p:cTn id="32" dur="1000" fill="hold"/>
                                        <p:tgtEl>
                                          <p:spTgt spid="5180437"/>
                                        </p:tgtEl>
                                        <p:attrNameLst>
                                          <p:attrName>ppt_h</p:attrName>
                                        </p:attrNameLst>
                                      </p:cBhvr>
                                      <p:tavLst>
                                        <p:tav tm="0">
                                          <p:val>
                                            <p:strVal val="#ppt_h"/>
                                          </p:val>
                                        </p:tav>
                                        <p:tav tm="100000">
                                          <p:val>
                                            <p:strVal val="#ppt_h"/>
                                          </p:val>
                                        </p:tav>
                                      </p:tavLst>
                                    </p:anim>
                                    <p:animEffect transition="in" filter="fade">
                                      <p:cBhvr>
                                        <p:cTn id="33" dur="1000"/>
                                        <p:tgtEl>
                                          <p:spTgt spid="518043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5180436"/>
                                        </p:tgtEl>
                                        <p:attrNameLst>
                                          <p:attrName>style.visibility</p:attrName>
                                        </p:attrNameLst>
                                      </p:cBhvr>
                                      <p:to>
                                        <p:strVal val="visible"/>
                                      </p:to>
                                    </p:set>
                                    <p:anim calcmode="lin" valueType="num">
                                      <p:cBhvr>
                                        <p:cTn id="36" dur="1000" fill="hold"/>
                                        <p:tgtEl>
                                          <p:spTgt spid="5180436"/>
                                        </p:tgtEl>
                                        <p:attrNameLst>
                                          <p:attrName>ppt_w</p:attrName>
                                        </p:attrNameLst>
                                      </p:cBhvr>
                                      <p:tavLst>
                                        <p:tav tm="0">
                                          <p:val>
                                            <p:strVal val="#ppt_w*0.70"/>
                                          </p:val>
                                        </p:tav>
                                        <p:tav tm="100000">
                                          <p:val>
                                            <p:strVal val="#ppt_w"/>
                                          </p:val>
                                        </p:tav>
                                      </p:tavLst>
                                    </p:anim>
                                    <p:anim calcmode="lin" valueType="num">
                                      <p:cBhvr>
                                        <p:cTn id="37" dur="1000" fill="hold"/>
                                        <p:tgtEl>
                                          <p:spTgt spid="5180436"/>
                                        </p:tgtEl>
                                        <p:attrNameLst>
                                          <p:attrName>ppt_h</p:attrName>
                                        </p:attrNameLst>
                                      </p:cBhvr>
                                      <p:tavLst>
                                        <p:tav tm="0">
                                          <p:val>
                                            <p:strVal val="#ppt_h"/>
                                          </p:val>
                                        </p:tav>
                                        <p:tav tm="100000">
                                          <p:val>
                                            <p:strVal val="#ppt_h"/>
                                          </p:val>
                                        </p:tav>
                                      </p:tavLst>
                                    </p:anim>
                                    <p:animEffect transition="in" filter="fade">
                                      <p:cBhvr>
                                        <p:cTn id="38" dur="1000"/>
                                        <p:tgtEl>
                                          <p:spTgt spid="518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0419" grpId="0"/>
      <p:bldP spid="5180434" grpId="0" animBg="1"/>
      <p:bldP spid="5180435" grpId="0" animBg="1"/>
      <p:bldP spid="5180436" grpId="0" animBg="1"/>
      <p:bldP spid="5180437" grpId="0" animBg="1"/>
      <p:bldP spid="518043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246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82467" name="Rectangle 3"/>
          <p:cNvSpPr>
            <a:spLocks noGrp="1" noChangeArrowheads="1"/>
          </p:cNvSpPr>
          <p:nvPr>
            <p:ph type="title"/>
          </p:nvPr>
        </p:nvSpPr>
        <p:spPr>
          <a:xfrm>
            <a:off x="0" y="-26988"/>
            <a:ext cx="91440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ミームの存在</a:t>
            </a:r>
          </a:p>
        </p:txBody>
      </p:sp>
      <p:sp>
        <p:nvSpPr>
          <p:cNvPr id="5182468" name="Text Box 4"/>
          <p:cNvSpPr txBox="1">
            <a:spLocks noChangeArrowheads="1"/>
          </p:cNvSpPr>
          <p:nvPr/>
        </p:nvSpPr>
        <p:spPr bwMode="blackWhite">
          <a:xfrm>
            <a:off x="76200" y="800100"/>
            <a:ext cx="73755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3200">
                <a:latin typeface="Times New Roman" panose="02020603050405020304" pitchFamily="18" charset="0"/>
                <a:ea typeface="HGP創英角ﾎﾟｯﾌﾟ体" panose="040B0A00000000000000" pitchFamily="50" charset="-128"/>
              </a:rPr>
              <a:t>生まれてすぐにニューヨークへ里子にだされた子供は江戸弁を話すのだろうか</a:t>
            </a:r>
          </a:p>
        </p:txBody>
      </p:sp>
      <p:sp>
        <p:nvSpPr>
          <p:cNvPr id="5182469" name="AutoShape 5"/>
          <p:cNvSpPr>
            <a:spLocks noChangeArrowheads="1"/>
          </p:cNvSpPr>
          <p:nvPr/>
        </p:nvSpPr>
        <p:spPr bwMode="blackWhite">
          <a:xfrm>
            <a:off x="1044575" y="2201863"/>
            <a:ext cx="3527425" cy="1803400"/>
          </a:xfrm>
          <a:prstGeom prst="wedgeRoundRectCallout">
            <a:avLst>
              <a:gd name="adj1" fmla="val 59944"/>
              <a:gd name="adj2" fmla="val -25616"/>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sz="3200">
                <a:latin typeface="Times New Roman" panose="02020603050405020304" pitchFamily="18" charset="0"/>
              </a:rPr>
              <a:t>江戸弁はダメ</a:t>
            </a:r>
          </a:p>
          <a:p>
            <a:r>
              <a:rPr lang="ja-JP" altLang="en-US" sz="3200">
                <a:latin typeface="Times New Roman" panose="02020603050405020304" pitchFamily="18" charset="0"/>
              </a:rPr>
              <a:t>でも英語は</a:t>
            </a:r>
            <a:r>
              <a:rPr lang="en-US" altLang="ja-JP" sz="3200">
                <a:latin typeface="Times New Roman" panose="02020603050405020304" pitchFamily="18" charset="0"/>
              </a:rPr>
              <a:t>OK</a:t>
            </a:r>
          </a:p>
        </p:txBody>
      </p:sp>
      <p:sp>
        <p:nvSpPr>
          <p:cNvPr id="5182470" name="Text Box 6"/>
          <p:cNvSpPr txBox="1">
            <a:spLocks noChangeArrowheads="1"/>
          </p:cNvSpPr>
          <p:nvPr/>
        </p:nvSpPr>
        <p:spPr bwMode="auto">
          <a:xfrm>
            <a:off x="893763" y="5707063"/>
            <a:ext cx="7207250" cy="91757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latin typeface="HGP創英角ﾎﾟｯﾌﾟ体" panose="040B0A00000000000000" pitchFamily="50" charset="-128"/>
                <a:ea typeface="HGP創英角ﾎﾟｯﾌﾟ体" panose="040B0A00000000000000" pitchFamily="50" charset="-128"/>
              </a:rPr>
              <a:t>文化的な情報を複製する複製子が存在する＝</a:t>
            </a:r>
            <a:r>
              <a:rPr lang="ja-JP" altLang="en-US" sz="3200">
                <a:latin typeface="HGP創英角ﾎﾟｯﾌﾟ体" panose="040B0A00000000000000" pitchFamily="50" charset="-128"/>
                <a:ea typeface="HGP創英角ﾎﾟｯﾌﾟ体" panose="040B0A00000000000000" pitchFamily="50" charset="-128"/>
              </a:rPr>
              <a:t>ミーム ：</a:t>
            </a:r>
            <a:r>
              <a:rPr lang="en-US" altLang="ja-JP" sz="3200"/>
              <a:t>meme</a:t>
            </a:r>
            <a:r>
              <a:rPr lang="en-US" altLang="ja-JP" sz="3200">
                <a:latin typeface="HGP創英角ﾎﾟｯﾌﾟ体" panose="040B0A00000000000000" pitchFamily="50" charset="-128"/>
                <a:ea typeface="HGP創英角ﾎﾟｯﾌﾟ体" panose="040B0A00000000000000" pitchFamily="50" charset="-128"/>
              </a:rPr>
              <a:t> </a:t>
            </a:r>
            <a:r>
              <a:rPr lang="ja-JP" altLang="en-US" sz="3200">
                <a:latin typeface="HGP創英角ﾎﾟｯﾌﾟ体" panose="040B0A00000000000000" pitchFamily="50" charset="-128"/>
                <a:ea typeface="HGP創英角ﾎﾟｯﾌﾟ体" panose="040B0A00000000000000" pitchFamily="50" charset="-128"/>
              </a:rPr>
              <a:t>（文化子）</a:t>
            </a:r>
          </a:p>
        </p:txBody>
      </p:sp>
      <p:sp>
        <p:nvSpPr>
          <p:cNvPr id="5182471" name="Rectangle 7"/>
          <p:cNvSpPr>
            <a:spLocks noChangeArrowheads="1"/>
          </p:cNvSpPr>
          <p:nvPr/>
        </p:nvSpPr>
        <p:spPr bwMode="blackWhite">
          <a:xfrm>
            <a:off x="971550" y="5129213"/>
            <a:ext cx="7185025" cy="460375"/>
          </a:xfrm>
          <a:prstGeom prst="rect">
            <a:avLst/>
          </a:prstGeom>
          <a:solidFill>
            <a:srgbClr val="333333"/>
          </a:solidFill>
          <a:ln w="3175" algn="ctr">
            <a:solidFill>
              <a:schemeClr val="tx1"/>
            </a:solidFill>
            <a:miter lim="800000"/>
            <a:headEnd/>
            <a:tailEnd/>
          </a:ln>
          <a:effectLst>
            <a:outerShdw dist="107763" dir="2700000" algn="ctr" rotWithShape="0">
              <a:srgbClr val="808080">
                <a:alpha val="50000"/>
              </a:srgbClr>
            </a:outerShdw>
          </a:effectLst>
        </p:spPr>
        <p:txBody>
          <a:bodyPr wrap="none">
            <a:spAutoFit/>
          </a:bodyPr>
          <a:lstStyle/>
          <a:p>
            <a:pPr algn="l"/>
            <a:r>
              <a:rPr lang="ja-JP" altLang="en-US" sz="2400">
                <a:solidFill>
                  <a:schemeClr val="bg1"/>
                </a:solidFill>
                <a:latin typeface="Times New Roman" panose="02020603050405020304" pitchFamily="18" charset="0"/>
                <a:ea typeface="HGP創英角ﾎﾟｯﾌﾟ体" panose="040B0A00000000000000" pitchFamily="50" charset="-128"/>
              </a:rPr>
              <a:t>遺伝子には「江戸弁」や「英語」を喋るという情報はない</a:t>
            </a:r>
          </a:p>
        </p:txBody>
      </p:sp>
      <p:pic>
        <p:nvPicPr>
          <p:cNvPr id="5182472" name="Picture 8" descr="BL00270_[1]"/>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724525" y="755650"/>
            <a:ext cx="3386138"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2473" name="Picture 9" descr="momoCA"/>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gray">
          <a:xfrm>
            <a:off x="4219575" y="2038350"/>
            <a:ext cx="2297113" cy="2936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182473"/>
                                        </p:tgtEl>
                                        <p:attrNameLst>
                                          <p:attrName>style.visibility</p:attrName>
                                        </p:attrNameLst>
                                      </p:cBhvr>
                                      <p:to>
                                        <p:strVal val="visible"/>
                                      </p:to>
                                    </p:set>
                                    <p:anim calcmode="lin" valueType="num">
                                      <p:cBhvr>
                                        <p:cTn id="7" dur="1000" fill="hold"/>
                                        <p:tgtEl>
                                          <p:spTgt spid="5182473"/>
                                        </p:tgtEl>
                                        <p:attrNameLst>
                                          <p:attrName>ppt_w</p:attrName>
                                        </p:attrNameLst>
                                      </p:cBhvr>
                                      <p:tavLst>
                                        <p:tav tm="0">
                                          <p:val>
                                            <p:fltVal val="0"/>
                                          </p:val>
                                        </p:tav>
                                        <p:tav tm="100000">
                                          <p:val>
                                            <p:strVal val="#ppt_w"/>
                                          </p:val>
                                        </p:tav>
                                      </p:tavLst>
                                    </p:anim>
                                    <p:anim calcmode="lin" valueType="num">
                                      <p:cBhvr>
                                        <p:cTn id="8" dur="1000" fill="hold"/>
                                        <p:tgtEl>
                                          <p:spTgt spid="5182473"/>
                                        </p:tgtEl>
                                        <p:attrNameLst>
                                          <p:attrName>ppt_h</p:attrName>
                                        </p:attrNameLst>
                                      </p:cBhvr>
                                      <p:tavLst>
                                        <p:tav tm="0">
                                          <p:val>
                                            <p:fltVal val="0"/>
                                          </p:val>
                                        </p:tav>
                                        <p:tav tm="100000">
                                          <p:val>
                                            <p:strVal val="#ppt_h"/>
                                          </p:val>
                                        </p:tav>
                                      </p:tavLst>
                                    </p:anim>
                                    <p:anim calcmode="lin" valueType="num">
                                      <p:cBhvr>
                                        <p:cTn id="9" dur="1000" fill="hold"/>
                                        <p:tgtEl>
                                          <p:spTgt spid="51824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82473"/>
                                        </p:tgtEl>
                                        <p:attrNameLst>
                                          <p:attrName>ppt_y</p:attrName>
                                        </p:attrNameLst>
                                      </p:cBhvr>
                                      <p:tavLst>
                                        <p:tav tm="0" fmla="#ppt_y+(sin(-2*pi*(1-$))*-#ppt_x+cos(-2*pi*(1-$))*(1-#ppt_y))*(1-$)">
                                          <p:val>
                                            <p:fltVal val="0"/>
                                          </p:val>
                                        </p:tav>
                                        <p:tav tm="100000">
                                          <p:val>
                                            <p:fltVal val="1"/>
                                          </p:val>
                                        </p:tav>
                                      </p:tavLst>
                                    </p:anim>
                                  </p:childTnLst>
                                </p:cTn>
                              </p:par>
                              <p:par>
                                <p:cTn id="11" presetID="12" presetClass="entr" presetSubtype="4" fill="hold" nodeType="withEffect">
                                  <p:stCondLst>
                                    <p:cond delay="0"/>
                                  </p:stCondLst>
                                  <p:childTnLst>
                                    <p:set>
                                      <p:cBhvr>
                                        <p:cTn id="12" dur="1" fill="hold">
                                          <p:stCondLst>
                                            <p:cond delay="0"/>
                                          </p:stCondLst>
                                        </p:cTn>
                                        <p:tgtEl>
                                          <p:spTgt spid="5182472"/>
                                        </p:tgtEl>
                                        <p:attrNameLst>
                                          <p:attrName>style.visibility</p:attrName>
                                        </p:attrNameLst>
                                      </p:cBhvr>
                                      <p:to>
                                        <p:strVal val="visible"/>
                                      </p:to>
                                    </p:set>
                                    <p:animEffect transition="in" filter="slide(fromBottom)">
                                      <p:cBhvr>
                                        <p:cTn id="13" dur="500"/>
                                        <p:tgtEl>
                                          <p:spTgt spid="51824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5182468"/>
                                        </p:tgtEl>
                                        <p:attrNameLst>
                                          <p:attrName>style.visibility</p:attrName>
                                        </p:attrNameLst>
                                      </p:cBhvr>
                                      <p:to>
                                        <p:strVal val="visible"/>
                                      </p:to>
                                    </p:set>
                                    <p:anim calcmode="lin" valueType="num">
                                      <p:cBhvr>
                                        <p:cTn id="18" dur="500" fill="hold"/>
                                        <p:tgtEl>
                                          <p:spTgt spid="518246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182468"/>
                                        </p:tgtEl>
                                        <p:attrNameLst>
                                          <p:attrName>ppt_y</p:attrName>
                                        </p:attrNameLst>
                                      </p:cBhvr>
                                      <p:tavLst>
                                        <p:tav tm="0">
                                          <p:val>
                                            <p:strVal val="#ppt_y"/>
                                          </p:val>
                                        </p:tav>
                                        <p:tav tm="100000">
                                          <p:val>
                                            <p:strVal val="#ppt_y"/>
                                          </p:val>
                                        </p:tav>
                                      </p:tavLst>
                                    </p:anim>
                                    <p:anim calcmode="lin" valueType="num">
                                      <p:cBhvr>
                                        <p:cTn id="20" dur="500" fill="hold"/>
                                        <p:tgtEl>
                                          <p:spTgt spid="518246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18246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1824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5182469"/>
                                        </p:tgtEl>
                                        <p:attrNameLst>
                                          <p:attrName>style.visibility</p:attrName>
                                        </p:attrNameLst>
                                      </p:cBhvr>
                                      <p:to>
                                        <p:strVal val="visible"/>
                                      </p:to>
                                    </p:set>
                                    <p:anim calcmode="lin" valueType="num">
                                      <p:cBhvr>
                                        <p:cTn id="27" dur="500" fill="hold"/>
                                        <p:tgtEl>
                                          <p:spTgt spid="518246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182469"/>
                                        </p:tgtEl>
                                        <p:attrNameLst>
                                          <p:attrName>ppt_y</p:attrName>
                                        </p:attrNameLst>
                                      </p:cBhvr>
                                      <p:tavLst>
                                        <p:tav tm="0">
                                          <p:val>
                                            <p:strVal val="#ppt_y"/>
                                          </p:val>
                                        </p:tav>
                                        <p:tav tm="100000">
                                          <p:val>
                                            <p:strVal val="#ppt_y"/>
                                          </p:val>
                                        </p:tav>
                                      </p:tavLst>
                                    </p:anim>
                                    <p:anim calcmode="lin" valueType="num">
                                      <p:cBhvr>
                                        <p:cTn id="29" dur="500" fill="hold"/>
                                        <p:tgtEl>
                                          <p:spTgt spid="518246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18246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1824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182471"/>
                                        </p:tgtEl>
                                        <p:attrNameLst>
                                          <p:attrName>style.visibility</p:attrName>
                                        </p:attrNameLst>
                                      </p:cBhvr>
                                      <p:to>
                                        <p:strVal val="visible"/>
                                      </p:to>
                                    </p:set>
                                    <p:anim calcmode="lin" valueType="num">
                                      <p:cBhvr>
                                        <p:cTn id="36" dur="1000" fill="hold"/>
                                        <p:tgtEl>
                                          <p:spTgt spid="5182471"/>
                                        </p:tgtEl>
                                        <p:attrNameLst>
                                          <p:attrName>ppt_x</p:attrName>
                                        </p:attrNameLst>
                                      </p:cBhvr>
                                      <p:tavLst>
                                        <p:tav tm="0">
                                          <p:val>
                                            <p:strVal val="#ppt_x-.2"/>
                                          </p:val>
                                        </p:tav>
                                        <p:tav tm="100000">
                                          <p:val>
                                            <p:strVal val="#ppt_x"/>
                                          </p:val>
                                        </p:tav>
                                      </p:tavLst>
                                    </p:anim>
                                    <p:anim calcmode="lin" valueType="num">
                                      <p:cBhvr>
                                        <p:cTn id="37" dur="1000" fill="hold"/>
                                        <p:tgtEl>
                                          <p:spTgt spid="518247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18247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iterate type="lt">
                                    <p:tmPct val="10000"/>
                                  </p:iterate>
                                  <p:childTnLst>
                                    <p:set>
                                      <p:cBhvr>
                                        <p:cTn id="42" dur="1" fill="hold">
                                          <p:stCondLst>
                                            <p:cond delay="0"/>
                                          </p:stCondLst>
                                        </p:cTn>
                                        <p:tgtEl>
                                          <p:spTgt spid="5182470"/>
                                        </p:tgtEl>
                                        <p:attrNameLst>
                                          <p:attrName>style.visibility</p:attrName>
                                        </p:attrNameLst>
                                      </p:cBhvr>
                                      <p:to>
                                        <p:strVal val="visible"/>
                                      </p:to>
                                    </p:set>
                                    <p:anim calcmode="lin" valueType="num">
                                      <p:cBhvr>
                                        <p:cTn id="43" dur="500" fill="hold"/>
                                        <p:tgtEl>
                                          <p:spTgt spid="5182470"/>
                                        </p:tgtEl>
                                        <p:attrNameLst>
                                          <p:attrName>ppt_w</p:attrName>
                                        </p:attrNameLst>
                                      </p:cBhvr>
                                      <p:tavLst>
                                        <p:tav tm="0">
                                          <p:val>
                                            <p:fltVal val="0"/>
                                          </p:val>
                                        </p:tav>
                                        <p:tav tm="100000">
                                          <p:val>
                                            <p:strVal val="#ppt_w"/>
                                          </p:val>
                                        </p:tav>
                                      </p:tavLst>
                                    </p:anim>
                                    <p:anim calcmode="lin" valueType="num">
                                      <p:cBhvr>
                                        <p:cTn id="44" dur="500" fill="hold"/>
                                        <p:tgtEl>
                                          <p:spTgt spid="5182470"/>
                                        </p:tgtEl>
                                        <p:attrNameLst>
                                          <p:attrName>ppt_h</p:attrName>
                                        </p:attrNameLst>
                                      </p:cBhvr>
                                      <p:tavLst>
                                        <p:tav tm="0">
                                          <p:val>
                                            <p:fltVal val="0"/>
                                          </p:val>
                                        </p:tav>
                                        <p:tav tm="100000">
                                          <p:val>
                                            <p:strVal val="#ppt_h"/>
                                          </p:val>
                                        </p:tav>
                                      </p:tavLst>
                                    </p:anim>
                                    <p:anim calcmode="lin" valueType="num">
                                      <p:cBhvr>
                                        <p:cTn id="45" dur="500" fill="hold"/>
                                        <p:tgtEl>
                                          <p:spTgt spid="5182470"/>
                                        </p:tgtEl>
                                        <p:attrNameLst>
                                          <p:attrName>ppt_x</p:attrName>
                                        </p:attrNameLst>
                                      </p:cBhvr>
                                      <p:tavLst>
                                        <p:tav tm="0">
                                          <p:val>
                                            <p:fltVal val="0.5"/>
                                          </p:val>
                                        </p:tav>
                                        <p:tav tm="100000">
                                          <p:val>
                                            <p:strVal val="#ppt_x"/>
                                          </p:val>
                                        </p:tav>
                                      </p:tavLst>
                                    </p:anim>
                                    <p:anim calcmode="lin" valueType="num">
                                      <p:cBhvr>
                                        <p:cTn id="46" dur="500" fill="hold"/>
                                        <p:tgtEl>
                                          <p:spTgt spid="518247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J007487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2468" grpId="0"/>
      <p:bldP spid="5182469" grpId="0" animBg="1"/>
      <p:bldP spid="5182470" grpId="0" animBg="1"/>
      <p:bldP spid="518247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9554" name="Oval 2"/>
          <p:cNvSpPr>
            <a:spLocks noChangeArrowheads="1"/>
          </p:cNvSpPr>
          <p:nvPr/>
        </p:nvSpPr>
        <p:spPr bwMode="blackWhite">
          <a:xfrm>
            <a:off x="1835150" y="2205038"/>
            <a:ext cx="4897438" cy="3702050"/>
          </a:xfrm>
          <a:prstGeom prst="ellipse">
            <a:avLst/>
          </a:prstGeom>
          <a:solidFill>
            <a:srgbClr val="FFCC00">
              <a:alpha val="50000"/>
            </a:srgb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latin typeface="Times New Roman" panose="02020603050405020304" pitchFamily="18" charset="0"/>
                <a:ea typeface="HGP創英角ﾎﾟｯﾌﾟ体" panose="040B0A00000000000000" pitchFamily="50" charset="-128"/>
              </a:rPr>
              <a:t>「楔」と</a:t>
            </a:r>
            <a:r>
              <a:rPr lang="ja-JP" altLang="en-US" dirty="0" smtClean="0">
                <a:latin typeface="Times New Roman" panose="02020603050405020304" pitchFamily="18" charset="0"/>
                <a:ea typeface="HGP創英角ﾎﾟｯﾌﾟ体" panose="040B0A00000000000000" pitchFamily="50" charset="-128"/>
              </a:rPr>
              <a:t>「あたし」</a:t>
            </a:r>
            <a:r>
              <a:rPr lang="ja-JP" altLang="en-US" dirty="0">
                <a:latin typeface="Times New Roman" panose="02020603050405020304" pitchFamily="18" charset="0"/>
                <a:ea typeface="HGP創英角ﾎﾟｯﾌﾟ体" panose="040B0A00000000000000" pitchFamily="50" charset="-128"/>
              </a:rPr>
              <a:t>のコミュニティ</a:t>
            </a:r>
          </a:p>
        </p:txBody>
      </p:sp>
      <p:sp>
        <p:nvSpPr>
          <p:cNvPr id="5399555" name="Oval 3"/>
          <p:cNvSpPr>
            <a:spLocks noChangeArrowheads="1"/>
          </p:cNvSpPr>
          <p:nvPr/>
        </p:nvSpPr>
        <p:spPr bwMode="blackWhite">
          <a:xfrm>
            <a:off x="5537200" y="404813"/>
            <a:ext cx="3427413" cy="2490787"/>
          </a:xfrm>
          <a:prstGeom prst="ellipse">
            <a:avLst/>
          </a:prstGeom>
          <a:solidFill>
            <a:srgbClr val="00FFFF">
              <a:alpha val="49001"/>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latin typeface="Times New Roman" panose="02020603050405020304" pitchFamily="18" charset="0"/>
                <a:ea typeface="HGP創英角ﾎﾟｯﾌﾟ体" panose="040B0A00000000000000" pitchFamily="50" charset="-128"/>
              </a:rPr>
              <a:t>「楔」自らが所属する</a:t>
            </a:r>
          </a:p>
          <a:p>
            <a:r>
              <a:rPr lang="ja-JP" altLang="en-US">
                <a:latin typeface="Times New Roman" panose="02020603050405020304" pitchFamily="18" charset="0"/>
                <a:ea typeface="HGP創英角ﾎﾟｯﾌﾟ体" panose="040B0A00000000000000" pitchFamily="50" charset="-128"/>
              </a:rPr>
              <a:t>他のコミュニティ</a:t>
            </a:r>
          </a:p>
        </p:txBody>
      </p:sp>
      <p:sp>
        <p:nvSpPr>
          <p:cNvPr id="5399556" name="Rectangle 4"/>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楔の仕事</a:t>
            </a:r>
          </a:p>
        </p:txBody>
      </p:sp>
      <p:pic>
        <p:nvPicPr>
          <p:cNvPr id="5399557" name="Picture 5"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3563938" y="4365625"/>
            <a:ext cx="1689100" cy="2159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399558" name="Group 6"/>
          <p:cNvGrpSpPr>
            <a:grpSpLocks/>
          </p:cNvGrpSpPr>
          <p:nvPr/>
        </p:nvGrpSpPr>
        <p:grpSpPr bwMode="auto">
          <a:xfrm>
            <a:off x="3924300" y="2708275"/>
            <a:ext cx="1328738" cy="1081088"/>
            <a:chOff x="2336" y="1570"/>
            <a:chExt cx="627" cy="474"/>
          </a:xfrm>
        </p:grpSpPr>
        <p:sp>
          <p:nvSpPr>
            <p:cNvPr id="5399559" name="Oval 7"/>
            <p:cNvSpPr>
              <a:spLocks noChangeArrowheads="1"/>
            </p:cNvSpPr>
            <p:nvPr/>
          </p:nvSpPr>
          <p:spPr bwMode="blackWhite">
            <a:xfrm>
              <a:off x="2336" y="1570"/>
              <a:ext cx="627" cy="474"/>
            </a:xfrm>
            <a:prstGeom prst="ellipse">
              <a:avLst/>
            </a:prstGeom>
            <a:solidFill>
              <a:srgbClr val="00FFFF">
                <a:alpha val="49001"/>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pic>
          <p:nvPicPr>
            <p:cNvPr id="5399560" name="Picture 8" descr="j028378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18" y="1681"/>
              <a:ext cx="454" cy="233"/>
            </a:xfrm>
            <a:prstGeom prst="rect">
              <a:avLst/>
            </a:prstGeom>
            <a:noFill/>
            <a:extLst>
              <a:ext uri="{909E8E84-426E-40DD-AFC4-6F175D3DCCD1}">
                <a14:hiddenFill xmlns:a14="http://schemas.microsoft.com/office/drawing/2010/main">
                  <a:solidFill>
                    <a:srgbClr val="FFFFFF"/>
                  </a:solidFill>
                </a14:hiddenFill>
              </a:ext>
            </a:extLst>
          </p:spPr>
        </p:pic>
      </p:grpSp>
      <p:sp>
        <p:nvSpPr>
          <p:cNvPr id="5399561" name="Rectangle 9"/>
          <p:cNvSpPr>
            <a:spLocks noChangeArrowheads="1"/>
          </p:cNvSpPr>
          <p:nvPr/>
        </p:nvSpPr>
        <p:spPr bwMode="auto">
          <a:xfrm>
            <a:off x="327025" y="1254125"/>
            <a:ext cx="49260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ja-JP" altLang="en-US">
                <a:solidFill>
                  <a:srgbClr val="000000"/>
                </a:solidFill>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コミュニティの自己拡大化</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99558"/>
                                        </p:tgtEl>
                                        <p:attrNameLst>
                                          <p:attrName>style.visibility</p:attrName>
                                        </p:attrNameLst>
                                      </p:cBhvr>
                                      <p:to>
                                        <p:strVal val="visible"/>
                                      </p:to>
                                    </p:set>
                                    <p:anim calcmode="lin" valueType="num">
                                      <p:cBhvr>
                                        <p:cTn id="7" dur="500" fill="hold"/>
                                        <p:tgtEl>
                                          <p:spTgt spid="5399558"/>
                                        </p:tgtEl>
                                        <p:attrNameLst>
                                          <p:attrName>ppt_w</p:attrName>
                                        </p:attrNameLst>
                                      </p:cBhvr>
                                      <p:tavLst>
                                        <p:tav tm="0">
                                          <p:val>
                                            <p:fltVal val="0"/>
                                          </p:val>
                                        </p:tav>
                                        <p:tav tm="100000">
                                          <p:val>
                                            <p:strVal val="#ppt_w"/>
                                          </p:val>
                                        </p:tav>
                                      </p:tavLst>
                                    </p:anim>
                                    <p:anim calcmode="lin" valueType="num">
                                      <p:cBhvr>
                                        <p:cTn id="8" dur="500" fill="hold"/>
                                        <p:tgtEl>
                                          <p:spTgt spid="539955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399554"/>
                                        </p:tgtEl>
                                        <p:attrNameLst>
                                          <p:attrName>style.visibility</p:attrName>
                                        </p:attrNameLst>
                                      </p:cBhvr>
                                      <p:to>
                                        <p:strVal val="visible"/>
                                      </p:to>
                                    </p:set>
                                    <p:anim calcmode="lin" valueType="num">
                                      <p:cBhvr>
                                        <p:cTn id="11" dur="500" fill="hold"/>
                                        <p:tgtEl>
                                          <p:spTgt spid="5399554"/>
                                        </p:tgtEl>
                                        <p:attrNameLst>
                                          <p:attrName>ppt_w</p:attrName>
                                        </p:attrNameLst>
                                      </p:cBhvr>
                                      <p:tavLst>
                                        <p:tav tm="0">
                                          <p:val>
                                            <p:fltVal val="0"/>
                                          </p:val>
                                        </p:tav>
                                        <p:tav tm="100000">
                                          <p:val>
                                            <p:strVal val="#ppt_w"/>
                                          </p:val>
                                        </p:tav>
                                      </p:tavLst>
                                    </p:anim>
                                    <p:anim calcmode="lin" valueType="num">
                                      <p:cBhvr>
                                        <p:cTn id="12" dur="500" fill="hold"/>
                                        <p:tgtEl>
                                          <p:spTgt spid="5399554"/>
                                        </p:tgtEl>
                                        <p:attrNameLst>
                                          <p:attrName>ppt_h</p:attrName>
                                        </p:attrNameLst>
                                      </p:cBhvr>
                                      <p:tavLst>
                                        <p:tav tm="0">
                                          <p:val>
                                            <p:fltVal val="0"/>
                                          </p:val>
                                        </p:tav>
                                        <p:tav tm="100000">
                                          <p:val>
                                            <p:strVal val="#ppt_h"/>
                                          </p:val>
                                        </p:tav>
                                      </p:tavLst>
                                    </p:anim>
                                  </p:childTnLst>
                                </p:cTn>
                              </p:par>
                              <p:par>
                                <p:cTn id="13" presetID="26" presetClass="entr" presetSubtype="0" fill="hold" nodeType="withEffect">
                                  <p:stCondLst>
                                    <p:cond delay="0"/>
                                  </p:stCondLst>
                                  <p:childTnLst>
                                    <p:set>
                                      <p:cBhvr>
                                        <p:cTn id="14" dur="1" fill="hold">
                                          <p:stCondLst>
                                            <p:cond delay="0"/>
                                          </p:stCondLst>
                                        </p:cTn>
                                        <p:tgtEl>
                                          <p:spTgt spid="5399557"/>
                                        </p:tgtEl>
                                        <p:attrNameLst>
                                          <p:attrName>style.visibility</p:attrName>
                                        </p:attrNameLst>
                                      </p:cBhvr>
                                      <p:to>
                                        <p:strVal val="visible"/>
                                      </p:to>
                                    </p:set>
                                    <p:animEffect transition="in" filter="wipe(down)">
                                      <p:cBhvr>
                                        <p:cTn id="15" dur="580">
                                          <p:stCondLst>
                                            <p:cond delay="0"/>
                                          </p:stCondLst>
                                        </p:cTn>
                                        <p:tgtEl>
                                          <p:spTgt spid="5399557"/>
                                        </p:tgtEl>
                                      </p:cBhvr>
                                    </p:animEffect>
                                    <p:anim calcmode="lin" valueType="num">
                                      <p:cBhvr>
                                        <p:cTn id="16" dur="1822" tmFilter="0,0; 0.14,0.36; 0.43,0.73; 0.71,0.91; 1.0,1.0">
                                          <p:stCondLst>
                                            <p:cond delay="0"/>
                                          </p:stCondLst>
                                        </p:cTn>
                                        <p:tgtEl>
                                          <p:spTgt spid="539955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39955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39955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39955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399557"/>
                                        </p:tgtEl>
                                        <p:attrNameLst>
                                          <p:attrName>ppt_y</p:attrName>
                                        </p:attrNameLst>
                                      </p:cBhvr>
                                      <p:tavLst>
                                        <p:tav tm="0" fmla="#ppt_y-sin(pi*$)/81">
                                          <p:val>
                                            <p:fltVal val="0"/>
                                          </p:val>
                                        </p:tav>
                                        <p:tav tm="100000">
                                          <p:val>
                                            <p:fltVal val="1"/>
                                          </p:val>
                                        </p:tav>
                                      </p:tavLst>
                                    </p:anim>
                                    <p:animScale>
                                      <p:cBhvr>
                                        <p:cTn id="21" dur="26">
                                          <p:stCondLst>
                                            <p:cond delay="650"/>
                                          </p:stCondLst>
                                        </p:cTn>
                                        <p:tgtEl>
                                          <p:spTgt spid="5399557"/>
                                        </p:tgtEl>
                                      </p:cBhvr>
                                      <p:to x="100000" y="60000"/>
                                    </p:animScale>
                                    <p:animScale>
                                      <p:cBhvr>
                                        <p:cTn id="22" dur="166" decel="50000">
                                          <p:stCondLst>
                                            <p:cond delay="676"/>
                                          </p:stCondLst>
                                        </p:cTn>
                                        <p:tgtEl>
                                          <p:spTgt spid="5399557"/>
                                        </p:tgtEl>
                                      </p:cBhvr>
                                      <p:to x="100000" y="100000"/>
                                    </p:animScale>
                                    <p:animScale>
                                      <p:cBhvr>
                                        <p:cTn id="23" dur="26">
                                          <p:stCondLst>
                                            <p:cond delay="1312"/>
                                          </p:stCondLst>
                                        </p:cTn>
                                        <p:tgtEl>
                                          <p:spTgt spid="5399557"/>
                                        </p:tgtEl>
                                      </p:cBhvr>
                                      <p:to x="100000" y="80000"/>
                                    </p:animScale>
                                    <p:animScale>
                                      <p:cBhvr>
                                        <p:cTn id="24" dur="166" decel="50000">
                                          <p:stCondLst>
                                            <p:cond delay="1338"/>
                                          </p:stCondLst>
                                        </p:cTn>
                                        <p:tgtEl>
                                          <p:spTgt spid="5399557"/>
                                        </p:tgtEl>
                                      </p:cBhvr>
                                      <p:to x="100000" y="100000"/>
                                    </p:animScale>
                                    <p:animScale>
                                      <p:cBhvr>
                                        <p:cTn id="25" dur="26">
                                          <p:stCondLst>
                                            <p:cond delay="1642"/>
                                          </p:stCondLst>
                                        </p:cTn>
                                        <p:tgtEl>
                                          <p:spTgt spid="5399557"/>
                                        </p:tgtEl>
                                      </p:cBhvr>
                                      <p:to x="100000" y="90000"/>
                                    </p:animScale>
                                    <p:animScale>
                                      <p:cBhvr>
                                        <p:cTn id="26" dur="166" decel="50000">
                                          <p:stCondLst>
                                            <p:cond delay="1668"/>
                                          </p:stCondLst>
                                        </p:cTn>
                                        <p:tgtEl>
                                          <p:spTgt spid="5399557"/>
                                        </p:tgtEl>
                                      </p:cBhvr>
                                      <p:to x="100000" y="100000"/>
                                    </p:animScale>
                                    <p:animScale>
                                      <p:cBhvr>
                                        <p:cTn id="27" dur="26">
                                          <p:stCondLst>
                                            <p:cond delay="1808"/>
                                          </p:stCondLst>
                                        </p:cTn>
                                        <p:tgtEl>
                                          <p:spTgt spid="5399557"/>
                                        </p:tgtEl>
                                      </p:cBhvr>
                                      <p:to x="100000" y="95000"/>
                                    </p:animScale>
                                    <p:animScale>
                                      <p:cBhvr>
                                        <p:cTn id="28" dur="166" decel="50000">
                                          <p:stCondLst>
                                            <p:cond delay="1834"/>
                                          </p:stCondLst>
                                        </p:cTn>
                                        <p:tgtEl>
                                          <p:spTgt spid="5399557"/>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399555"/>
                                        </p:tgtEl>
                                        <p:attrNameLst>
                                          <p:attrName>style.visibility</p:attrName>
                                        </p:attrNameLst>
                                      </p:cBhvr>
                                      <p:to>
                                        <p:strVal val="visible"/>
                                      </p:to>
                                    </p:set>
                                    <p:anim calcmode="lin" valueType="num">
                                      <p:cBhvr>
                                        <p:cTn id="33" dur="500" fill="hold"/>
                                        <p:tgtEl>
                                          <p:spTgt spid="5399555"/>
                                        </p:tgtEl>
                                        <p:attrNameLst>
                                          <p:attrName>ppt_w</p:attrName>
                                        </p:attrNameLst>
                                      </p:cBhvr>
                                      <p:tavLst>
                                        <p:tav tm="0">
                                          <p:val>
                                            <p:fltVal val="0"/>
                                          </p:val>
                                        </p:tav>
                                        <p:tav tm="100000">
                                          <p:val>
                                            <p:strVal val="#ppt_w"/>
                                          </p:val>
                                        </p:tav>
                                      </p:tavLst>
                                    </p:anim>
                                    <p:anim calcmode="lin" valueType="num">
                                      <p:cBhvr>
                                        <p:cTn id="34" dur="500" fill="hold"/>
                                        <p:tgtEl>
                                          <p:spTgt spid="539955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1" nodeType="clickEffect">
                                  <p:stCondLst>
                                    <p:cond delay="0"/>
                                  </p:stCondLst>
                                  <p:childTnLst>
                                    <p:animMotion origin="layout" path="M -0.1118 0.07052 L -0.20469 0.20671 " pathEditMode="relative" rAng="0" ptsTypes="AA">
                                      <p:cBhvr>
                                        <p:cTn id="38" dur="2000" fill="hold"/>
                                        <p:tgtEl>
                                          <p:spTgt spid="5399555"/>
                                        </p:tgtEl>
                                        <p:attrNameLst>
                                          <p:attrName>ppt_x</p:attrName>
                                          <p:attrName>ppt_y</p:attrName>
                                        </p:attrNameLst>
                                      </p:cBhvr>
                                      <p:rCtr x="-4653" y="6798"/>
                                    </p:animMotion>
                                  </p:childTnLst>
                                </p:cTn>
                              </p:par>
                            </p:childTnLst>
                          </p:cTn>
                        </p:par>
                        <p:par>
                          <p:cTn id="39" fill="hold" nodeType="afterGroup">
                            <p:stCondLst>
                              <p:cond delay="2000"/>
                            </p:stCondLst>
                            <p:childTnLst>
                              <p:par>
                                <p:cTn id="40" presetID="6" presetClass="emph" presetSubtype="0" fill="hold" grpId="1" nodeType="afterEffect">
                                  <p:stCondLst>
                                    <p:cond delay="0"/>
                                  </p:stCondLst>
                                  <p:childTnLst>
                                    <p:animScale>
                                      <p:cBhvr>
                                        <p:cTn id="41" dur="2000" fill="hold"/>
                                        <p:tgtEl>
                                          <p:spTgt spid="5399554"/>
                                        </p:tgtEl>
                                      </p:cBhvr>
                                      <p:by x="150000" y="150000"/>
                                    </p:animScale>
                                  </p:childTnLst>
                                </p:cTn>
                              </p:par>
                              <p:par>
                                <p:cTn id="42" presetID="54" presetClass="entr" presetSubtype="0" accel="100000" fill="hold" grpId="0" nodeType="withEffect">
                                  <p:stCondLst>
                                    <p:cond delay="0"/>
                                  </p:stCondLst>
                                  <p:childTnLst>
                                    <p:set>
                                      <p:cBhvr>
                                        <p:cTn id="43" dur="1" fill="hold">
                                          <p:stCondLst>
                                            <p:cond delay="0"/>
                                          </p:stCondLst>
                                        </p:cTn>
                                        <p:tgtEl>
                                          <p:spTgt spid="5399561"/>
                                        </p:tgtEl>
                                        <p:attrNameLst>
                                          <p:attrName>style.visibility</p:attrName>
                                        </p:attrNameLst>
                                      </p:cBhvr>
                                      <p:to>
                                        <p:strVal val="visible"/>
                                      </p:to>
                                    </p:set>
                                    <p:anim calcmode="lin" valueType="num">
                                      <p:cBhvr>
                                        <p:cTn id="44" dur="500" fill="hold"/>
                                        <p:tgtEl>
                                          <p:spTgt spid="5399561"/>
                                        </p:tgtEl>
                                        <p:attrNameLst>
                                          <p:attrName>ppt_w</p:attrName>
                                        </p:attrNameLst>
                                      </p:cBhvr>
                                      <p:tavLst>
                                        <p:tav tm="0">
                                          <p:val>
                                            <p:strVal val="#ppt_w*0.05"/>
                                          </p:val>
                                        </p:tav>
                                        <p:tav tm="100000">
                                          <p:val>
                                            <p:strVal val="#ppt_w"/>
                                          </p:val>
                                        </p:tav>
                                      </p:tavLst>
                                    </p:anim>
                                    <p:anim calcmode="lin" valueType="num">
                                      <p:cBhvr>
                                        <p:cTn id="45" dur="500" fill="hold"/>
                                        <p:tgtEl>
                                          <p:spTgt spid="5399561"/>
                                        </p:tgtEl>
                                        <p:attrNameLst>
                                          <p:attrName>ppt_h</p:attrName>
                                        </p:attrNameLst>
                                      </p:cBhvr>
                                      <p:tavLst>
                                        <p:tav tm="0">
                                          <p:val>
                                            <p:strVal val="#ppt_h"/>
                                          </p:val>
                                        </p:tav>
                                        <p:tav tm="100000">
                                          <p:val>
                                            <p:strVal val="#ppt_h"/>
                                          </p:val>
                                        </p:tav>
                                      </p:tavLst>
                                    </p:anim>
                                    <p:anim calcmode="lin" valueType="num">
                                      <p:cBhvr>
                                        <p:cTn id="46" dur="500" fill="hold"/>
                                        <p:tgtEl>
                                          <p:spTgt spid="5399561"/>
                                        </p:tgtEl>
                                        <p:attrNameLst>
                                          <p:attrName>ppt_x</p:attrName>
                                        </p:attrNameLst>
                                      </p:cBhvr>
                                      <p:tavLst>
                                        <p:tav tm="0">
                                          <p:val>
                                            <p:strVal val="#ppt_x-.2"/>
                                          </p:val>
                                        </p:tav>
                                        <p:tav tm="100000">
                                          <p:val>
                                            <p:strVal val="#ppt_x"/>
                                          </p:val>
                                        </p:tav>
                                      </p:tavLst>
                                    </p:anim>
                                    <p:anim calcmode="lin" valueType="num">
                                      <p:cBhvr>
                                        <p:cTn id="47" dur="500" fill="hold"/>
                                        <p:tgtEl>
                                          <p:spTgt spid="5399561"/>
                                        </p:tgtEl>
                                        <p:attrNameLst>
                                          <p:attrName>ppt_y</p:attrName>
                                        </p:attrNameLst>
                                      </p:cBhvr>
                                      <p:tavLst>
                                        <p:tav tm="0">
                                          <p:val>
                                            <p:strVal val="#ppt_y"/>
                                          </p:val>
                                        </p:tav>
                                        <p:tav tm="100000">
                                          <p:val>
                                            <p:strVal val="#ppt_y"/>
                                          </p:val>
                                        </p:tav>
                                      </p:tavLst>
                                    </p:anim>
                                    <p:animEffect transition="in" filter="fade">
                                      <p:cBhvr>
                                        <p:cTn id="48" dur="500"/>
                                        <p:tgtEl>
                                          <p:spTgt spid="5399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9554" grpId="0" animBg="1"/>
      <p:bldP spid="5399554" grpId="1" animBg="1"/>
      <p:bldP spid="5399555" grpId="0" animBg="1"/>
      <p:bldP spid="5399555" grpId="1" animBg="1"/>
      <p:bldP spid="5399561"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0098" name="Oval 2"/>
          <p:cNvSpPr>
            <a:spLocks noChangeArrowheads="1"/>
          </p:cNvSpPr>
          <p:nvPr/>
        </p:nvSpPr>
        <p:spPr bwMode="blackWhite">
          <a:xfrm>
            <a:off x="1798638" y="1931988"/>
            <a:ext cx="4970462" cy="4810125"/>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HGP創英角ﾎﾟｯﾌﾟ体" panose="040B0A00000000000000" pitchFamily="50" charset="-128"/>
                <a:ea typeface="HGP創英角ﾎﾟｯﾌﾟ体" panose="040B0A00000000000000" pitchFamily="50" charset="-128"/>
              </a:rPr>
              <a:t>日本語</a:t>
            </a:r>
          </a:p>
        </p:txBody>
      </p:sp>
      <p:sp>
        <p:nvSpPr>
          <p:cNvPr id="5380099"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5380100" name="Rectangle 4"/>
          <p:cNvSpPr>
            <a:spLocks noGrp="1" noChangeArrowheads="1"/>
          </p:cNvSpPr>
          <p:nvPr>
            <p:ph type="title" sz="quarter"/>
          </p:nvPr>
        </p:nvSpPr>
        <p:spPr>
          <a:xfrm>
            <a:off x="34925" y="44450"/>
            <a:ext cx="9109075"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人間はミームの乗り物である</a:t>
            </a:r>
          </a:p>
        </p:txBody>
      </p:sp>
      <p:sp>
        <p:nvSpPr>
          <p:cNvPr id="5380101" name="Text Box 5"/>
          <p:cNvSpPr txBox="1">
            <a:spLocks noChangeArrowheads="1"/>
          </p:cNvSpPr>
          <p:nvPr/>
        </p:nvSpPr>
        <p:spPr bwMode="blackWhite">
          <a:xfrm>
            <a:off x="2124075" y="836613"/>
            <a:ext cx="52562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latin typeface="HGP創英角ﾎﾟｯﾌﾟ体" panose="040B0A00000000000000" pitchFamily="50" charset="-128"/>
                <a:ea typeface="HGP創英角ﾎﾟｯﾌﾟ体" panose="040B0A00000000000000" pitchFamily="50" charset="-128"/>
              </a:rPr>
              <a:t>たとえば日本語を話すということ</a:t>
            </a:r>
          </a:p>
        </p:txBody>
      </p:sp>
      <p:pic>
        <p:nvPicPr>
          <p:cNvPr id="5380102" name="Picture 6" descr="momoCA"/>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gray">
          <a:xfrm>
            <a:off x="204788" y="5208588"/>
            <a:ext cx="1198562" cy="15335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80103" name="Picture 7" descr="momoCA"/>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bwMode="gray">
          <a:xfrm>
            <a:off x="4986338" y="1628775"/>
            <a:ext cx="449262" cy="57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80104" name="Picture 8" descr="momoC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gray">
          <a:xfrm>
            <a:off x="1468438" y="4149725"/>
            <a:ext cx="942975" cy="120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80105" name="Picture 9" descr="momoCA"/>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gray">
          <a:xfrm>
            <a:off x="2570163" y="3362325"/>
            <a:ext cx="777875" cy="995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80106" name="Picture 10" descr="momo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590925" y="2708275"/>
            <a:ext cx="6207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0108" name="Picture 12" descr="momo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4311650" y="2060575"/>
            <a:ext cx="6207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0109" name="Line 13"/>
          <p:cNvSpPr>
            <a:spLocks noChangeShapeType="1"/>
          </p:cNvSpPr>
          <p:nvPr/>
        </p:nvSpPr>
        <p:spPr bwMode="blackWhite">
          <a:xfrm flipV="1">
            <a:off x="1116013" y="1931988"/>
            <a:ext cx="4537075" cy="48101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endParaRPr lang="ja-JP" altLang="en-US"/>
          </a:p>
        </p:txBody>
      </p:sp>
      <p:sp>
        <p:nvSpPr>
          <p:cNvPr id="5380110" name="AutoShape 14"/>
          <p:cNvSpPr>
            <a:spLocks noChangeArrowheads="1"/>
          </p:cNvSpPr>
          <p:nvPr/>
        </p:nvSpPr>
        <p:spPr bwMode="auto">
          <a:xfrm>
            <a:off x="5868988" y="1484313"/>
            <a:ext cx="2447925" cy="2232025"/>
          </a:xfrm>
          <a:prstGeom prst="wedgeEllipseCallout">
            <a:avLst>
              <a:gd name="adj1" fmla="val -56162"/>
              <a:gd name="adj2" fmla="val -654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200"/>
              <a:t>伝承</a:t>
            </a:r>
          </a:p>
        </p:txBody>
      </p:sp>
      <p:sp>
        <p:nvSpPr>
          <p:cNvPr id="5380107" name="Text Box 11"/>
          <p:cNvSpPr txBox="1">
            <a:spLocks noChangeArrowheads="1"/>
          </p:cNvSpPr>
          <p:nvPr/>
        </p:nvSpPr>
        <p:spPr bwMode="auto">
          <a:xfrm>
            <a:off x="1828800" y="5516563"/>
            <a:ext cx="7207250" cy="91757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latin typeface="HGP創英角ﾎﾟｯﾌﾟ体" panose="040B0A00000000000000" pitchFamily="50" charset="-128"/>
                <a:ea typeface="HGP創英角ﾎﾟｯﾌﾟ体" panose="040B0A00000000000000" pitchFamily="50" charset="-128"/>
              </a:rPr>
              <a:t>文化的な情報を複製する複製子が存在する</a:t>
            </a:r>
            <a:r>
              <a:rPr lang="ja-JP" altLang="en-US" sz="3200">
                <a:latin typeface="HGP創英角ﾎﾟｯﾌﾟ体" panose="040B0A00000000000000" pitchFamily="50" charset="-128"/>
                <a:ea typeface="HGP創英角ﾎﾟｯﾌﾟ体" panose="040B0A00000000000000" pitchFamily="50" charset="-128"/>
              </a:rPr>
              <a:t>ミーム ：</a:t>
            </a:r>
            <a:r>
              <a:rPr lang="en-US" altLang="ja-JP" sz="3200"/>
              <a:t>meme</a:t>
            </a:r>
            <a:r>
              <a:rPr lang="en-US" altLang="ja-JP" sz="3200">
                <a:latin typeface="HGP創英角ﾎﾟｯﾌﾟ体" panose="040B0A00000000000000" pitchFamily="50" charset="-128"/>
                <a:ea typeface="HGP創英角ﾎﾟｯﾌﾟ体" panose="040B0A00000000000000" pitchFamily="50" charset="-128"/>
              </a:rPr>
              <a:t> </a:t>
            </a:r>
            <a:r>
              <a:rPr lang="ja-JP" altLang="en-US" sz="3200">
                <a:latin typeface="HGP創英角ﾎﾟｯﾌﾟ体" panose="040B0A00000000000000" pitchFamily="50" charset="-128"/>
                <a:ea typeface="HGP創英角ﾎﾟｯﾌﾟ体" panose="040B0A00000000000000" pitchFamily="50" charset="-128"/>
              </a:rPr>
              <a:t>（文化子）</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80101"/>
                                        </p:tgtEl>
                                        <p:attrNameLst>
                                          <p:attrName>style.visibility</p:attrName>
                                        </p:attrNameLst>
                                      </p:cBhvr>
                                      <p:to>
                                        <p:strVal val="visible"/>
                                      </p:to>
                                    </p:set>
                                    <p:anim calcmode="lin" valueType="num">
                                      <p:cBhvr>
                                        <p:cTn id="7" dur="1000" fill="hold"/>
                                        <p:tgtEl>
                                          <p:spTgt spid="5380101"/>
                                        </p:tgtEl>
                                        <p:attrNameLst>
                                          <p:attrName>ppt_x</p:attrName>
                                        </p:attrNameLst>
                                      </p:cBhvr>
                                      <p:tavLst>
                                        <p:tav tm="0">
                                          <p:val>
                                            <p:strVal val="#ppt_x-.2"/>
                                          </p:val>
                                        </p:tav>
                                        <p:tav tm="100000">
                                          <p:val>
                                            <p:strVal val="#ppt_x"/>
                                          </p:val>
                                        </p:tav>
                                      </p:tavLst>
                                    </p:anim>
                                    <p:anim calcmode="lin" valueType="num">
                                      <p:cBhvr>
                                        <p:cTn id="8" dur="1000" fill="hold"/>
                                        <p:tgtEl>
                                          <p:spTgt spid="5380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801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5380102"/>
                                        </p:tgtEl>
                                        <p:attrNameLst>
                                          <p:attrName>style.visibility</p:attrName>
                                        </p:attrNameLst>
                                      </p:cBhvr>
                                      <p:to>
                                        <p:strVal val="visible"/>
                                      </p:to>
                                    </p:set>
                                    <p:anim calcmode="lin" valueType="num">
                                      <p:cBhvr>
                                        <p:cTn id="14" dur="500" fill="hold"/>
                                        <p:tgtEl>
                                          <p:spTgt spid="5380102"/>
                                        </p:tgtEl>
                                        <p:attrNameLst>
                                          <p:attrName>ppt_w</p:attrName>
                                        </p:attrNameLst>
                                      </p:cBhvr>
                                      <p:tavLst>
                                        <p:tav tm="0">
                                          <p:val>
                                            <p:fltVal val="0"/>
                                          </p:val>
                                        </p:tav>
                                        <p:tav tm="100000">
                                          <p:val>
                                            <p:strVal val="#ppt_w"/>
                                          </p:val>
                                        </p:tav>
                                      </p:tavLst>
                                    </p:anim>
                                    <p:anim calcmode="lin" valueType="num">
                                      <p:cBhvr>
                                        <p:cTn id="15" dur="500" fill="hold"/>
                                        <p:tgtEl>
                                          <p:spTgt spid="5380102"/>
                                        </p:tgtEl>
                                        <p:attrNameLst>
                                          <p:attrName>ppt_h</p:attrName>
                                        </p:attrNameLst>
                                      </p:cBhvr>
                                      <p:tavLst>
                                        <p:tav tm="0">
                                          <p:val>
                                            <p:fltVal val="0"/>
                                          </p:val>
                                        </p:tav>
                                        <p:tav tm="100000">
                                          <p:val>
                                            <p:strVal val="#ppt_h"/>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5380098"/>
                                        </p:tgtEl>
                                        <p:attrNameLst>
                                          <p:attrName>style.visibility</p:attrName>
                                        </p:attrNameLst>
                                      </p:cBhvr>
                                      <p:to>
                                        <p:strVal val="visible"/>
                                      </p:to>
                                    </p:set>
                                    <p:animEffect transition="in" filter="fade">
                                      <p:cBhvr>
                                        <p:cTn id="18" dur="2000"/>
                                        <p:tgtEl>
                                          <p:spTgt spid="5380098"/>
                                        </p:tgtEl>
                                      </p:cBhvr>
                                    </p:animEffect>
                                    <p:anim calcmode="lin" valueType="num">
                                      <p:cBhvr>
                                        <p:cTn id="19" dur="2000" fill="hold"/>
                                        <p:tgtEl>
                                          <p:spTgt spid="5380098"/>
                                        </p:tgtEl>
                                        <p:attrNameLst>
                                          <p:attrName>style.rotation</p:attrName>
                                        </p:attrNameLst>
                                      </p:cBhvr>
                                      <p:tavLst>
                                        <p:tav tm="0">
                                          <p:val>
                                            <p:fltVal val="720"/>
                                          </p:val>
                                        </p:tav>
                                        <p:tav tm="100000">
                                          <p:val>
                                            <p:fltVal val="0"/>
                                          </p:val>
                                        </p:tav>
                                      </p:tavLst>
                                    </p:anim>
                                    <p:anim calcmode="lin" valueType="num">
                                      <p:cBhvr>
                                        <p:cTn id="20" dur="2000" fill="hold"/>
                                        <p:tgtEl>
                                          <p:spTgt spid="5380098"/>
                                        </p:tgtEl>
                                        <p:attrNameLst>
                                          <p:attrName>ppt_h</p:attrName>
                                        </p:attrNameLst>
                                      </p:cBhvr>
                                      <p:tavLst>
                                        <p:tav tm="0">
                                          <p:val>
                                            <p:fltVal val="0"/>
                                          </p:val>
                                        </p:tav>
                                        <p:tav tm="100000">
                                          <p:val>
                                            <p:strVal val="#ppt_h"/>
                                          </p:val>
                                        </p:tav>
                                      </p:tavLst>
                                    </p:anim>
                                    <p:anim calcmode="lin" valueType="num">
                                      <p:cBhvr>
                                        <p:cTn id="21" dur="2000" fill="hold"/>
                                        <p:tgtEl>
                                          <p:spTgt spid="5380098"/>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5380104"/>
                                        </p:tgtEl>
                                        <p:attrNameLst>
                                          <p:attrName>style.visibility</p:attrName>
                                        </p:attrNameLst>
                                      </p:cBhvr>
                                      <p:to>
                                        <p:strVal val="visible"/>
                                      </p:to>
                                    </p:set>
                                    <p:anim calcmode="lin" valueType="num">
                                      <p:cBhvr>
                                        <p:cTn id="26" dur="500" fill="hold"/>
                                        <p:tgtEl>
                                          <p:spTgt spid="5380104"/>
                                        </p:tgtEl>
                                        <p:attrNameLst>
                                          <p:attrName>ppt_w</p:attrName>
                                        </p:attrNameLst>
                                      </p:cBhvr>
                                      <p:tavLst>
                                        <p:tav tm="0">
                                          <p:val>
                                            <p:fltVal val="0"/>
                                          </p:val>
                                        </p:tav>
                                        <p:tav tm="100000">
                                          <p:val>
                                            <p:strVal val="#ppt_w"/>
                                          </p:val>
                                        </p:tav>
                                      </p:tavLst>
                                    </p:anim>
                                    <p:anim calcmode="lin" valueType="num">
                                      <p:cBhvr>
                                        <p:cTn id="27" dur="500" fill="hold"/>
                                        <p:tgtEl>
                                          <p:spTgt spid="538010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5380105"/>
                                        </p:tgtEl>
                                        <p:attrNameLst>
                                          <p:attrName>style.visibility</p:attrName>
                                        </p:attrNameLst>
                                      </p:cBhvr>
                                      <p:to>
                                        <p:strVal val="visible"/>
                                      </p:to>
                                    </p:set>
                                    <p:anim calcmode="lin" valueType="num">
                                      <p:cBhvr>
                                        <p:cTn id="32" dur="500" fill="hold"/>
                                        <p:tgtEl>
                                          <p:spTgt spid="5380105"/>
                                        </p:tgtEl>
                                        <p:attrNameLst>
                                          <p:attrName>ppt_w</p:attrName>
                                        </p:attrNameLst>
                                      </p:cBhvr>
                                      <p:tavLst>
                                        <p:tav tm="0">
                                          <p:val>
                                            <p:fltVal val="0"/>
                                          </p:val>
                                        </p:tav>
                                        <p:tav tm="100000">
                                          <p:val>
                                            <p:strVal val="#ppt_w"/>
                                          </p:val>
                                        </p:tav>
                                      </p:tavLst>
                                    </p:anim>
                                    <p:anim calcmode="lin" valueType="num">
                                      <p:cBhvr>
                                        <p:cTn id="33" dur="500" fill="hold"/>
                                        <p:tgtEl>
                                          <p:spTgt spid="5380105"/>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p:cTn id="37" dur="500"/>
                                        <p:tgtEl>
                                          <p:spTgt spid="5380102"/>
                                        </p:tgtEl>
                                      </p:cBhvr>
                                    </p:animEffect>
                                    <p:set>
                                      <p:cBhvr>
                                        <p:cTn id="38" dur="1" fill="hold">
                                          <p:stCondLst>
                                            <p:cond delay="499"/>
                                          </p:stCondLst>
                                        </p:cTn>
                                        <p:tgtEl>
                                          <p:spTgt spid="538010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5380106"/>
                                        </p:tgtEl>
                                        <p:attrNameLst>
                                          <p:attrName>style.visibility</p:attrName>
                                        </p:attrNameLst>
                                      </p:cBhvr>
                                      <p:to>
                                        <p:strVal val="visible"/>
                                      </p:to>
                                    </p:set>
                                    <p:anim calcmode="lin" valueType="num">
                                      <p:cBhvr>
                                        <p:cTn id="43" dur="500" fill="hold"/>
                                        <p:tgtEl>
                                          <p:spTgt spid="5380106"/>
                                        </p:tgtEl>
                                        <p:attrNameLst>
                                          <p:attrName>ppt_w</p:attrName>
                                        </p:attrNameLst>
                                      </p:cBhvr>
                                      <p:tavLst>
                                        <p:tav tm="0">
                                          <p:val>
                                            <p:fltVal val="0"/>
                                          </p:val>
                                        </p:tav>
                                        <p:tav tm="100000">
                                          <p:val>
                                            <p:strVal val="#ppt_w"/>
                                          </p:val>
                                        </p:tav>
                                      </p:tavLst>
                                    </p:anim>
                                    <p:anim calcmode="lin" valueType="num">
                                      <p:cBhvr>
                                        <p:cTn id="44" dur="500" fill="hold"/>
                                        <p:tgtEl>
                                          <p:spTgt spid="538010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5380108"/>
                                        </p:tgtEl>
                                        <p:attrNameLst>
                                          <p:attrName>style.visibility</p:attrName>
                                        </p:attrNameLst>
                                      </p:cBhvr>
                                      <p:to>
                                        <p:strVal val="visible"/>
                                      </p:to>
                                    </p:set>
                                    <p:anim calcmode="lin" valueType="num">
                                      <p:cBhvr>
                                        <p:cTn id="49" dur="500" fill="hold"/>
                                        <p:tgtEl>
                                          <p:spTgt spid="5380108"/>
                                        </p:tgtEl>
                                        <p:attrNameLst>
                                          <p:attrName>ppt_w</p:attrName>
                                        </p:attrNameLst>
                                      </p:cBhvr>
                                      <p:tavLst>
                                        <p:tav tm="0">
                                          <p:val>
                                            <p:fltVal val="0"/>
                                          </p:val>
                                        </p:tav>
                                        <p:tav tm="100000">
                                          <p:val>
                                            <p:strVal val="#ppt_w"/>
                                          </p:val>
                                        </p:tav>
                                      </p:tavLst>
                                    </p:anim>
                                    <p:anim calcmode="lin" valueType="num">
                                      <p:cBhvr>
                                        <p:cTn id="50" dur="500" fill="hold"/>
                                        <p:tgtEl>
                                          <p:spTgt spid="538010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nodeType="clickEffect">
                                  <p:stCondLst>
                                    <p:cond delay="0"/>
                                  </p:stCondLst>
                                  <p:childTnLst>
                                    <p:animEffect transition="out" filter="blinds(horizontal)">
                                      <p:cBhvr>
                                        <p:cTn id="54" dur="500"/>
                                        <p:tgtEl>
                                          <p:spTgt spid="5380104"/>
                                        </p:tgtEl>
                                      </p:cBhvr>
                                    </p:animEffect>
                                    <p:set>
                                      <p:cBhvr>
                                        <p:cTn id="55" dur="1" fill="hold">
                                          <p:stCondLst>
                                            <p:cond delay="499"/>
                                          </p:stCondLst>
                                        </p:cTn>
                                        <p:tgtEl>
                                          <p:spTgt spid="5380104"/>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nodeType="clickEffect">
                                  <p:stCondLst>
                                    <p:cond delay="0"/>
                                  </p:stCondLst>
                                  <p:childTnLst>
                                    <p:set>
                                      <p:cBhvr>
                                        <p:cTn id="59" dur="1" fill="hold">
                                          <p:stCondLst>
                                            <p:cond delay="0"/>
                                          </p:stCondLst>
                                        </p:cTn>
                                        <p:tgtEl>
                                          <p:spTgt spid="5380103"/>
                                        </p:tgtEl>
                                        <p:attrNameLst>
                                          <p:attrName>style.visibility</p:attrName>
                                        </p:attrNameLst>
                                      </p:cBhvr>
                                      <p:to>
                                        <p:strVal val="visible"/>
                                      </p:to>
                                    </p:set>
                                    <p:anim calcmode="lin" valueType="num">
                                      <p:cBhvr>
                                        <p:cTn id="60" dur="500" fill="hold"/>
                                        <p:tgtEl>
                                          <p:spTgt spid="5380103"/>
                                        </p:tgtEl>
                                        <p:attrNameLst>
                                          <p:attrName>ppt_w</p:attrName>
                                        </p:attrNameLst>
                                      </p:cBhvr>
                                      <p:tavLst>
                                        <p:tav tm="0">
                                          <p:val>
                                            <p:fltVal val="0"/>
                                          </p:val>
                                        </p:tav>
                                        <p:tav tm="100000">
                                          <p:val>
                                            <p:strVal val="#ppt_w"/>
                                          </p:val>
                                        </p:tav>
                                      </p:tavLst>
                                    </p:anim>
                                    <p:anim calcmode="lin" valueType="num">
                                      <p:cBhvr>
                                        <p:cTn id="61" dur="500" fill="hold"/>
                                        <p:tgtEl>
                                          <p:spTgt spid="5380103"/>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xit" presetSubtype="10" fill="hold" nodeType="clickEffect">
                                  <p:stCondLst>
                                    <p:cond delay="0"/>
                                  </p:stCondLst>
                                  <p:childTnLst>
                                    <p:animEffect transition="out" filter="blinds(horizontal)">
                                      <p:cBhvr>
                                        <p:cTn id="65" dur="500"/>
                                        <p:tgtEl>
                                          <p:spTgt spid="5380105"/>
                                        </p:tgtEl>
                                      </p:cBhvr>
                                    </p:animEffect>
                                    <p:set>
                                      <p:cBhvr>
                                        <p:cTn id="66" dur="1" fill="hold">
                                          <p:stCondLst>
                                            <p:cond delay="499"/>
                                          </p:stCondLst>
                                        </p:cTn>
                                        <p:tgtEl>
                                          <p:spTgt spid="5380105"/>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380109"/>
                                        </p:tgtEl>
                                        <p:attrNameLst>
                                          <p:attrName>style.visibility</p:attrName>
                                        </p:attrNameLst>
                                      </p:cBhvr>
                                      <p:to>
                                        <p:strVal val="visible"/>
                                      </p:to>
                                    </p:set>
                                    <p:animEffect transition="in" filter="wipe(down)">
                                      <p:cBhvr>
                                        <p:cTn id="71" dur="500"/>
                                        <p:tgtEl>
                                          <p:spTgt spid="5380109"/>
                                        </p:tgtEl>
                                      </p:cBhvr>
                                    </p:animEffect>
                                  </p:childTnLst>
                                </p:cTn>
                              </p:par>
                              <p:par>
                                <p:cTn id="72" presetID="17" presetClass="entr" presetSubtype="10" fill="hold" grpId="0" nodeType="withEffect">
                                  <p:stCondLst>
                                    <p:cond delay="0"/>
                                  </p:stCondLst>
                                  <p:childTnLst>
                                    <p:set>
                                      <p:cBhvr>
                                        <p:cTn id="73" dur="1" fill="hold">
                                          <p:stCondLst>
                                            <p:cond delay="0"/>
                                          </p:stCondLst>
                                        </p:cTn>
                                        <p:tgtEl>
                                          <p:spTgt spid="5380110"/>
                                        </p:tgtEl>
                                        <p:attrNameLst>
                                          <p:attrName>style.visibility</p:attrName>
                                        </p:attrNameLst>
                                      </p:cBhvr>
                                      <p:to>
                                        <p:strVal val="visible"/>
                                      </p:to>
                                    </p:set>
                                    <p:anim calcmode="lin" valueType="num">
                                      <p:cBhvr>
                                        <p:cTn id="74" dur="500" fill="hold"/>
                                        <p:tgtEl>
                                          <p:spTgt spid="5380110"/>
                                        </p:tgtEl>
                                        <p:attrNameLst>
                                          <p:attrName>ppt_w</p:attrName>
                                        </p:attrNameLst>
                                      </p:cBhvr>
                                      <p:tavLst>
                                        <p:tav tm="0">
                                          <p:val>
                                            <p:fltVal val="0"/>
                                          </p:val>
                                        </p:tav>
                                        <p:tav tm="100000">
                                          <p:val>
                                            <p:strVal val="#ppt_w"/>
                                          </p:val>
                                        </p:tav>
                                      </p:tavLst>
                                    </p:anim>
                                    <p:anim calcmode="lin" valueType="num">
                                      <p:cBhvr>
                                        <p:cTn id="75" dur="500" fill="hold"/>
                                        <p:tgtEl>
                                          <p:spTgt spid="5380110"/>
                                        </p:tgtEl>
                                        <p:attrNameLst>
                                          <p:attrName>ppt_h</p:attrName>
                                        </p:attrNameLst>
                                      </p:cBhvr>
                                      <p:tavLst>
                                        <p:tav tm="0">
                                          <p:val>
                                            <p:strVal val="#ppt_h"/>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5380102"/>
                                        </p:tgtEl>
                                        <p:attrNameLst>
                                          <p:attrName>style.visibility</p:attrName>
                                        </p:attrNameLst>
                                      </p:cBhvr>
                                      <p:to>
                                        <p:strVal val="visible"/>
                                      </p:to>
                                    </p:set>
                                    <p:anim calcmode="lin" valueType="num">
                                      <p:cBhvr>
                                        <p:cTn id="78" dur="500" fill="hold"/>
                                        <p:tgtEl>
                                          <p:spTgt spid="5380102"/>
                                        </p:tgtEl>
                                        <p:attrNameLst>
                                          <p:attrName>ppt_w</p:attrName>
                                        </p:attrNameLst>
                                      </p:cBhvr>
                                      <p:tavLst>
                                        <p:tav tm="0">
                                          <p:val>
                                            <p:fltVal val="0"/>
                                          </p:val>
                                        </p:tav>
                                        <p:tav tm="100000">
                                          <p:val>
                                            <p:strVal val="#ppt_w"/>
                                          </p:val>
                                        </p:tav>
                                      </p:tavLst>
                                    </p:anim>
                                    <p:anim calcmode="lin" valueType="num">
                                      <p:cBhvr>
                                        <p:cTn id="79" dur="500" fill="hold"/>
                                        <p:tgtEl>
                                          <p:spTgt spid="5380102"/>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5380104"/>
                                        </p:tgtEl>
                                        <p:attrNameLst>
                                          <p:attrName>style.visibility</p:attrName>
                                        </p:attrNameLst>
                                      </p:cBhvr>
                                      <p:to>
                                        <p:strVal val="visible"/>
                                      </p:to>
                                    </p:set>
                                    <p:anim calcmode="lin" valueType="num">
                                      <p:cBhvr>
                                        <p:cTn id="82" dur="500" fill="hold"/>
                                        <p:tgtEl>
                                          <p:spTgt spid="5380104"/>
                                        </p:tgtEl>
                                        <p:attrNameLst>
                                          <p:attrName>ppt_w</p:attrName>
                                        </p:attrNameLst>
                                      </p:cBhvr>
                                      <p:tavLst>
                                        <p:tav tm="0">
                                          <p:val>
                                            <p:fltVal val="0"/>
                                          </p:val>
                                        </p:tav>
                                        <p:tav tm="100000">
                                          <p:val>
                                            <p:strVal val="#ppt_w"/>
                                          </p:val>
                                        </p:tav>
                                      </p:tavLst>
                                    </p:anim>
                                    <p:anim calcmode="lin" valueType="num">
                                      <p:cBhvr>
                                        <p:cTn id="83" dur="500" fill="hold"/>
                                        <p:tgtEl>
                                          <p:spTgt spid="5380104"/>
                                        </p:tgtEl>
                                        <p:attrNameLst>
                                          <p:attrName>ppt_h</p:attrName>
                                        </p:attrNameLst>
                                      </p:cBhvr>
                                      <p:tavLst>
                                        <p:tav tm="0">
                                          <p:val>
                                            <p:flt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5380105"/>
                                        </p:tgtEl>
                                        <p:attrNameLst>
                                          <p:attrName>style.visibility</p:attrName>
                                        </p:attrNameLst>
                                      </p:cBhvr>
                                      <p:to>
                                        <p:strVal val="visible"/>
                                      </p:to>
                                    </p:set>
                                    <p:anim calcmode="lin" valueType="num">
                                      <p:cBhvr>
                                        <p:cTn id="86" dur="500" fill="hold"/>
                                        <p:tgtEl>
                                          <p:spTgt spid="5380105"/>
                                        </p:tgtEl>
                                        <p:attrNameLst>
                                          <p:attrName>ppt_w</p:attrName>
                                        </p:attrNameLst>
                                      </p:cBhvr>
                                      <p:tavLst>
                                        <p:tav tm="0">
                                          <p:val>
                                            <p:fltVal val="0"/>
                                          </p:val>
                                        </p:tav>
                                        <p:tav tm="100000">
                                          <p:val>
                                            <p:strVal val="#ppt_w"/>
                                          </p:val>
                                        </p:tav>
                                      </p:tavLst>
                                    </p:anim>
                                    <p:anim calcmode="lin" valueType="num">
                                      <p:cBhvr>
                                        <p:cTn id="87" dur="500" fill="hold"/>
                                        <p:tgtEl>
                                          <p:spTgt spid="5380105"/>
                                        </p:tgtEl>
                                        <p:attrNameLst>
                                          <p:attrName>ppt_h</p:attrName>
                                        </p:attrNameLst>
                                      </p:cBhvr>
                                      <p:tavLst>
                                        <p:tav tm="0">
                                          <p:val>
                                            <p:fltVal val="0"/>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grpId="0" nodeType="clickEffect">
                                  <p:stCondLst>
                                    <p:cond delay="0"/>
                                  </p:stCondLst>
                                  <p:iterate type="lt">
                                    <p:tmPct val="10000"/>
                                  </p:iterate>
                                  <p:childTnLst>
                                    <p:set>
                                      <p:cBhvr>
                                        <p:cTn id="91" dur="1" fill="hold">
                                          <p:stCondLst>
                                            <p:cond delay="0"/>
                                          </p:stCondLst>
                                        </p:cTn>
                                        <p:tgtEl>
                                          <p:spTgt spid="5380107"/>
                                        </p:tgtEl>
                                        <p:attrNameLst>
                                          <p:attrName>style.visibility</p:attrName>
                                        </p:attrNameLst>
                                      </p:cBhvr>
                                      <p:to>
                                        <p:strVal val="visible"/>
                                      </p:to>
                                    </p:set>
                                    <p:anim calcmode="lin" valueType="num">
                                      <p:cBhvr>
                                        <p:cTn id="92" dur="500" fill="hold"/>
                                        <p:tgtEl>
                                          <p:spTgt spid="5380107"/>
                                        </p:tgtEl>
                                        <p:attrNameLst>
                                          <p:attrName>ppt_w</p:attrName>
                                        </p:attrNameLst>
                                      </p:cBhvr>
                                      <p:tavLst>
                                        <p:tav tm="0">
                                          <p:val>
                                            <p:fltVal val="0"/>
                                          </p:val>
                                        </p:tav>
                                        <p:tav tm="100000">
                                          <p:val>
                                            <p:strVal val="#ppt_w"/>
                                          </p:val>
                                        </p:tav>
                                      </p:tavLst>
                                    </p:anim>
                                    <p:anim calcmode="lin" valueType="num">
                                      <p:cBhvr>
                                        <p:cTn id="93" dur="500" fill="hold"/>
                                        <p:tgtEl>
                                          <p:spTgt spid="5380107"/>
                                        </p:tgtEl>
                                        <p:attrNameLst>
                                          <p:attrName>ppt_h</p:attrName>
                                        </p:attrNameLst>
                                      </p:cBhvr>
                                      <p:tavLst>
                                        <p:tav tm="0">
                                          <p:val>
                                            <p:fltVal val="0"/>
                                          </p:val>
                                        </p:tav>
                                        <p:tav tm="100000">
                                          <p:val>
                                            <p:strVal val="#ppt_h"/>
                                          </p:val>
                                        </p:tav>
                                      </p:tavLst>
                                    </p:anim>
                                    <p:anim calcmode="lin" valueType="num">
                                      <p:cBhvr>
                                        <p:cTn id="94" dur="500" fill="hold"/>
                                        <p:tgtEl>
                                          <p:spTgt spid="5380107"/>
                                        </p:tgtEl>
                                        <p:attrNameLst>
                                          <p:attrName>ppt_x</p:attrName>
                                        </p:attrNameLst>
                                      </p:cBhvr>
                                      <p:tavLst>
                                        <p:tav tm="0">
                                          <p:val>
                                            <p:fltVal val="0.5"/>
                                          </p:val>
                                        </p:tav>
                                        <p:tav tm="100000">
                                          <p:val>
                                            <p:strVal val="#ppt_x"/>
                                          </p:val>
                                        </p:tav>
                                      </p:tavLst>
                                    </p:anim>
                                    <p:anim calcmode="lin" valueType="num">
                                      <p:cBhvr>
                                        <p:cTn id="95" dur="500" fill="hold"/>
                                        <p:tgtEl>
                                          <p:spTgt spid="53801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J007487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0098" grpId="0" animBg="1"/>
      <p:bldP spid="5380101" grpId="0"/>
      <p:bldP spid="5380109" grpId="0" animBg="1"/>
      <p:bldP spid="5380110" grpId="0" animBg="1"/>
      <p:bldP spid="538010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84515" name="Picture 3" descr="index_r15_c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83250" y="1196975"/>
            <a:ext cx="3235325" cy="263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84516" name="Rectangle 4"/>
          <p:cNvSpPr>
            <a:spLocks noGrp="1" noChangeArrowheads="1"/>
          </p:cNvSpPr>
          <p:nvPr>
            <p:ph type="title" sz="quarter"/>
          </p:nvPr>
        </p:nvSpPr>
        <p:spPr>
          <a:xfrm>
            <a:off x="98425" y="65088"/>
            <a:ext cx="9045575" cy="782637"/>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ミームの特徴１</a:t>
            </a:r>
          </a:p>
        </p:txBody>
      </p:sp>
      <p:sp>
        <p:nvSpPr>
          <p:cNvPr id="5184517" name="Text Box 5"/>
          <p:cNvSpPr txBox="1">
            <a:spLocks noChangeArrowheads="1"/>
          </p:cNvSpPr>
          <p:nvPr/>
        </p:nvSpPr>
        <p:spPr bwMode="blackWhite">
          <a:xfrm>
            <a:off x="2268538" y="800100"/>
            <a:ext cx="467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2000">
                <a:latin typeface="Times New Roman" panose="02020603050405020304" pitchFamily="18" charset="0"/>
                <a:ea typeface="HGP創英角ﾎﾟｯﾌﾟ体" panose="040B0A00000000000000" pitchFamily="50" charset="-128"/>
              </a:rPr>
              <a:t>たとえばよくある話</a:t>
            </a:r>
          </a:p>
        </p:txBody>
      </p:sp>
      <p:sp>
        <p:nvSpPr>
          <p:cNvPr id="5184518" name="AutoShape 6"/>
          <p:cNvSpPr>
            <a:spLocks noChangeArrowheads="1"/>
          </p:cNvSpPr>
          <p:nvPr/>
        </p:nvSpPr>
        <p:spPr bwMode="blackWhite">
          <a:xfrm>
            <a:off x="3492500" y="3990975"/>
            <a:ext cx="3816350" cy="2462213"/>
          </a:xfrm>
          <a:prstGeom prst="wedgeRoundRectCallout">
            <a:avLst>
              <a:gd name="adj1" fmla="val 57611"/>
              <a:gd name="adj2" fmla="val -22343"/>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a:latin typeface="Times New Roman" panose="02020603050405020304" pitchFamily="18" charset="0"/>
              </a:rPr>
              <a:t>いつのまにか関西弁になったりする</a:t>
            </a:r>
          </a:p>
          <a:p>
            <a:r>
              <a:rPr lang="ja-JP" altLang="en-US">
                <a:latin typeface="Times New Roman" panose="02020603050405020304" pitchFamily="18" charset="0"/>
              </a:rPr>
              <a:t>けれど、江戸弁のイントネーションが時々でる</a:t>
            </a:r>
          </a:p>
        </p:txBody>
      </p:sp>
      <p:sp>
        <p:nvSpPr>
          <p:cNvPr id="5184519" name="AutoShape 7"/>
          <p:cNvSpPr>
            <a:spLocks noChangeArrowheads="1"/>
          </p:cNvSpPr>
          <p:nvPr/>
        </p:nvSpPr>
        <p:spPr bwMode="blackWhite">
          <a:xfrm>
            <a:off x="685800" y="1268413"/>
            <a:ext cx="2109788" cy="1223962"/>
          </a:xfrm>
          <a:prstGeom prst="wedgeRoundRectCallout">
            <a:avLst>
              <a:gd name="adj1" fmla="val -24417"/>
              <a:gd name="adj2" fmla="val 69065"/>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nchorCtr="1"/>
          <a:lstStyle/>
          <a:p>
            <a:r>
              <a:rPr lang="ja-JP" altLang="en-US" sz="2400">
                <a:latin typeface="Times New Roman" panose="02020603050405020304" pitchFamily="18" charset="0"/>
              </a:rPr>
              <a:t>江戸弁を喋る</a:t>
            </a:r>
          </a:p>
        </p:txBody>
      </p:sp>
      <p:pic>
        <p:nvPicPr>
          <p:cNvPr id="5184520" name="Picture 8" descr="momoC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gray">
          <a:xfrm>
            <a:off x="685800" y="2800350"/>
            <a:ext cx="1609725"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4521" name="Picture 9" descr="momoCA"/>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bwMode="gray">
          <a:xfrm>
            <a:off x="7210425" y="4251325"/>
            <a:ext cx="1609725"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84517"/>
                                        </p:tgtEl>
                                        <p:attrNameLst>
                                          <p:attrName>style.visibility</p:attrName>
                                        </p:attrNameLst>
                                      </p:cBhvr>
                                      <p:to>
                                        <p:strVal val="visible"/>
                                      </p:to>
                                    </p:set>
                                    <p:anim calcmode="lin" valueType="num">
                                      <p:cBhvr>
                                        <p:cTn id="7" dur="1000" fill="hold"/>
                                        <p:tgtEl>
                                          <p:spTgt spid="5184517"/>
                                        </p:tgtEl>
                                        <p:attrNameLst>
                                          <p:attrName>ppt_x</p:attrName>
                                        </p:attrNameLst>
                                      </p:cBhvr>
                                      <p:tavLst>
                                        <p:tav tm="0">
                                          <p:val>
                                            <p:strVal val="#ppt_x-.2"/>
                                          </p:val>
                                        </p:tav>
                                        <p:tav tm="100000">
                                          <p:val>
                                            <p:strVal val="#ppt_x"/>
                                          </p:val>
                                        </p:tav>
                                      </p:tavLst>
                                    </p:anim>
                                    <p:anim calcmode="lin" valueType="num">
                                      <p:cBhvr>
                                        <p:cTn id="8" dur="1000" fill="hold"/>
                                        <p:tgtEl>
                                          <p:spTgt spid="51845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84517"/>
                                        </p:tgtEl>
                                      </p:cBhvr>
                                    </p:animEffect>
                                  </p:childTnLst>
                                </p:cTn>
                              </p:par>
                              <p:par>
                                <p:cTn id="10" presetID="23" presetClass="entr" presetSubtype="16" fill="hold" nodeType="withEffect">
                                  <p:stCondLst>
                                    <p:cond delay="0"/>
                                  </p:stCondLst>
                                  <p:childTnLst>
                                    <p:set>
                                      <p:cBhvr>
                                        <p:cTn id="11" dur="1" fill="hold">
                                          <p:stCondLst>
                                            <p:cond delay="0"/>
                                          </p:stCondLst>
                                        </p:cTn>
                                        <p:tgtEl>
                                          <p:spTgt spid="5184520"/>
                                        </p:tgtEl>
                                        <p:attrNameLst>
                                          <p:attrName>style.visibility</p:attrName>
                                        </p:attrNameLst>
                                      </p:cBhvr>
                                      <p:to>
                                        <p:strVal val="visible"/>
                                      </p:to>
                                    </p:set>
                                    <p:anim calcmode="lin" valueType="num">
                                      <p:cBhvr>
                                        <p:cTn id="12" dur="500" fill="hold"/>
                                        <p:tgtEl>
                                          <p:spTgt spid="5184520"/>
                                        </p:tgtEl>
                                        <p:attrNameLst>
                                          <p:attrName>ppt_w</p:attrName>
                                        </p:attrNameLst>
                                      </p:cBhvr>
                                      <p:tavLst>
                                        <p:tav tm="0">
                                          <p:val>
                                            <p:fltVal val="0"/>
                                          </p:val>
                                        </p:tav>
                                        <p:tav tm="100000">
                                          <p:val>
                                            <p:strVal val="#ppt_w"/>
                                          </p:val>
                                        </p:tav>
                                      </p:tavLst>
                                    </p:anim>
                                    <p:anim calcmode="lin" valueType="num">
                                      <p:cBhvr>
                                        <p:cTn id="13" dur="500" fill="hold"/>
                                        <p:tgtEl>
                                          <p:spTgt spid="5184520"/>
                                        </p:tgtEl>
                                        <p:attrNameLst>
                                          <p:attrName>ppt_h</p:attrName>
                                        </p:attrNameLst>
                                      </p:cBhvr>
                                      <p:tavLst>
                                        <p:tav tm="0">
                                          <p:val>
                                            <p:fltVal val="0"/>
                                          </p:val>
                                        </p:tav>
                                        <p:tav tm="100000">
                                          <p:val>
                                            <p:strVal val="#ppt_h"/>
                                          </p:val>
                                        </p:tav>
                                      </p:tavLst>
                                    </p:anim>
                                  </p:childTnLst>
                                </p:cTn>
                              </p:par>
                              <p:par>
                                <p:cTn id="14" presetID="55" presetClass="entr" presetSubtype="0" fill="hold" grpId="0" nodeType="withEffect">
                                  <p:stCondLst>
                                    <p:cond delay="0"/>
                                  </p:stCondLst>
                                  <p:childTnLst>
                                    <p:set>
                                      <p:cBhvr>
                                        <p:cTn id="15" dur="1" fill="hold">
                                          <p:stCondLst>
                                            <p:cond delay="0"/>
                                          </p:stCondLst>
                                        </p:cTn>
                                        <p:tgtEl>
                                          <p:spTgt spid="5184519"/>
                                        </p:tgtEl>
                                        <p:attrNameLst>
                                          <p:attrName>style.visibility</p:attrName>
                                        </p:attrNameLst>
                                      </p:cBhvr>
                                      <p:to>
                                        <p:strVal val="visible"/>
                                      </p:to>
                                    </p:set>
                                    <p:anim calcmode="lin" valueType="num">
                                      <p:cBhvr>
                                        <p:cTn id="16" dur="1000" fill="hold"/>
                                        <p:tgtEl>
                                          <p:spTgt spid="5184519"/>
                                        </p:tgtEl>
                                        <p:attrNameLst>
                                          <p:attrName>ppt_w</p:attrName>
                                        </p:attrNameLst>
                                      </p:cBhvr>
                                      <p:tavLst>
                                        <p:tav tm="0">
                                          <p:val>
                                            <p:strVal val="#ppt_w*0.70"/>
                                          </p:val>
                                        </p:tav>
                                        <p:tav tm="100000">
                                          <p:val>
                                            <p:strVal val="#ppt_w"/>
                                          </p:val>
                                        </p:tav>
                                      </p:tavLst>
                                    </p:anim>
                                    <p:anim calcmode="lin" valueType="num">
                                      <p:cBhvr>
                                        <p:cTn id="17" dur="1000" fill="hold"/>
                                        <p:tgtEl>
                                          <p:spTgt spid="5184519"/>
                                        </p:tgtEl>
                                        <p:attrNameLst>
                                          <p:attrName>ppt_h</p:attrName>
                                        </p:attrNameLst>
                                      </p:cBhvr>
                                      <p:tavLst>
                                        <p:tav tm="0">
                                          <p:val>
                                            <p:strVal val="#ppt_h"/>
                                          </p:val>
                                        </p:tav>
                                        <p:tav tm="100000">
                                          <p:val>
                                            <p:strVal val="#ppt_h"/>
                                          </p:val>
                                        </p:tav>
                                      </p:tavLst>
                                    </p:anim>
                                    <p:animEffect transition="in" filter="fade">
                                      <p:cBhvr>
                                        <p:cTn id="18" dur="1000"/>
                                        <p:tgtEl>
                                          <p:spTgt spid="5184519"/>
                                        </p:tgtEl>
                                      </p:cBhvr>
                                    </p:animEffect>
                                  </p:childTnLst>
                                </p:cTn>
                              </p:par>
                            </p:childTnLst>
                          </p:cTn>
                        </p:par>
                        <p:par>
                          <p:cTn id="19" fill="hold" nodeType="afterGroup">
                            <p:stCondLst>
                              <p:cond delay="1000"/>
                            </p:stCondLst>
                            <p:childTnLst>
                              <p:par>
                                <p:cTn id="20" presetID="15" presetClass="entr" presetSubtype="0" fill="hold" nodeType="afterEffect">
                                  <p:stCondLst>
                                    <p:cond delay="0"/>
                                  </p:stCondLst>
                                  <p:childTnLst>
                                    <p:set>
                                      <p:cBhvr>
                                        <p:cTn id="21" dur="1" fill="hold">
                                          <p:stCondLst>
                                            <p:cond delay="0"/>
                                          </p:stCondLst>
                                        </p:cTn>
                                        <p:tgtEl>
                                          <p:spTgt spid="5184521"/>
                                        </p:tgtEl>
                                        <p:attrNameLst>
                                          <p:attrName>style.visibility</p:attrName>
                                        </p:attrNameLst>
                                      </p:cBhvr>
                                      <p:to>
                                        <p:strVal val="visible"/>
                                      </p:to>
                                    </p:set>
                                    <p:anim calcmode="lin" valueType="num">
                                      <p:cBhvr>
                                        <p:cTn id="22" dur="1000" fill="hold"/>
                                        <p:tgtEl>
                                          <p:spTgt spid="5184521"/>
                                        </p:tgtEl>
                                        <p:attrNameLst>
                                          <p:attrName>ppt_w</p:attrName>
                                        </p:attrNameLst>
                                      </p:cBhvr>
                                      <p:tavLst>
                                        <p:tav tm="0">
                                          <p:val>
                                            <p:fltVal val="0"/>
                                          </p:val>
                                        </p:tav>
                                        <p:tav tm="100000">
                                          <p:val>
                                            <p:strVal val="#ppt_w"/>
                                          </p:val>
                                        </p:tav>
                                      </p:tavLst>
                                    </p:anim>
                                    <p:anim calcmode="lin" valueType="num">
                                      <p:cBhvr>
                                        <p:cTn id="23" dur="1000" fill="hold"/>
                                        <p:tgtEl>
                                          <p:spTgt spid="5184521"/>
                                        </p:tgtEl>
                                        <p:attrNameLst>
                                          <p:attrName>ppt_h</p:attrName>
                                        </p:attrNameLst>
                                      </p:cBhvr>
                                      <p:tavLst>
                                        <p:tav tm="0">
                                          <p:val>
                                            <p:fltVal val="0"/>
                                          </p:val>
                                        </p:tav>
                                        <p:tav tm="100000">
                                          <p:val>
                                            <p:strVal val="#ppt_h"/>
                                          </p:val>
                                        </p:tav>
                                      </p:tavLst>
                                    </p:anim>
                                    <p:anim calcmode="lin" valueType="num">
                                      <p:cBhvr>
                                        <p:cTn id="24" dur="1000" fill="hold"/>
                                        <p:tgtEl>
                                          <p:spTgt spid="51845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184521"/>
                                        </p:tgtEl>
                                        <p:attrNameLst>
                                          <p:attrName>ppt_y</p:attrName>
                                        </p:attrNameLst>
                                      </p:cBhvr>
                                      <p:tavLst>
                                        <p:tav tm="0" fmla="#ppt_y+(sin(-2*pi*(1-$))*-#ppt_x+cos(-2*pi*(1-$))*(1-#ppt_y))*(1-$)">
                                          <p:val>
                                            <p:fltVal val="0"/>
                                          </p:val>
                                        </p:tav>
                                        <p:tav tm="100000">
                                          <p:val>
                                            <p:fltVal val="1"/>
                                          </p:val>
                                        </p:tav>
                                      </p:tavLst>
                                    </p:anim>
                                  </p:childTnLst>
                                </p:cTn>
                              </p:par>
                              <p:par>
                                <p:cTn id="26" presetID="15" presetClass="exit" presetSubtype="0" fill="hold" nodeType="withEffect">
                                  <p:stCondLst>
                                    <p:cond delay="0"/>
                                  </p:stCondLst>
                                  <p:childTnLst>
                                    <p:anim calcmode="lin" valueType="num">
                                      <p:cBhvr>
                                        <p:cTn id="27" dur="1000"/>
                                        <p:tgtEl>
                                          <p:spTgt spid="5184520"/>
                                        </p:tgtEl>
                                        <p:attrNameLst>
                                          <p:attrName>ppt_w</p:attrName>
                                        </p:attrNameLst>
                                      </p:cBhvr>
                                      <p:tavLst>
                                        <p:tav tm="0">
                                          <p:val>
                                            <p:strVal val="ppt_w"/>
                                          </p:val>
                                        </p:tav>
                                        <p:tav tm="100000">
                                          <p:val>
                                            <p:fltVal val="0"/>
                                          </p:val>
                                        </p:tav>
                                      </p:tavLst>
                                    </p:anim>
                                    <p:anim calcmode="lin" valueType="num">
                                      <p:cBhvr>
                                        <p:cTn id="28" dur="1000"/>
                                        <p:tgtEl>
                                          <p:spTgt spid="5184520"/>
                                        </p:tgtEl>
                                        <p:attrNameLst>
                                          <p:attrName>ppt_h</p:attrName>
                                        </p:attrNameLst>
                                      </p:cBhvr>
                                      <p:tavLst>
                                        <p:tav tm="0">
                                          <p:val>
                                            <p:strVal val="ppt_h"/>
                                          </p:val>
                                        </p:tav>
                                        <p:tav tm="100000">
                                          <p:val>
                                            <p:fltVal val="0"/>
                                          </p:val>
                                        </p:tav>
                                      </p:tavLst>
                                    </p:anim>
                                    <p:anim calcmode="lin" valueType="num">
                                      <p:cBhvr>
                                        <p:cTn id="29" dur="1000"/>
                                        <p:tgtEl>
                                          <p:spTgt spid="51845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 dur="1000"/>
                                        <p:tgtEl>
                                          <p:spTgt spid="51845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 dur="1" fill="hold">
                                          <p:stCondLst>
                                            <p:cond delay="999"/>
                                          </p:stCondLst>
                                        </p:cTn>
                                        <p:tgtEl>
                                          <p:spTgt spid="5184520"/>
                                        </p:tgtEl>
                                        <p:attrNameLst>
                                          <p:attrName>style.visibility</p:attrName>
                                        </p:attrNameLst>
                                      </p:cBhvr>
                                      <p:to>
                                        <p:strVal val="hidden"/>
                                      </p:to>
                                    </p:set>
                                  </p:childTnLst>
                                </p:cTn>
                              </p:par>
                              <p:par>
                                <p:cTn id="32" presetID="23" presetClass="entr" presetSubtype="16" fill="hold" nodeType="withEffect">
                                  <p:stCondLst>
                                    <p:cond delay="0"/>
                                  </p:stCondLst>
                                  <p:childTnLst>
                                    <p:set>
                                      <p:cBhvr>
                                        <p:cTn id="33" dur="1" fill="hold">
                                          <p:stCondLst>
                                            <p:cond delay="0"/>
                                          </p:stCondLst>
                                        </p:cTn>
                                        <p:tgtEl>
                                          <p:spTgt spid="5184515"/>
                                        </p:tgtEl>
                                        <p:attrNameLst>
                                          <p:attrName>style.visibility</p:attrName>
                                        </p:attrNameLst>
                                      </p:cBhvr>
                                      <p:to>
                                        <p:strVal val="visible"/>
                                      </p:to>
                                    </p:set>
                                    <p:anim calcmode="lin" valueType="num">
                                      <p:cBhvr>
                                        <p:cTn id="34" dur="500" fill="hold"/>
                                        <p:tgtEl>
                                          <p:spTgt spid="5184515"/>
                                        </p:tgtEl>
                                        <p:attrNameLst>
                                          <p:attrName>ppt_w</p:attrName>
                                        </p:attrNameLst>
                                      </p:cBhvr>
                                      <p:tavLst>
                                        <p:tav tm="0">
                                          <p:val>
                                            <p:fltVal val="0"/>
                                          </p:val>
                                        </p:tav>
                                        <p:tav tm="100000">
                                          <p:val>
                                            <p:strVal val="#ppt_w"/>
                                          </p:val>
                                        </p:tav>
                                      </p:tavLst>
                                    </p:anim>
                                    <p:anim calcmode="lin" valueType="num">
                                      <p:cBhvr>
                                        <p:cTn id="35" dur="500" fill="hold"/>
                                        <p:tgtEl>
                                          <p:spTgt spid="5184515"/>
                                        </p:tgtEl>
                                        <p:attrNameLst>
                                          <p:attrName>ppt_h</p:attrName>
                                        </p:attrNameLst>
                                      </p:cBhvr>
                                      <p:tavLst>
                                        <p:tav tm="0">
                                          <p:val>
                                            <p:fltVal val="0"/>
                                          </p:val>
                                        </p:tav>
                                        <p:tav tm="100000">
                                          <p:val>
                                            <p:strVal val="#ppt_h"/>
                                          </p:val>
                                        </p:tav>
                                      </p:tavLst>
                                    </p:anim>
                                  </p:childTnLst>
                                </p:cTn>
                              </p:par>
                              <p:par>
                                <p:cTn id="36" presetID="4" presetClass="exit" presetSubtype="16" fill="hold" grpId="1" nodeType="withEffect">
                                  <p:stCondLst>
                                    <p:cond delay="0"/>
                                  </p:stCondLst>
                                  <p:childTnLst>
                                    <p:animEffect transition="out" filter="box(in)">
                                      <p:cBhvr>
                                        <p:cTn id="37" dur="500"/>
                                        <p:tgtEl>
                                          <p:spTgt spid="5184519"/>
                                        </p:tgtEl>
                                      </p:cBhvr>
                                    </p:animEffect>
                                    <p:set>
                                      <p:cBhvr>
                                        <p:cTn id="38" dur="1" fill="hold">
                                          <p:stCondLst>
                                            <p:cond delay="499"/>
                                          </p:stCondLst>
                                        </p:cTn>
                                        <p:tgtEl>
                                          <p:spTgt spid="5184519"/>
                                        </p:tgtEl>
                                        <p:attrNameLst>
                                          <p:attrName>style.visibility</p:attrName>
                                        </p:attrNameLst>
                                      </p:cBhvr>
                                      <p:to>
                                        <p:strVal val="hidden"/>
                                      </p:to>
                                    </p:set>
                                  </p:childTnLst>
                                </p:cTn>
                              </p:par>
                              <p:par>
                                <p:cTn id="39" presetID="6" presetClass="emph" presetSubtype="0" fill="hold" nodeType="withEffect">
                                  <p:stCondLst>
                                    <p:cond delay="0"/>
                                  </p:stCondLst>
                                  <p:childTnLst>
                                    <p:animScale>
                                      <p:cBhvr>
                                        <p:cTn id="40" dur="2000" fill="hold"/>
                                        <p:tgtEl>
                                          <p:spTgt spid="5184515"/>
                                        </p:tgtEl>
                                      </p:cBhvr>
                                      <p:by x="150000" y="15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184518"/>
                                        </p:tgtEl>
                                        <p:attrNameLst>
                                          <p:attrName>style.visibility</p:attrName>
                                        </p:attrNameLst>
                                      </p:cBhvr>
                                      <p:to>
                                        <p:strVal val="visible"/>
                                      </p:to>
                                    </p:set>
                                    <p:anim calcmode="lin" valueType="num">
                                      <p:cBhvr>
                                        <p:cTn id="45" dur="1000" fill="hold"/>
                                        <p:tgtEl>
                                          <p:spTgt spid="5184518"/>
                                        </p:tgtEl>
                                        <p:attrNameLst>
                                          <p:attrName>ppt_w</p:attrName>
                                        </p:attrNameLst>
                                      </p:cBhvr>
                                      <p:tavLst>
                                        <p:tav tm="0">
                                          <p:val>
                                            <p:strVal val="#ppt_w*0.70"/>
                                          </p:val>
                                        </p:tav>
                                        <p:tav tm="100000">
                                          <p:val>
                                            <p:strVal val="#ppt_w"/>
                                          </p:val>
                                        </p:tav>
                                      </p:tavLst>
                                    </p:anim>
                                    <p:anim calcmode="lin" valueType="num">
                                      <p:cBhvr>
                                        <p:cTn id="46" dur="1000" fill="hold"/>
                                        <p:tgtEl>
                                          <p:spTgt spid="5184518"/>
                                        </p:tgtEl>
                                        <p:attrNameLst>
                                          <p:attrName>ppt_h</p:attrName>
                                        </p:attrNameLst>
                                      </p:cBhvr>
                                      <p:tavLst>
                                        <p:tav tm="0">
                                          <p:val>
                                            <p:strVal val="#ppt_h"/>
                                          </p:val>
                                        </p:tav>
                                        <p:tav tm="100000">
                                          <p:val>
                                            <p:strVal val="#ppt_h"/>
                                          </p:val>
                                        </p:tav>
                                      </p:tavLst>
                                    </p:anim>
                                    <p:animEffect transition="in" filter="fade">
                                      <p:cBhvr>
                                        <p:cTn id="47" dur="1000"/>
                                        <p:tgtEl>
                                          <p:spTgt spid="518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517" grpId="0"/>
      <p:bldP spid="5184518" grpId="0" animBg="1"/>
      <p:bldP spid="5184519" grpId="0" animBg="1"/>
      <p:bldP spid="5184519" grpId="1"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86563" name="Picture 3" descr="index_r15_c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709613"/>
            <a:ext cx="32353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6564" name="AutoShape 4"/>
          <p:cNvSpPr>
            <a:spLocks noChangeArrowheads="1"/>
          </p:cNvSpPr>
          <p:nvPr/>
        </p:nvSpPr>
        <p:spPr bwMode="blackWhite">
          <a:xfrm>
            <a:off x="2268538" y="1738313"/>
            <a:ext cx="3167062" cy="2195512"/>
          </a:xfrm>
          <a:prstGeom prst="wedgeRoundRectCallout">
            <a:avLst>
              <a:gd name="adj1" fmla="val -60324"/>
              <a:gd name="adj2" fmla="val 20861"/>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pPr algn="l"/>
            <a:r>
              <a:rPr lang="ja-JP" altLang="en-US">
                <a:latin typeface="Times New Roman" panose="02020603050405020304" pitchFamily="18" charset="0"/>
              </a:rPr>
              <a:t>また江戸弁を喋ったりするけれど、ちょっと変だったりする。</a:t>
            </a:r>
          </a:p>
        </p:txBody>
      </p:sp>
      <p:sp>
        <p:nvSpPr>
          <p:cNvPr id="5186565" name="Text Box 5"/>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86566" name="Text Box 6"/>
          <p:cNvSpPr txBox="1">
            <a:spLocks noChangeArrowheads="1"/>
          </p:cNvSpPr>
          <p:nvPr/>
        </p:nvSpPr>
        <p:spPr bwMode="blackWhite">
          <a:xfrm>
            <a:off x="2197100" y="765175"/>
            <a:ext cx="467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2000">
                <a:latin typeface="Times New Roman" panose="02020603050405020304" pitchFamily="18" charset="0"/>
                <a:ea typeface="HGP創英角ﾎﾟｯﾌﾟ体" panose="040B0A00000000000000" pitchFamily="50" charset="-128"/>
              </a:rPr>
              <a:t>たとえばよくある話</a:t>
            </a:r>
          </a:p>
        </p:txBody>
      </p:sp>
      <p:sp>
        <p:nvSpPr>
          <p:cNvPr id="5186567" name="AutoShape 7"/>
          <p:cNvSpPr>
            <a:spLocks noChangeArrowheads="1"/>
          </p:cNvSpPr>
          <p:nvPr/>
        </p:nvSpPr>
        <p:spPr bwMode="blackWhite">
          <a:xfrm>
            <a:off x="5435600" y="3084513"/>
            <a:ext cx="2376488" cy="1368425"/>
          </a:xfrm>
          <a:prstGeom prst="wedgeRoundRectCallout">
            <a:avLst>
              <a:gd name="adj1" fmla="val 47662"/>
              <a:gd name="adj2" fmla="val 64731"/>
              <a:gd name="adj3" fmla="val 16667"/>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nchorCtr="1"/>
          <a:lstStyle/>
          <a:p>
            <a:r>
              <a:rPr lang="ja-JP" altLang="en-US">
                <a:latin typeface="Times New Roman" panose="02020603050405020304" pitchFamily="18" charset="0"/>
              </a:rPr>
              <a:t>一応、関西弁</a:t>
            </a:r>
          </a:p>
        </p:txBody>
      </p:sp>
      <p:sp>
        <p:nvSpPr>
          <p:cNvPr id="5186569" name="Rectangle 9"/>
          <p:cNvSpPr>
            <a:spLocks noGrp="1" noChangeArrowheads="1"/>
          </p:cNvSpPr>
          <p:nvPr>
            <p:ph type="title"/>
          </p:nvPr>
        </p:nvSpPr>
        <p:spPr>
          <a:xfrm>
            <a:off x="107950" y="-26988"/>
            <a:ext cx="903605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ミームの特徴２</a:t>
            </a:r>
          </a:p>
        </p:txBody>
      </p:sp>
      <p:pic>
        <p:nvPicPr>
          <p:cNvPr id="5186570" name="Picture 10" descr="momoCA"/>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bwMode="gray">
          <a:xfrm>
            <a:off x="7308850" y="3424238"/>
            <a:ext cx="1609725"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86571" name="Picture 11" descr="momoC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gray">
          <a:xfrm>
            <a:off x="581025" y="2149475"/>
            <a:ext cx="1687513" cy="2071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86568" name="Text Box 8"/>
          <p:cNvSpPr txBox="1">
            <a:spLocks noChangeArrowheads="1"/>
          </p:cNvSpPr>
          <p:nvPr/>
        </p:nvSpPr>
        <p:spPr bwMode="blackWhite">
          <a:xfrm>
            <a:off x="1258888" y="1738313"/>
            <a:ext cx="6481762" cy="4465637"/>
          </a:xfrm>
          <a:prstGeom prst="rect">
            <a:avLst/>
          </a:prstGeom>
          <a:solidFill>
            <a:srgbClr val="333333"/>
          </a:solidFill>
          <a:ln w="3175" algn="ctr">
            <a:solidFill>
              <a:schemeClr val="tx1"/>
            </a:solidFill>
            <a:miter lim="800000"/>
            <a:headEnd/>
            <a:tailEnd/>
          </a:ln>
          <a:effectLst>
            <a:outerShdw dist="107763" dir="2700000" algn="ctr" rotWithShape="0">
              <a:srgbClr val="808080">
                <a:alpha val="50000"/>
              </a:srgbClr>
            </a:outerShdw>
          </a:effectLst>
        </p:spPr>
        <p:txBody>
          <a:bodyPr wrap="none"/>
          <a:lstStyle/>
          <a:p>
            <a:pPr>
              <a:lnSpc>
                <a:spcPct val="90000"/>
              </a:lnSpc>
            </a:pPr>
            <a:endParaRPr lang="en-US" altLang="ja-JP" sz="2400">
              <a:solidFill>
                <a:schemeClr val="bg1"/>
              </a:solidFill>
              <a:latin typeface="HGS創英角ﾎﾟｯﾌﾟ体" panose="040B0A00000000000000" pitchFamily="50" charset="-128"/>
            </a:endParaRPr>
          </a:p>
          <a:p>
            <a:pPr>
              <a:lnSpc>
                <a:spcPct val="90000"/>
              </a:lnSpc>
            </a:pPr>
            <a:r>
              <a:rPr lang="ja-JP" altLang="en-US" sz="2400">
                <a:solidFill>
                  <a:schemeClr val="bg1"/>
                </a:solidFill>
                <a:latin typeface="HGS創英角ﾎﾟｯﾌﾟ体" panose="040B0A00000000000000" pitchFamily="50" charset="-128"/>
              </a:rPr>
              <a:t>ミームはアナログ　　　　　　　　遺伝子はデジタル</a:t>
            </a:r>
            <a:endParaRPr lang="ja-JP" altLang="en-US" sz="2400">
              <a:solidFill>
                <a:schemeClr val="bg1"/>
              </a:solidFill>
              <a:latin typeface="Times New Roman" panose="02020603050405020304" pitchFamily="18" charset="0"/>
            </a:endParaRPr>
          </a:p>
          <a:p>
            <a:pPr>
              <a:lnSpc>
                <a:spcPct val="90000"/>
              </a:lnSpc>
            </a:pPr>
            <a:r>
              <a:rPr lang="ja-JP" altLang="en-US" sz="1800">
                <a:solidFill>
                  <a:schemeClr val="bg1"/>
                </a:solidFill>
              </a:rPr>
              <a:t>　　　　　　　　　　　　　　　（</a:t>
            </a:r>
            <a:r>
              <a:rPr lang="en-US" altLang="ja-JP" sz="1800">
                <a:solidFill>
                  <a:schemeClr val="bg1"/>
                </a:solidFill>
              </a:rPr>
              <a:t>ATGC)</a:t>
            </a:r>
            <a:endParaRPr lang="en-US" altLang="ja-JP" sz="1200">
              <a:solidFill>
                <a:schemeClr val="bg1"/>
              </a:solidFill>
            </a:endParaRPr>
          </a:p>
          <a:p>
            <a:pPr>
              <a:lnSpc>
                <a:spcPct val="90000"/>
              </a:lnSpc>
            </a:pPr>
            <a:r>
              <a:rPr lang="ja-JP" altLang="en-US" sz="2400">
                <a:solidFill>
                  <a:schemeClr val="bg1"/>
                </a:solidFill>
                <a:latin typeface="Times New Roman" panose="02020603050405020304" pitchFamily="18" charset="0"/>
              </a:rPr>
              <a:t>ミームは変化しやすい</a:t>
            </a:r>
          </a:p>
          <a:p>
            <a:pPr>
              <a:lnSpc>
                <a:spcPct val="90000"/>
              </a:lnSpc>
            </a:pPr>
            <a:endParaRPr lang="ja-JP" altLang="en-US" sz="2400">
              <a:solidFill>
                <a:schemeClr val="bg1"/>
              </a:solidFill>
              <a:latin typeface="Times New Roman" panose="02020603050405020304" pitchFamily="18" charset="0"/>
            </a:endParaRPr>
          </a:p>
          <a:p>
            <a:pPr>
              <a:lnSpc>
                <a:spcPct val="90000"/>
              </a:lnSpc>
            </a:pPr>
            <a:r>
              <a:rPr lang="ja-JP" altLang="en-US" sz="2400">
                <a:solidFill>
                  <a:schemeClr val="bg1"/>
                </a:solidFill>
                <a:latin typeface="Times New Roman" panose="02020603050405020304" pitchFamily="18" charset="0"/>
              </a:rPr>
              <a:t>完全な複製というのもない</a:t>
            </a:r>
          </a:p>
          <a:p>
            <a:pPr>
              <a:lnSpc>
                <a:spcPct val="90000"/>
              </a:lnSpc>
            </a:pPr>
            <a:endParaRPr lang="ja-JP" altLang="en-US" sz="2400">
              <a:solidFill>
                <a:schemeClr val="bg1"/>
              </a:solidFill>
              <a:latin typeface="Times New Roman" panose="02020603050405020304" pitchFamily="18" charset="0"/>
            </a:endParaRPr>
          </a:p>
          <a:p>
            <a:pPr>
              <a:lnSpc>
                <a:spcPct val="90000"/>
              </a:lnSpc>
            </a:pPr>
            <a:r>
              <a:rPr lang="ja-JP" altLang="en-US" sz="2400">
                <a:solidFill>
                  <a:schemeClr val="bg1"/>
                </a:solidFill>
                <a:latin typeface="Times New Roman" panose="02020603050405020304" pitchFamily="18" charset="0"/>
              </a:rPr>
              <a:t>文化のダイナミズム</a:t>
            </a:r>
          </a:p>
        </p:txBody>
      </p:sp>
      <p:sp>
        <p:nvSpPr>
          <p:cNvPr id="5186574" name="AutoShape 14"/>
          <p:cNvSpPr>
            <a:spLocks noChangeArrowheads="1"/>
          </p:cNvSpPr>
          <p:nvPr/>
        </p:nvSpPr>
        <p:spPr bwMode="blackWhite">
          <a:xfrm>
            <a:off x="3644900" y="2222500"/>
            <a:ext cx="1214438" cy="485775"/>
          </a:xfrm>
          <a:prstGeom prst="leftRightArrow">
            <a:avLst>
              <a:gd name="adj1" fmla="val 50000"/>
              <a:gd name="adj2" fmla="val 50000"/>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5186572" name="Picture 12"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62825" y="4581525"/>
            <a:ext cx="17811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6575" name="AutoShape 15"/>
          <p:cNvSpPr>
            <a:spLocks noChangeArrowheads="1"/>
          </p:cNvSpPr>
          <p:nvPr/>
        </p:nvSpPr>
        <p:spPr bwMode="auto">
          <a:xfrm>
            <a:off x="5148263" y="4581525"/>
            <a:ext cx="2447925" cy="2232025"/>
          </a:xfrm>
          <a:prstGeom prst="wedgeEllipseCallout">
            <a:avLst>
              <a:gd name="adj1" fmla="val 52333"/>
              <a:gd name="adj2" fmla="val -2667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200"/>
              <a:t>動的</a:t>
            </a:r>
          </a:p>
          <a:p>
            <a:pPr>
              <a:lnSpc>
                <a:spcPct val="90000"/>
              </a:lnSpc>
            </a:pPr>
            <a:r>
              <a:rPr lang="en-US" altLang="ja-JP" sz="3200"/>
              <a:t>dynamic</a:t>
            </a:r>
          </a:p>
        </p:txBody>
      </p:sp>
      <p:sp>
        <p:nvSpPr>
          <p:cNvPr id="5186576" name="AutoShape 16"/>
          <p:cNvSpPr>
            <a:spLocks noChangeArrowheads="1"/>
          </p:cNvSpPr>
          <p:nvPr/>
        </p:nvSpPr>
        <p:spPr bwMode="blackWhite">
          <a:xfrm>
            <a:off x="4140200" y="4797425"/>
            <a:ext cx="719138" cy="287338"/>
          </a:xfrm>
          <a:prstGeom prst="downArrow">
            <a:avLst>
              <a:gd name="adj1" fmla="val 50000"/>
              <a:gd name="adj2" fmla="val 25000"/>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186577" name="AutoShape 17"/>
          <p:cNvSpPr>
            <a:spLocks noChangeArrowheads="1"/>
          </p:cNvSpPr>
          <p:nvPr/>
        </p:nvSpPr>
        <p:spPr bwMode="blackWhite">
          <a:xfrm>
            <a:off x="2905125" y="2797175"/>
            <a:ext cx="719138" cy="287338"/>
          </a:xfrm>
          <a:prstGeom prst="downArrow">
            <a:avLst>
              <a:gd name="adj1" fmla="val 50000"/>
              <a:gd name="adj2" fmla="val 25000"/>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5186578" name="AutoShape 18"/>
          <p:cNvSpPr>
            <a:spLocks noChangeArrowheads="1"/>
          </p:cNvSpPr>
          <p:nvPr/>
        </p:nvSpPr>
        <p:spPr bwMode="blackWhite">
          <a:xfrm>
            <a:off x="4068763" y="3789363"/>
            <a:ext cx="719137" cy="287337"/>
          </a:xfrm>
          <a:prstGeom prst="downArrow">
            <a:avLst>
              <a:gd name="adj1" fmla="val 50000"/>
              <a:gd name="adj2" fmla="val 25000"/>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86566"/>
                                        </p:tgtEl>
                                        <p:attrNameLst>
                                          <p:attrName>style.visibility</p:attrName>
                                        </p:attrNameLst>
                                      </p:cBhvr>
                                      <p:to>
                                        <p:strVal val="visible"/>
                                      </p:to>
                                    </p:set>
                                    <p:anim calcmode="lin" valueType="num">
                                      <p:cBhvr>
                                        <p:cTn id="7" dur="1000" fill="hold"/>
                                        <p:tgtEl>
                                          <p:spTgt spid="5186566"/>
                                        </p:tgtEl>
                                        <p:attrNameLst>
                                          <p:attrName>ppt_x</p:attrName>
                                        </p:attrNameLst>
                                      </p:cBhvr>
                                      <p:tavLst>
                                        <p:tav tm="0">
                                          <p:val>
                                            <p:strVal val="#ppt_x-.2"/>
                                          </p:val>
                                        </p:tav>
                                        <p:tav tm="100000">
                                          <p:val>
                                            <p:strVal val="#ppt_x"/>
                                          </p:val>
                                        </p:tav>
                                      </p:tavLst>
                                    </p:anim>
                                    <p:anim calcmode="lin" valueType="num">
                                      <p:cBhvr>
                                        <p:cTn id="8" dur="1000" fill="hold"/>
                                        <p:tgtEl>
                                          <p:spTgt spid="51865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86566"/>
                                        </p:tgtEl>
                                      </p:cBhvr>
                                    </p:animEffect>
                                  </p:childTnLst>
                                </p:cTn>
                              </p:par>
                              <p:par>
                                <p:cTn id="10" presetID="23" presetClass="entr" presetSubtype="16" fill="hold" nodeType="withEffect">
                                  <p:stCondLst>
                                    <p:cond delay="0"/>
                                  </p:stCondLst>
                                  <p:childTnLst>
                                    <p:set>
                                      <p:cBhvr>
                                        <p:cTn id="11" dur="1" fill="hold">
                                          <p:stCondLst>
                                            <p:cond delay="0"/>
                                          </p:stCondLst>
                                        </p:cTn>
                                        <p:tgtEl>
                                          <p:spTgt spid="5186563"/>
                                        </p:tgtEl>
                                        <p:attrNameLst>
                                          <p:attrName>style.visibility</p:attrName>
                                        </p:attrNameLst>
                                      </p:cBhvr>
                                      <p:to>
                                        <p:strVal val="visible"/>
                                      </p:to>
                                    </p:set>
                                    <p:anim calcmode="lin" valueType="num">
                                      <p:cBhvr>
                                        <p:cTn id="12" dur="500" fill="hold"/>
                                        <p:tgtEl>
                                          <p:spTgt spid="5186563"/>
                                        </p:tgtEl>
                                        <p:attrNameLst>
                                          <p:attrName>ppt_w</p:attrName>
                                        </p:attrNameLst>
                                      </p:cBhvr>
                                      <p:tavLst>
                                        <p:tav tm="0">
                                          <p:val>
                                            <p:fltVal val="0"/>
                                          </p:val>
                                        </p:tav>
                                        <p:tav tm="100000">
                                          <p:val>
                                            <p:strVal val="#ppt_w"/>
                                          </p:val>
                                        </p:tav>
                                      </p:tavLst>
                                    </p:anim>
                                    <p:anim calcmode="lin" valueType="num">
                                      <p:cBhvr>
                                        <p:cTn id="13" dur="500" fill="hold"/>
                                        <p:tgtEl>
                                          <p:spTgt spid="5186563"/>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2000" fill="hold"/>
                                        <p:tgtEl>
                                          <p:spTgt spid="5186563"/>
                                        </p:tgtEl>
                                      </p:cBhvr>
                                      <p:by x="150000" y="150000"/>
                                    </p:animScale>
                                  </p:childTnLst>
                                </p:cTn>
                              </p:par>
                              <p:par>
                                <p:cTn id="16" presetID="15" presetClass="entr" presetSubtype="0" fill="hold" nodeType="withEffect">
                                  <p:stCondLst>
                                    <p:cond delay="0"/>
                                  </p:stCondLst>
                                  <p:childTnLst>
                                    <p:set>
                                      <p:cBhvr>
                                        <p:cTn id="17" dur="1" fill="hold">
                                          <p:stCondLst>
                                            <p:cond delay="0"/>
                                          </p:stCondLst>
                                        </p:cTn>
                                        <p:tgtEl>
                                          <p:spTgt spid="5186570"/>
                                        </p:tgtEl>
                                        <p:attrNameLst>
                                          <p:attrName>style.visibility</p:attrName>
                                        </p:attrNameLst>
                                      </p:cBhvr>
                                      <p:to>
                                        <p:strVal val="visible"/>
                                      </p:to>
                                    </p:set>
                                    <p:anim calcmode="lin" valueType="num">
                                      <p:cBhvr>
                                        <p:cTn id="18" dur="1000" fill="hold"/>
                                        <p:tgtEl>
                                          <p:spTgt spid="5186570"/>
                                        </p:tgtEl>
                                        <p:attrNameLst>
                                          <p:attrName>ppt_w</p:attrName>
                                        </p:attrNameLst>
                                      </p:cBhvr>
                                      <p:tavLst>
                                        <p:tav tm="0">
                                          <p:val>
                                            <p:fltVal val="0"/>
                                          </p:val>
                                        </p:tav>
                                        <p:tav tm="100000">
                                          <p:val>
                                            <p:strVal val="#ppt_w"/>
                                          </p:val>
                                        </p:tav>
                                      </p:tavLst>
                                    </p:anim>
                                    <p:anim calcmode="lin" valueType="num">
                                      <p:cBhvr>
                                        <p:cTn id="19" dur="1000" fill="hold"/>
                                        <p:tgtEl>
                                          <p:spTgt spid="5186570"/>
                                        </p:tgtEl>
                                        <p:attrNameLst>
                                          <p:attrName>ppt_h</p:attrName>
                                        </p:attrNameLst>
                                      </p:cBhvr>
                                      <p:tavLst>
                                        <p:tav tm="0">
                                          <p:val>
                                            <p:fltVal val="0"/>
                                          </p:val>
                                        </p:tav>
                                        <p:tav tm="100000">
                                          <p:val>
                                            <p:strVal val="#ppt_h"/>
                                          </p:val>
                                        </p:tav>
                                      </p:tavLst>
                                    </p:anim>
                                    <p:anim calcmode="lin" valueType="num">
                                      <p:cBhvr>
                                        <p:cTn id="20" dur="1000" fill="hold"/>
                                        <p:tgtEl>
                                          <p:spTgt spid="518657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186570"/>
                                        </p:tgtEl>
                                        <p:attrNameLst>
                                          <p:attrName>ppt_y</p:attrName>
                                        </p:attrNameLst>
                                      </p:cBhvr>
                                      <p:tavLst>
                                        <p:tav tm="0" fmla="#ppt_y+(sin(-2*pi*(1-$))*-#ppt_x+cos(-2*pi*(1-$))*(1-#ppt_y))*(1-$)">
                                          <p:val>
                                            <p:fltVal val="0"/>
                                          </p:val>
                                        </p:tav>
                                        <p:tav tm="100000">
                                          <p:val>
                                            <p:fltVal val="1"/>
                                          </p:val>
                                        </p:tav>
                                      </p:tavLst>
                                    </p:anim>
                                  </p:childTnLst>
                                </p:cTn>
                              </p:par>
                              <p:par>
                                <p:cTn id="22" presetID="55" presetClass="entr" presetSubtype="0" fill="hold" grpId="0" nodeType="withEffect">
                                  <p:stCondLst>
                                    <p:cond delay="0"/>
                                  </p:stCondLst>
                                  <p:iterate type="lt">
                                    <p:tmPct val="0"/>
                                  </p:iterate>
                                  <p:childTnLst>
                                    <p:set>
                                      <p:cBhvr>
                                        <p:cTn id="23" dur="1" fill="hold">
                                          <p:stCondLst>
                                            <p:cond delay="0"/>
                                          </p:stCondLst>
                                        </p:cTn>
                                        <p:tgtEl>
                                          <p:spTgt spid="5186567"/>
                                        </p:tgtEl>
                                        <p:attrNameLst>
                                          <p:attrName>style.visibility</p:attrName>
                                        </p:attrNameLst>
                                      </p:cBhvr>
                                      <p:to>
                                        <p:strVal val="visible"/>
                                      </p:to>
                                    </p:set>
                                    <p:anim calcmode="lin" valueType="num">
                                      <p:cBhvr>
                                        <p:cTn id="24" dur="1000" fill="hold"/>
                                        <p:tgtEl>
                                          <p:spTgt spid="5186567"/>
                                        </p:tgtEl>
                                        <p:attrNameLst>
                                          <p:attrName>ppt_w</p:attrName>
                                        </p:attrNameLst>
                                      </p:cBhvr>
                                      <p:tavLst>
                                        <p:tav tm="0">
                                          <p:val>
                                            <p:strVal val="#ppt_w*0.70"/>
                                          </p:val>
                                        </p:tav>
                                        <p:tav tm="100000">
                                          <p:val>
                                            <p:strVal val="#ppt_w"/>
                                          </p:val>
                                        </p:tav>
                                      </p:tavLst>
                                    </p:anim>
                                    <p:anim calcmode="lin" valueType="num">
                                      <p:cBhvr>
                                        <p:cTn id="25" dur="1000" fill="hold"/>
                                        <p:tgtEl>
                                          <p:spTgt spid="5186567"/>
                                        </p:tgtEl>
                                        <p:attrNameLst>
                                          <p:attrName>ppt_h</p:attrName>
                                        </p:attrNameLst>
                                      </p:cBhvr>
                                      <p:tavLst>
                                        <p:tav tm="0">
                                          <p:val>
                                            <p:strVal val="#ppt_h"/>
                                          </p:val>
                                        </p:tav>
                                        <p:tav tm="100000">
                                          <p:val>
                                            <p:strVal val="#ppt_h"/>
                                          </p:val>
                                        </p:tav>
                                      </p:tavLst>
                                    </p:anim>
                                    <p:animEffect transition="in" filter="fade">
                                      <p:cBhvr>
                                        <p:cTn id="26" dur="1000"/>
                                        <p:tgtEl>
                                          <p:spTgt spid="51865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xit" presetSubtype="0" fill="hold" nodeType="clickEffect">
                                  <p:stCondLst>
                                    <p:cond delay="0"/>
                                  </p:stCondLst>
                                  <p:childTnLst>
                                    <p:anim calcmode="lin" valueType="num">
                                      <p:cBhvr>
                                        <p:cTn id="30" dur="1000"/>
                                        <p:tgtEl>
                                          <p:spTgt spid="5186570"/>
                                        </p:tgtEl>
                                        <p:attrNameLst>
                                          <p:attrName>ppt_w</p:attrName>
                                        </p:attrNameLst>
                                      </p:cBhvr>
                                      <p:tavLst>
                                        <p:tav tm="0">
                                          <p:val>
                                            <p:strVal val="ppt_w"/>
                                          </p:val>
                                        </p:tav>
                                        <p:tav tm="100000">
                                          <p:val>
                                            <p:fltVal val="0"/>
                                          </p:val>
                                        </p:tav>
                                      </p:tavLst>
                                    </p:anim>
                                    <p:anim calcmode="lin" valueType="num">
                                      <p:cBhvr>
                                        <p:cTn id="31" dur="1000"/>
                                        <p:tgtEl>
                                          <p:spTgt spid="5186570"/>
                                        </p:tgtEl>
                                        <p:attrNameLst>
                                          <p:attrName>ppt_h</p:attrName>
                                        </p:attrNameLst>
                                      </p:cBhvr>
                                      <p:tavLst>
                                        <p:tav tm="0">
                                          <p:val>
                                            <p:strVal val="ppt_h"/>
                                          </p:val>
                                        </p:tav>
                                        <p:tav tm="100000">
                                          <p:val>
                                            <p:fltVal val="0"/>
                                          </p:val>
                                        </p:tav>
                                      </p:tavLst>
                                    </p:anim>
                                    <p:anim calcmode="lin" valueType="num">
                                      <p:cBhvr>
                                        <p:cTn id="32" dur="1000"/>
                                        <p:tgtEl>
                                          <p:spTgt spid="518657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518657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5186570"/>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5186563"/>
                                        </p:tgtEl>
                                      </p:cBhvr>
                                    </p:animEffect>
                                    <p:set>
                                      <p:cBhvr>
                                        <p:cTn id="37" dur="1" fill="hold">
                                          <p:stCondLst>
                                            <p:cond delay="499"/>
                                          </p:stCondLst>
                                        </p:cTn>
                                        <p:tgtEl>
                                          <p:spTgt spid="5186563"/>
                                        </p:tgtEl>
                                        <p:attrNameLst>
                                          <p:attrName>style.visibility</p:attrName>
                                        </p:attrNameLst>
                                      </p:cBhvr>
                                      <p:to>
                                        <p:strVal val="hidden"/>
                                      </p:to>
                                    </p:set>
                                  </p:childTnLst>
                                </p:cTn>
                              </p:par>
                              <p:par>
                                <p:cTn id="38" presetID="15" presetClass="entr" presetSubtype="0" fill="hold" nodeType="withEffect">
                                  <p:stCondLst>
                                    <p:cond delay="0"/>
                                  </p:stCondLst>
                                  <p:childTnLst>
                                    <p:set>
                                      <p:cBhvr>
                                        <p:cTn id="39" dur="1" fill="hold">
                                          <p:stCondLst>
                                            <p:cond delay="0"/>
                                          </p:stCondLst>
                                        </p:cTn>
                                        <p:tgtEl>
                                          <p:spTgt spid="5186571"/>
                                        </p:tgtEl>
                                        <p:attrNameLst>
                                          <p:attrName>style.visibility</p:attrName>
                                        </p:attrNameLst>
                                      </p:cBhvr>
                                      <p:to>
                                        <p:strVal val="visible"/>
                                      </p:to>
                                    </p:set>
                                    <p:anim calcmode="lin" valueType="num">
                                      <p:cBhvr>
                                        <p:cTn id="40" dur="1000" fill="hold"/>
                                        <p:tgtEl>
                                          <p:spTgt spid="5186571"/>
                                        </p:tgtEl>
                                        <p:attrNameLst>
                                          <p:attrName>ppt_w</p:attrName>
                                        </p:attrNameLst>
                                      </p:cBhvr>
                                      <p:tavLst>
                                        <p:tav tm="0">
                                          <p:val>
                                            <p:fltVal val="0"/>
                                          </p:val>
                                        </p:tav>
                                        <p:tav tm="100000">
                                          <p:val>
                                            <p:strVal val="#ppt_w"/>
                                          </p:val>
                                        </p:tav>
                                      </p:tavLst>
                                    </p:anim>
                                    <p:anim calcmode="lin" valueType="num">
                                      <p:cBhvr>
                                        <p:cTn id="41" dur="1000" fill="hold"/>
                                        <p:tgtEl>
                                          <p:spTgt spid="5186571"/>
                                        </p:tgtEl>
                                        <p:attrNameLst>
                                          <p:attrName>ppt_h</p:attrName>
                                        </p:attrNameLst>
                                      </p:cBhvr>
                                      <p:tavLst>
                                        <p:tav tm="0">
                                          <p:val>
                                            <p:fltVal val="0"/>
                                          </p:val>
                                        </p:tav>
                                        <p:tav tm="100000">
                                          <p:val>
                                            <p:strVal val="#ppt_h"/>
                                          </p:val>
                                        </p:tav>
                                      </p:tavLst>
                                    </p:anim>
                                    <p:anim calcmode="lin" valueType="num">
                                      <p:cBhvr>
                                        <p:cTn id="42" dur="1000" fill="hold"/>
                                        <p:tgtEl>
                                          <p:spTgt spid="518657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1865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5186564"/>
                                        </p:tgtEl>
                                        <p:attrNameLst>
                                          <p:attrName>style.visibility</p:attrName>
                                        </p:attrNameLst>
                                      </p:cBhvr>
                                      <p:to>
                                        <p:strVal val="visible"/>
                                      </p:to>
                                    </p:set>
                                    <p:anim calcmode="lin" valueType="num">
                                      <p:cBhvr>
                                        <p:cTn id="48" dur="1000" fill="hold"/>
                                        <p:tgtEl>
                                          <p:spTgt spid="5186564"/>
                                        </p:tgtEl>
                                        <p:attrNameLst>
                                          <p:attrName>ppt_w</p:attrName>
                                        </p:attrNameLst>
                                      </p:cBhvr>
                                      <p:tavLst>
                                        <p:tav tm="0">
                                          <p:val>
                                            <p:strVal val="#ppt_w*0.70"/>
                                          </p:val>
                                        </p:tav>
                                        <p:tav tm="100000">
                                          <p:val>
                                            <p:strVal val="#ppt_w"/>
                                          </p:val>
                                        </p:tav>
                                      </p:tavLst>
                                    </p:anim>
                                    <p:anim calcmode="lin" valueType="num">
                                      <p:cBhvr>
                                        <p:cTn id="49" dur="1000" fill="hold"/>
                                        <p:tgtEl>
                                          <p:spTgt spid="5186564"/>
                                        </p:tgtEl>
                                        <p:attrNameLst>
                                          <p:attrName>ppt_h</p:attrName>
                                        </p:attrNameLst>
                                      </p:cBhvr>
                                      <p:tavLst>
                                        <p:tav tm="0">
                                          <p:val>
                                            <p:strVal val="#ppt_h"/>
                                          </p:val>
                                        </p:tav>
                                        <p:tav tm="100000">
                                          <p:val>
                                            <p:strVal val="#ppt_h"/>
                                          </p:val>
                                        </p:tav>
                                      </p:tavLst>
                                    </p:anim>
                                    <p:animEffect transition="in" filter="fade">
                                      <p:cBhvr>
                                        <p:cTn id="50" dur="1000"/>
                                        <p:tgtEl>
                                          <p:spTgt spid="5186564"/>
                                        </p:tgtEl>
                                      </p:cBhvr>
                                    </p:animEffect>
                                  </p:childTnLst>
                                </p:cTn>
                              </p:par>
                              <p:par>
                                <p:cTn id="51" presetID="15" presetClass="exit" presetSubtype="0" fill="hold" grpId="1" nodeType="withEffect">
                                  <p:stCondLst>
                                    <p:cond delay="0"/>
                                  </p:stCondLst>
                                  <p:iterate type="lt">
                                    <p:tmPct val="0"/>
                                  </p:iterate>
                                  <p:childTnLst>
                                    <p:anim calcmode="lin" valueType="num">
                                      <p:cBhvr>
                                        <p:cTn id="52" dur="1000"/>
                                        <p:tgtEl>
                                          <p:spTgt spid="5186567"/>
                                        </p:tgtEl>
                                        <p:attrNameLst>
                                          <p:attrName>ppt_w</p:attrName>
                                        </p:attrNameLst>
                                      </p:cBhvr>
                                      <p:tavLst>
                                        <p:tav tm="0">
                                          <p:val>
                                            <p:strVal val="ppt_w"/>
                                          </p:val>
                                        </p:tav>
                                        <p:tav tm="100000">
                                          <p:val>
                                            <p:fltVal val="0"/>
                                          </p:val>
                                        </p:tav>
                                      </p:tavLst>
                                    </p:anim>
                                    <p:anim calcmode="lin" valueType="num">
                                      <p:cBhvr>
                                        <p:cTn id="53" dur="1000"/>
                                        <p:tgtEl>
                                          <p:spTgt spid="5186567"/>
                                        </p:tgtEl>
                                        <p:attrNameLst>
                                          <p:attrName>ppt_h</p:attrName>
                                        </p:attrNameLst>
                                      </p:cBhvr>
                                      <p:tavLst>
                                        <p:tav tm="0">
                                          <p:val>
                                            <p:strVal val="ppt_h"/>
                                          </p:val>
                                        </p:tav>
                                        <p:tav tm="100000">
                                          <p:val>
                                            <p:fltVal val="0"/>
                                          </p:val>
                                        </p:tav>
                                      </p:tavLst>
                                    </p:anim>
                                    <p:anim calcmode="lin" valueType="num">
                                      <p:cBhvr>
                                        <p:cTn id="54" dur="1000"/>
                                        <p:tgtEl>
                                          <p:spTgt spid="518656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5" dur="1000"/>
                                        <p:tgtEl>
                                          <p:spTgt spid="518656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6" dur="1" fill="hold">
                                          <p:stCondLst>
                                            <p:cond delay="999"/>
                                          </p:stCondLst>
                                        </p:cTn>
                                        <p:tgtEl>
                                          <p:spTgt spid="518656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5186568"/>
                                        </p:tgtEl>
                                        <p:attrNameLst>
                                          <p:attrName>style.visibility</p:attrName>
                                        </p:attrNameLst>
                                      </p:cBhvr>
                                      <p:to>
                                        <p:strVal val="visible"/>
                                      </p:to>
                                    </p:set>
                                    <p:anim calcmode="lin" valueType="num">
                                      <p:cBhvr>
                                        <p:cTn id="61" dur="1000" fill="hold"/>
                                        <p:tgtEl>
                                          <p:spTgt spid="5186568"/>
                                        </p:tgtEl>
                                        <p:attrNameLst>
                                          <p:attrName>ppt_w</p:attrName>
                                        </p:attrNameLst>
                                      </p:cBhvr>
                                      <p:tavLst>
                                        <p:tav tm="0">
                                          <p:val>
                                            <p:strVal val="#ppt_w*0.70"/>
                                          </p:val>
                                        </p:tav>
                                        <p:tav tm="100000">
                                          <p:val>
                                            <p:strVal val="#ppt_w"/>
                                          </p:val>
                                        </p:tav>
                                      </p:tavLst>
                                    </p:anim>
                                    <p:anim calcmode="lin" valueType="num">
                                      <p:cBhvr>
                                        <p:cTn id="62" dur="1000" fill="hold"/>
                                        <p:tgtEl>
                                          <p:spTgt spid="5186568"/>
                                        </p:tgtEl>
                                        <p:attrNameLst>
                                          <p:attrName>ppt_h</p:attrName>
                                        </p:attrNameLst>
                                      </p:cBhvr>
                                      <p:tavLst>
                                        <p:tav tm="0">
                                          <p:val>
                                            <p:strVal val="#ppt_h"/>
                                          </p:val>
                                        </p:tav>
                                        <p:tav tm="100000">
                                          <p:val>
                                            <p:strVal val="#ppt_h"/>
                                          </p:val>
                                        </p:tav>
                                      </p:tavLst>
                                    </p:anim>
                                    <p:animEffect transition="in" filter="fade">
                                      <p:cBhvr>
                                        <p:cTn id="63" dur="1000"/>
                                        <p:tgtEl>
                                          <p:spTgt spid="5186568"/>
                                        </p:tgtEl>
                                      </p:cBhvr>
                                    </p:animEffect>
                                  </p:childTnLst>
                                </p:cTn>
                              </p:par>
                              <p:par>
                                <p:cTn id="64" presetID="30" presetClass="entr" presetSubtype="0" fill="hold" grpId="0" nodeType="withEffect">
                                  <p:stCondLst>
                                    <p:cond delay="0"/>
                                  </p:stCondLst>
                                  <p:childTnLst>
                                    <p:set>
                                      <p:cBhvr>
                                        <p:cTn id="65" dur="1" fill="hold">
                                          <p:stCondLst>
                                            <p:cond delay="0"/>
                                          </p:stCondLst>
                                        </p:cTn>
                                        <p:tgtEl>
                                          <p:spTgt spid="5186574"/>
                                        </p:tgtEl>
                                        <p:attrNameLst>
                                          <p:attrName>style.visibility</p:attrName>
                                        </p:attrNameLst>
                                      </p:cBhvr>
                                      <p:to>
                                        <p:strVal val="visible"/>
                                      </p:to>
                                    </p:set>
                                    <p:animEffect transition="in" filter="fade">
                                      <p:cBhvr>
                                        <p:cTn id="66" dur="800" decel="100000"/>
                                        <p:tgtEl>
                                          <p:spTgt spid="5186574"/>
                                        </p:tgtEl>
                                      </p:cBhvr>
                                    </p:animEffect>
                                    <p:anim calcmode="lin" valueType="num">
                                      <p:cBhvr>
                                        <p:cTn id="67" dur="800" decel="100000" fill="hold"/>
                                        <p:tgtEl>
                                          <p:spTgt spid="5186574"/>
                                        </p:tgtEl>
                                        <p:attrNameLst>
                                          <p:attrName>style.rotation</p:attrName>
                                        </p:attrNameLst>
                                      </p:cBhvr>
                                      <p:tavLst>
                                        <p:tav tm="0">
                                          <p:val>
                                            <p:fltVal val="-90"/>
                                          </p:val>
                                        </p:tav>
                                        <p:tav tm="100000">
                                          <p:val>
                                            <p:fltVal val="0"/>
                                          </p:val>
                                        </p:tav>
                                      </p:tavLst>
                                    </p:anim>
                                    <p:anim calcmode="lin" valueType="num">
                                      <p:cBhvr>
                                        <p:cTn id="68" dur="800" decel="100000" fill="hold"/>
                                        <p:tgtEl>
                                          <p:spTgt spid="5186574"/>
                                        </p:tgtEl>
                                        <p:attrNameLst>
                                          <p:attrName>ppt_x</p:attrName>
                                        </p:attrNameLst>
                                      </p:cBhvr>
                                      <p:tavLst>
                                        <p:tav tm="0">
                                          <p:val>
                                            <p:strVal val="#ppt_x+0.4"/>
                                          </p:val>
                                        </p:tav>
                                        <p:tav tm="100000">
                                          <p:val>
                                            <p:strVal val="#ppt_x-0.05"/>
                                          </p:val>
                                        </p:tav>
                                      </p:tavLst>
                                    </p:anim>
                                    <p:anim calcmode="lin" valueType="num">
                                      <p:cBhvr>
                                        <p:cTn id="69" dur="800" decel="100000" fill="hold"/>
                                        <p:tgtEl>
                                          <p:spTgt spid="518657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518657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5186574"/>
                                        </p:tgtEl>
                                        <p:attrNameLst>
                                          <p:attrName>ppt_y</p:attrName>
                                        </p:attrNameLst>
                                      </p:cBhvr>
                                      <p:tavLst>
                                        <p:tav tm="0">
                                          <p:val>
                                            <p:strVal val="#ppt_y+0.1"/>
                                          </p:val>
                                        </p:tav>
                                        <p:tav tm="100000">
                                          <p:val>
                                            <p:strVal val="#ppt_y"/>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5186577"/>
                                        </p:tgtEl>
                                        <p:attrNameLst>
                                          <p:attrName>style.visibility</p:attrName>
                                        </p:attrNameLst>
                                      </p:cBhvr>
                                      <p:to>
                                        <p:strVal val="visible"/>
                                      </p:to>
                                    </p:set>
                                    <p:anim calcmode="lin" valueType="num">
                                      <p:cBhvr>
                                        <p:cTn id="74" dur="500" fill="hold"/>
                                        <p:tgtEl>
                                          <p:spTgt spid="5186577"/>
                                        </p:tgtEl>
                                        <p:attrNameLst>
                                          <p:attrName>ppt_w</p:attrName>
                                        </p:attrNameLst>
                                      </p:cBhvr>
                                      <p:tavLst>
                                        <p:tav tm="0">
                                          <p:val>
                                            <p:fltVal val="0"/>
                                          </p:val>
                                        </p:tav>
                                        <p:tav tm="100000">
                                          <p:val>
                                            <p:strVal val="#ppt_w"/>
                                          </p:val>
                                        </p:tav>
                                      </p:tavLst>
                                    </p:anim>
                                    <p:anim calcmode="lin" valueType="num">
                                      <p:cBhvr>
                                        <p:cTn id="75" dur="500" fill="hold"/>
                                        <p:tgtEl>
                                          <p:spTgt spid="5186577"/>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5186578"/>
                                        </p:tgtEl>
                                        <p:attrNameLst>
                                          <p:attrName>style.visibility</p:attrName>
                                        </p:attrNameLst>
                                      </p:cBhvr>
                                      <p:to>
                                        <p:strVal val="visible"/>
                                      </p:to>
                                    </p:set>
                                    <p:anim calcmode="lin" valueType="num">
                                      <p:cBhvr>
                                        <p:cTn id="78" dur="500" fill="hold"/>
                                        <p:tgtEl>
                                          <p:spTgt spid="5186578"/>
                                        </p:tgtEl>
                                        <p:attrNameLst>
                                          <p:attrName>ppt_w</p:attrName>
                                        </p:attrNameLst>
                                      </p:cBhvr>
                                      <p:tavLst>
                                        <p:tav tm="0">
                                          <p:val>
                                            <p:fltVal val="0"/>
                                          </p:val>
                                        </p:tav>
                                        <p:tav tm="100000">
                                          <p:val>
                                            <p:strVal val="#ppt_w"/>
                                          </p:val>
                                        </p:tav>
                                      </p:tavLst>
                                    </p:anim>
                                    <p:anim calcmode="lin" valueType="num">
                                      <p:cBhvr>
                                        <p:cTn id="79" dur="500" fill="hold"/>
                                        <p:tgtEl>
                                          <p:spTgt spid="5186578"/>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5186576"/>
                                        </p:tgtEl>
                                        <p:attrNameLst>
                                          <p:attrName>style.visibility</p:attrName>
                                        </p:attrNameLst>
                                      </p:cBhvr>
                                      <p:to>
                                        <p:strVal val="visible"/>
                                      </p:to>
                                    </p:set>
                                    <p:anim calcmode="lin" valueType="num">
                                      <p:cBhvr>
                                        <p:cTn id="82" dur="500" fill="hold"/>
                                        <p:tgtEl>
                                          <p:spTgt spid="5186576"/>
                                        </p:tgtEl>
                                        <p:attrNameLst>
                                          <p:attrName>ppt_w</p:attrName>
                                        </p:attrNameLst>
                                      </p:cBhvr>
                                      <p:tavLst>
                                        <p:tav tm="0">
                                          <p:val>
                                            <p:fltVal val="0"/>
                                          </p:val>
                                        </p:tav>
                                        <p:tav tm="100000">
                                          <p:val>
                                            <p:strVal val="#ppt_w"/>
                                          </p:val>
                                        </p:tav>
                                      </p:tavLst>
                                    </p:anim>
                                    <p:anim calcmode="lin" valueType="num">
                                      <p:cBhvr>
                                        <p:cTn id="83" dur="500" fill="hold"/>
                                        <p:tgtEl>
                                          <p:spTgt spid="5186576"/>
                                        </p:tgtEl>
                                        <p:attrNameLst>
                                          <p:attrName>ppt_h</p:attrName>
                                        </p:attrNameLst>
                                      </p:cBhvr>
                                      <p:tavLst>
                                        <p:tav tm="0">
                                          <p:val>
                                            <p:fltVal val="0"/>
                                          </p:val>
                                        </p:tav>
                                        <p:tav tm="100000">
                                          <p:val>
                                            <p:strVal val="#ppt_h"/>
                                          </p:val>
                                        </p:tav>
                                      </p:tavLst>
                                    </p:anim>
                                  </p:childTnLst>
                                </p:cTn>
                              </p:par>
                              <p:par>
                                <p:cTn id="84" presetID="2" presetClass="exit" presetSubtype="4" fill="hold" nodeType="withEffect">
                                  <p:stCondLst>
                                    <p:cond delay="0"/>
                                  </p:stCondLst>
                                  <p:childTnLst>
                                    <p:anim calcmode="lin" valueType="num">
                                      <p:cBhvr additive="base">
                                        <p:cTn id="85" dur="500"/>
                                        <p:tgtEl>
                                          <p:spTgt spid="5186571"/>
                                        </p:tgtEl>
                                        <p:attrNameLst>
                                          <p:attrName>ppt_x</p:attrName>
                                        </p:attrNameLst>
                                      </p:cBhvr>
                                      <p:tavLst>
                                        <p:tav tm="0">
                                          <p:val>
                                            <p:strVal val="ppt_x"/>
                                          </p:val>
                                        </p:tav>
                                        <p:tav tm="100000">
                                          <p:val>
                                            <p:strVal val="ppt_x"/>
                                          </p:val>
                                        </p:tav>
                                      </p:tavLst>
                                    </p:anim>
                                    <p:anim calcmode="lin" valueType="num">
                                      <p:cBhvr additive="base">
                                        <p:cTn id="86" dur="500"/>
                                        <p:tgtEl>
                                          <p:spTgt spid="5186571"/>
                                        </p:tgtEl>
                                        <p:attrNameLst>
                                          <p:attrName>ppt_y</p:attrName>
                                        </p:attrNameLst>
                                      </p:cBhvr>
                                      <p:tavLst>
                                        <p:tav tm="0">
                                          <p:val>
                                            <p:strVal val="ppt_y"/>
                                          </p:val>
                                        </p:tav>
                                        <p:tav tm="100000">
                                          <p:val>
                                            <p:strVal val="1+ppt_h/2"/>
                                          </p:val>
                                        </p:tav>
                                      </p:tavLst>
                                    </p:anim>
                                    <p:set>
                                      <p:cBhvr>
                                        <p:cTn id="87" dur="1" fill="hold">
                                          <p:stCondLst>
                                            <p:cond delay="499"/>
                                          </p:stCondLst>
                                        </p:cTn>
                                        <p:tgtEl>
                                          <p:spTgt spid="5186571"/>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5186564"/>
                                        </p:tgtEl>
                                      </p:cBhvr>
                                    </p:animEffect>
                                    <p:set>
                                      <p:cBhvr>
                                        <p:cTn id="90" dur="1" fill="hold">
                                          <p:stCondLst>
                                            <p:cond delay="499"/>
                                          </p:stCondLst>
                                        </p:cTn>
                                        <p:tgtEl>
                                          <p:spTgt spid="5186564"/>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5186566"/>
                                        </p:tgtEl>
                                        <p:attrNameLst>
                                          <p:attrName>ppt_x</p:attrName>
                                        </p:attrNameLst>
                                      </p:cBhvr>
                                      <p:tavLst>
                                        <p:tav tm="0">
                                          <p:val>
                                            <p:strVal val="ppt_x"/>
                                          </p:val>
                                        </p:tav>
                                        <p:tav tm="100000">
                                          <p:val>
                                            <p:strVal val="ppt_x"/>
                                          </p:val>
                                        </p:tav>
                                      </p:tavLst>
                                    </p:anim>
                                    <p:anim calcmode="lin" valueType="num">
                                      <p:cBhvr additive="base">
                                        <p:cTn id="93" dur="500"/>
                                        <p:tgtEl>
                                          <p:spTgt spid="5186566"/>
                                        </p:tgtEl>
                                        <p:attrNameLst>
                                          <p:attrName>ppt_y</p:attrName>
                                        </p:attrNameLst>
                                      </p:cBhvr>
                                      <p:tavLst>
                                        <p:tav tm="0">
                                          <p:val>
                                            <p:strVal val="ppt_y"/>
                                          </p:val>
                                        </p:tav>
                                        <p:tav tm="100000">
                                          <p:val>
                                            <p:strVal val="1+ppt_h/2"/>
                                          </p:val>
                                        </p:tav>
                                      </p:tavLst>
                                    </p:anim>
                                    <p:set>
                                      <p:cBhvr>
                                        <p:cTn id="94" dur="1" fill="hold">
                                          <p:stCondLst>
                                            <p:cond delay="499"/>
                                          </p:stCondLst>
                                        </p:cTn>
                                        <p:tgtEl>
                                          <p:spTgt spid="5186566"/>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6" presetClass="emph" presetSubtype="0" fill="hold" grpId="1" nodeType="clickEffect">
                                  <p:stCondLst>
                                    <p:cond delay="0"/>
                                  </p:stCondLst>
                                  <p:childTnLst>
                                    <p:animScale>
                                      <p:cBhvr>
                                        <p:cTn id="98" dur="2000" fill="hold"/>
                                        <p:tgtEl>
                                          <p:spTgt spid="5186568"/>
                                        </p:tgtEl>
                                      </p:cBhvr>
                                      <p:by x="150000" y="150000"/>
                                    </p:animScale>
                                  </p:childTnLst>
                                </p:cTn>
                              </p:par>
                              <p:par>
                                <p:cTn id="99" presetID="64" presetClass="path" presetSubtype="0" accel="50000" decel="50000" fill="hold" grpId="1" nodeType="withEffect">
                                  <p:stCondLst>
                                    <p:cond delay="0"/>
                                  </p:stCondLst>
                                  <p:childTnLst>
                                    <p:animMotion origin="layout" path="M 0.00469 0.20069 L 0.00469 -0.13226 " pathEditMode="relative" rAng="0" ptsTypes="AA">
                                      <p:cBhvr>
                                        <p:cTn id="100" dur="2000" fill="hold"/>
                                        <p:tgtEl>
                                          <p:spTgt spid="5186574"/>
                                        </p:tgtEl>
                                        <p:attrNameLst>
                                          <p:attrName>ppt_x</p:attrName>
                                          <p:attrName>ppt_y</p:attrName>
                                        </p:attrNameLst>
                                      </p:cBhvr>
                                      <p:rCtr x="0" y="-16647"/>
                                    </p:animMotion>
                                  </p:childTnLst>
                                </p:cTn>
                              </p:par>
                              <p:par>
                                <p:cTn id="101" presetID="56" presetClass="path" presetSubtype="0" accel="50000" decel="50000" fill="hold" grpId="1" nodeType="withEffect">
                                  <p:stCondLst>
                                    <p:cond delay="0"/>
                                  </p:stCondLst>
                                  <p:childTnLst>
                                    <p:animMotion origin="layout" path="M -4.44444E-6 1.90751E-6 L -0.09322 -0.04416 " pathEditMode="relative" rAng="0" ptsTypes="AA">
                                      <p:cBhvr>
                                        <p:cTn id="102" dur="2000" fill="hold"/>
                                        <p:tgtEl>
                                          <p:spTgt spid="5186577"/>
                                        </p:tgtEl>
                                        <p:attrNameLst>
                                          <p:attrName>ppt_x</p:attrName>
                                          <p:attrName>ppt_y</p:attrName>
                                        </p:attrNameLst>
                                      </p:cBhvr>
                                      <p:rCtr x="-4670" y="-2220"/>
                                    </p:animMotion>
                                  </p:childTnLst>
                                </p:cTn>
                              </p:par>
                              <p:par>
                                <p:cTn id="103" presetID="26" presetClass="entr" presetSubtype="0" fill="hold" nodeType="withEffect">
                                  <p:stCondLst>
                                    <p:cond delay="0"/>
                                  </p:stCondLst>
                                  <p:childTnLst>
                                    <p:set>
                                      <p:cBhvr>
                                        <p:cTn id="104" dur="1" fill="hold">
                                          <p:stCondLst>
                                            <p:cond delay="0"/>
                                          </p:stCondLst>
                                        </p:cTn>
                                        <p:tgtEl>
                                          <p:spTgt spid="5186572"/>
                                        </p:tgtEl>
                                        <p:attrNameLst>
                                          <p:attrName>style.visibility</p:attrName>
                                        </p:attrNameLst>
                                      </p:cBhvr>
                                      <p:to>
                                        <p:strVal val="visible"/>
                                      </p:to>
                                    </p:set>
                                    <p:animEffect transition="in" filter="wipe(down)">
                                      <p:cBhvr>
                                        <p:cTn id="105" dur="580">
                                          <p:stCondLst>
                                            <p:cond delay="0"/>
                                          </p:stCondLst>
                                        </p:cTn>
                                        <p:tgtEl>
                                          <p:spTgt spid="5186572"/>
                                        </p:tgtEl>
                                      </p:cBhvr>
                                    </p:animEffect>
                                    <p:anim calcmode="lin" valueType="num">
                                      <p:cBhvr>
                                        <p:cTn id="106" dur="1822" tmFilter="0,0; 0.14,0.36; 0.43,0.73; 0.71,0.91; 1.0,1.0">
                                          <p:stCondLst>
                                            <p:cond delay="0"/>
                                          </p:stCondLst>
                                        </p:cTn>
                                        <p:tgtEl>
                                          <p:spTgt spid="518657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8657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8657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8657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86572"/>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86572"/>
                                        </p:tgtEl>
                                      </p:cBhvr>
                                      <p:to x="100000" y="60000"/>
                                    </p:animScale>
                                    <p:animScale>
                                      <p:cBhvr>
                                        <p:cTn id="112" dur="166" decel="50000">
                                          <p:stCondLst>
                                            <p:cond delay="676"/>
                                          </p:stCondLst>
                                        </p:cTn>
                                        <p:tgtEl>
                                          <p:spTgt spid="5186572"/>
                                        </p:tgtEl>
                                      </p:cBhvr>
                                      <p:to x="100000" y="100000"/>
                                    </p:animScale>
                                    <p:animScale>
                                      <p:cBhvr>
                                        <p:cTn id="113" dur="26">
                                          <p:stCondLst>
                                            <p:cond delay="1312"/>
                                          </p:stCondLst>
                                        </p:cTn>
                                        <p:tgtEl>
                                          <p:spTgt spid="5186572"/>
                                        </p:tgtEl>
                                      </p:cBhvr>
                                      <p:to x="100000" y="80000"/>
                                    </p:animScale>
                                    <p:animScale>
                                      <p:cBhvr>
                                        <p:cTn id="114" dur="166" decel="50000">
                                          <p:stCondLst>
                                            <p:cond delay="1338"/>
                                          </p:stCondLst>
                                        </p:cTn>
                                        <p:tgtEl>
                                          <p:spTgt spid="5186572"/>
                                        </p:tgtEl>
                                      </p:cBhvr>
                                      <p:to x="100000" y="100000"/>
                                    </p:animScale>
                                    <p:animScale>
                                      <p:cBhvr>
                                        <p:cTn id="115" dur="26">
                                          <p:stCondLst>
                                            <p:cond delay="1642"/>
                                          </p:stCondLst>
                                        </p:cTn>
                                        <p:tgtEl>
                                          <p:spTgt spid="5186572"/>
                                        </p:tgtEl>
                                      </p:cBhvr>
                                      <p:to x="100000" y="90000"/>
                                    </p:animScale>
                                    <p:animScale>
                                      <p:cBhvr>
                                        <p:cTn id="116" dur="166" decel="50000">
                                          <p:stCondLst>
                                            <p:cond delay="1668"/>
                                          </p:stCondLst>
                                        </p:cTn>
                                        <p:tgtEl>
                                          <p:spTgt spid="5186572"/>
                                        </p:tgtEl>
                                      </p:cBhvr>
                                      <p:to x="100000" y="100000"/>
                                    </p:animScale>
                                    <p:animScale>
                                      <p:cBhvr>
                                        <p:cTn id="117" dur="26">
                                          <p:stCondLst>
                                            <p:cond delay="1808"/>
                                          </p:stCondLst>
                                        </p:cTn>
                                        <p:tgtEl>
                                          <p:spTgt spid="5186572"/>
                                        </p:tgtEl>
                                      </p:cBhvr>
                                      <p:to x="100000" y="95000"/>
                                    </p:animScale>
                                    <p:animScale>
                                      <p:cBhvr>
                                        <p:cTn id="118" dur="166" decel="50000">
                                          <p:stCondLst>
                                            <p:cond delay="1834"/>
                                          </p:stCondLst>
                                        </p:cTn>
                                        <p:tgtEl>
                                          <p:spTgt spid="5186572"/>
                                        </p:tgtEl>
                                      </p:cBhvr>
                                      <p:to x="100000" y="10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7" presetClass="entr" presetSubtype="10" fill="hold" grpId="0" nodeType="clickEffect">
                                  <p:stCondLst>
                                    <p:cond delay="0"/>
                                  </p:stCondLst>
                                  <p:childTnLst>
                                    <p:set>
                                      <p:cBhvr>
                                        <p:cTn id="122" dur="1" fill="hold">
                                          <p:stCondLst>
                                            <p:cond delay="0"/>
                                          </p:stCondLst>
                                        </p:cTn>
                                        <p:tgtEl>
                                          <p:spTgt spid="5186575"/>
                                        </p:tgtEl>
                                        <p:attrNameLst>
                                          <p:attrName>style.visibility</p:attrName>
                                        </p:attrNameLst>
                                      </p:cBhvr>
                                      <p:to>
                                        <p:strVal val="visible"/>
                                      </p:to>
                                    </p:set>
                                    <p:anim calcmode="lin" valueType="num">
                                      <p:cBhvr>
                                        <p:cTn id="123" dur="500" fill="hold"/>
                                        <p:tgtEl>
                                          <p:spTgt spid="5186575"/>
                                        </p:tgtEl>
                                        <p:attrNameLst>
                                          <p:attrName>ppt_w</p:attrName>
                                        </p:attrNameLst>
                                      </p:cBhvr>
                                      <p:tavLst>
                                        <p:tav tm="0">
                                          <p:val>
                                            <p:fltVal val="0"/>
                                          </p:val>
                                        </p:tav>
                                        <p:tav tm="100000">
                                          <p:val>
                                            <p:strVal val="#ppt_w"/>
                                          </p:val>
                                        </p:tav>
                                      </p:tavLst>
                                    </p:anim>
                                    <p:anim calcmode="lin" valueType="num">
                                      <p:cBhvr>
                                        <p:cTn id="124" dur="500" fill="hold"/>
                                        <p:tgtEl>
                                          <p:spTgt spid="51865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6564" grpId="0" animBg="1"/>
      <p:bldP spid="5186564" grpId="1" animBg="1"/>
      <p:bldP spid="5186566" grpId="0"/>
      <p:bldP spid="5186566" grpId="1"/>
      <p:bldP spid="5186567" grpId="0" animBg="1"/>
      <p:bldP spid="5186567" grpId="1" animBg="1"/>
      <p:bldP spid="5186568" grpId="0" animBg="1"/>
      <p:bldP spid="5186568" grpId="1" animBg="1"/>
      <p:bldP spid="5186574" grpId="0" animBg="1"/>
      <p:bldP spid="5186574" grpId="1" animBg="1"/>
      <p:bldP spid="5186575" grpId="0" animBg="1"/>
      <p:bldP spid="5186576" grpId="0" animBg="1"/>
      <p:bldP spid="5186577" grpId="0" animBg="1"/>
      <p:bldP spid="5186577" grpId="1" animBg="1"/>
      <p:bldP spid="518657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0645" name="Text Box 5"/>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360653" name="AutoShape 13"/>
          <p:cNvSpPr>
            <a:spLocks noChangeArrowheads="1"/>
          </p:cNvSpPr>
          <p:nvPr/>
        </p:nvSpPr>
        <p:spPr bwMode="blackWhite">
          <a:xfrm>
            <a:off x="1116013" y="115888"/>
            <a:ext cx="7632700" cy="6662737"/>
          </a:xfrm>
          <a:prstGeom prst="irregularSeal1">
            <a:avLst/>
          </a:prstGeom>
          <a:solidFill>
            <a:schemeClr val="bg1"/>
          </a:solidFill>
          <a:ln w="57150">
            <a:solidFill>
              <a:schemeClr val="accent2"/>
            </a:solidFill>
            <a:miter lim="800000"/>
            <a:headEnd/>
            <a:tailEnd/>
          </a:ln>
          <a:effectLst/>
          <a:extLst>
            <a:ext uri="{AF507438-7753-43E0-B8FC-AC1667EBCBE1}">
              <a14:hiddenEffects xmlns:a14="http://schemas.microsoft.com/office/drawing/2010/main">
                <a:effectLst>
                  <a:outerShdw dist="117088" dir="2963922" algn="ctr" rotWithShape="0">
                    <a:schemeClr val="tx1"/>
                  </a:outerShdw>
                </a:effectLst>
              </a14:hiddenEffects>
            </a:ext>
          </a:extLst>
        </p:spPr>
        <p:txBody>
          <a:bodyPr lIns="82058" tIns="41029" rIns="82058" bIns="41029" anchor="ctr"/>
          <a:lstStyle>
            <a:lvl1pPr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409575"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820738"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230313"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641475" algn="l" defTabSz="820738">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098675"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555875"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013075"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470275" defTabSz="820738"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lnSpc>
                <a:spcPct val="90000"/>
              </a:lnSpc>
              <a:spcBef>
                <a:spcPct val="50000"/>
              </a:spcBef>
            </a:pPr>
            <a:r>
              <a:rPr kumimoji="0" lang="ja-JP" altLang="en-US" sz="3200" b="1">
                <a:ea typeface="HGP明朝B" panose="02020800000000000000" pitchFamily="18" charset="-128"/>
              </a:rPr>
              <a:t>進</a:t>
            </a:r>
            <a:r>
              <a:rPr lang="ja-JP" altLang="en-US" sz="3200" b="1">
                <a:ea typeface="HGP明朝B" panose="02020800000000000000" pitchFamily="18" charset="-128"/>
              </a:rPr>
              <a:t>化</a:t>
            </a:r>
          </a:p>
          <a:p>
            <a:pPr algn="ctr">
              <a:lnSpc>
                <a:spcPct val="90000"/>
              </a:lnSpc>
              <a:spcBef>
                <a:spcPct val="50000"/>
              </a:spcBef>
            </a:pPr>
            <a:r>
              <a:rPr lang="ja-JP" altLang="en-US" sz="3200" b="1">
                <a:ea typeface="HGP明朝B" panose="02020800000000000000" pitchFamily="18" charset="-128"/>
              </a:rPr>
              <a:t>短期的な環境変化に対応するのはミーム</a:t>
            </a:r>
          </a:p>
        </p:txBody>
      </p:sp>
      <p:sp>
        <p:nvSpPr>
          <p:cNvPr id="5360649" name="Rectangle 9"/>
          <p:cNvSpPr>
            <a:spLocks noGrp="1" noChangeArrowheads="1"/>
          </p:cNvSpPr>
          <p:nvPr>
            <p:ph type="title"/>
          </p:nvPr>
        </p:nvSpPr>
        <p:spPr>
          <a:xfrm>
            <a:off x="107950" y="44450"/>
            <a:ext cx="903605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ミームの特徴</a:t>
            </a:r>
            <a:r>
              <a:rPr lang="en-US" altLang="ja-JP" sz="3400">
                <a:effectLst/>
                <a:latin typeface="HGP創英角ﾎﾟｯﾌﾟ体" panose="040B0A00000000000000" pitchFamily="50" charset="-128"/>
                <a:ea typeface="HGP創英角ﾎﾟｯﾌﾟ体" panose="040B0A00000000000000" pitchFamily="50" charset="-128"/>
              </a:rPr>
              <a:t>3</a:t>
            </a:r>
          </a:p>
        </p:txBody>
      </p:sp>
      <p:pic>
        <p:nvPicPr>
          <p:cNvPr id="5360652" name="Picture 12"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083425" y="4221163"/>
            <a:ext cx="20066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60653"/>
                                        </p:tgtEl>
                                        <p:attrNameLst>
                                          <p:attrName>style.visibility</p:attrName>
                                        </p:attrNameLst>
                                      </p:cBhvr>
                                      <p:to>
                                        <p:strVal val="visible"/>
                                      </p:to>
                                    </p:set>
                                    <p:animEffect transition="in" filter="dissolve">
                                      <p:cBhvr>
                                        <p:cTn id="7" dur="500"/>
                                        <p:tgtEl>
                                          <p:spTgt spid="5360653"/>
                                        </p:tgtEl>
                                      </p:cBhvr>
                                    </p:animEffect>
                                  </p:childTnLst>
                                  <p:subTnLst>
                                    <p:audio>
                                      <p:cMediaNode>
                                        <p:cTn display="0" masterRel="sameClick">
                                          <p:stCondLst>
                                            <p:cond evt="begin" delay="0">
                                              <p:tn val="5"/>
                                            </p:cond>
                                          </p:stCondLst>
                                          <p:endCondLst>
                                            <p:cond evt="onStopAudio" delay="0">
                                              <p:tgtEl>
                                                <p:sldTgt/>
                                              </p:tgtEl>
                                            </p:cond>
                                          </p:endCondLst>
                                        </p:cTn>
                                        <p:tgtEl>
                                          <p:sndTgt r:embed="rId4" name="explode.wav"/>
                                        </p:tgtEl>
                                      </p:cMediaNode>
                                    </p:audio>
                                  </p:subTnLst>
                                </p:cTn>
                              </p:par>
                              <p:par>
                                <p:cTn id="8" presetID="26" presetClass="entr" presetSubtype="0" fill="hold" nodeType="withEffect">
                                  <p:stCondLst>
                                    <p:cond delay="0"/>
                                  </p:stCondLst>
                                  <p:childTnLst>
                                    <p:set>
                                      <p:cBhvr>
                                        <p:cTn id="9" dur="1" fill="hold">
                                          <p:stCondLst>
                                            <p:cond delay="0"/>
                                          </p:stCondLst>
                                        </p:cTn>
                                        <p:tgtEl>
                                          <p:spTgt spid="5360652"/>
                                        </p:tgtEl>
                                        <p:attrNameLst>
                                          <p:attrName>style.visibility</p:attrName>
                                        </p:attrNameLst>
                                      </p:cBhvr>
                                      <p:to>
                                        <p:strVal val="visible"/>
                                      </p:to>
                                    </p:set>
                                    <p:animEffect transition="in" filter="wipe(down)">
                                      <p:cBhvr>
                                        <p:cTn id="10" dur="580">
                                          <p:stCondLst>
                                            <p:cond delay="0"/>
                                          </p:stCondLst>
                                        </p:cTn>
                                        <p:tgtEl>
                                          <p:spTgt spid="5360652"/>
                                        </p:tgtEl>
                                      </p:cBhvr>
                                    </p:animEffect>
                                    <p:anim calcmode="lin" valueType="num">
                                      <p:cBhvr>
                                        <p:cTn id="11" dur="1822" tmFilter="0,0; 0.14,0.36; 0.43,0.73; 0.71,0.91; 1.0,1.0">
                                          <p:stCondLst>
                                            <p:cond delay="0"/>
                                          </p:stCondLst>
                                        </p:cTn>
                                        <p:tgtEl>
                                          <p:spTgt spid="536065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36065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36065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36065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360652"/>
                                        </p:tgtEl>
                                        <p:attrNameLst>
                                          <p:attrName>ppt_y</p:attrName>
                                        </p:attrNameLst>
                                      </p:cBhvr>
                                      <p:tavLst>
                                        <p:tav tm="0" fmla="#ppt_y-sin(pi*$)/81">
                                          <p:val>
                                            <p:fltVal val="0"/>
                                          </p:val>
                                        </p:tav>
                                        <p:tav tm="100000">
                                          <p:val>
                                            <p:fltVal val="1"/>
                                          </p:val>
                                        </p:tav>
                                      </p:tavLst>
                                    </p:anim>
                                    <p:animScale>
                                      <p:cBhvr>
                                        <p:cTn id="16" dur="26">
                                          <p:stCondLst>
                                            <p:cond delay="650"/>
                                          </p:stCondLst>
                                        </p:cTn>
                                        <p:tgtEl>
                                          <p:spTgt spid="5360652"/>
                                        </p:tgtEl>
                                      </p:cBhvr>
                                      <p:to x="100000" y="60000"/>
                                    </p:animScale>
                                    <p:animScale>
                                      <p:cBhvr>
                                        <p:cTn id="17" dur="166" decel="50000">
                                          <p:stCondLst>
                                            <p:cond delay="676"/>
                                          </p:stCondLst>
                                        </p:cTn>
                                        <p:tgtEl>
                                          <p:spTgt spid="5360652"/>
                                        </p:tgtEl>
                                      </p:cBhvr>
                                      <p:to x="100000" y="100000"/>
                                    </p:animScale>
                                    <p:animScale>
                                      <p:cBhvr>
                                        <p:cTn id="18" dur="26">
                                          <p:stCondLst>
                                            <p:cond delay="1312"/>
                                          </p:stCondLst>
                                        </p:cTn>
                                        <p:tgtEl>
                                          <p:spTgt spid="5360652"/>
                                        </p:tgtEl>
                                      </p:cBhvr>
                                      <p:to x="100000" y="80000"/>
                                    </p:animScale>
                                    <p:animScale>
                                      <p:cBhvr>
                                        <p:cTn id="19" dur="166" decel="50000">
                                          <p:stCondLst>
                                            <p:cond delay="1338"/>
                                          </p:stCondLst>
                                        </p:cTn>
                                        <p:tgtEl>
                                          <p:spTgt spid="5360652"/>
                                        </p:tgtEl>
                                      </p:cBhvr>
                                      <p:to x="100000" y="100000"/>
                                    </p:animScale>
                                    <p:animScale>
                                      <p:cBhvr>
                                        <p:cTn id="20" dur="26">
                                          <p:stCondLst>
                                            <p:cond delay="1642"/>
                                          </p:stCondLst>
                                        </p:cTn>
                                        <p:tgtEl>
                                          <p:spTgt spid="5360652"/>
                                        </p:tgtEl>
                                      </p:cBhvr>
                                      <p:to x="100000" y="90000"/>
                                    </p:animScale>
                                    <p:animScale>
                                      <p:cBhvr>
                                        <p:cTn id="21" dur="166" decel="50000">
                                          <p:stCondLst>
                                            <p:cond delay="1668"/>
                                          </p:stCondLst>
                                        </p:cTn>
                                        <p:tgtEl>
                                          <p:spTgt spid="5360652"/>
                                        </p:tgtEl>
                                      </p:cBhvr>
                                      <p:to x="100000" y="100000"/>
                                    </p:animScale>
                                    <p:animScale>
                                      <p:cBhvr>
                                        <p:cTn id="22" dur="26">
                                          <p:stCondLst>
                                            <p:cond delay="1808"/>
                                          </p:stCondLst>
                                        </p:cTn>
                                        <p:tgtEl>
                                          <p:spTgt spid="5360652"/>
                                        </p:tgtEl>
                                      </p:cBhvr>
                                      <p:to x="100000" y="95000"/>
                                    </p:animScale>
                                    <p:animScale>
                                      <p:cBhvr>
                                        <p:cTn id="23" dur="166" decel="50000">
                                          <p:stCondLst>
                                            <p:cond delay="1834"/>
                                          </p:stCondLst>
                                        </p:cTn>
                                        <p:tgtEl>
                                          <p:spTgt spid="53606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0653"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88610" name="Picture 2" descr="w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1814513"/>
            <a:ext cx="4213225" cy="4999037"/>
          </a:xfrm>
          <a:prstGeom prst="rect">
            <a:avLst/>
          </a:prstGeom>
          <a:noFill/>
          <a:extLst>
            <a:ext uri="{909E8E84-426E-40DD-AFC4-6F175D3DCCD1}">
              <a14:hiddenFill xmlns:a14="http://schemas.microsoft.com/office/drawing/2010/main">
                <a:solidFill>
                  <a:srgbClr val="FFFFFF"/>
                </a:solidFill>
              </a14:hiddenFill>
            </a:ext>
          </a:extLst>
        </p:spPr>
      </p:pic>
      <p:sp>
        <p:nvSpPr>
          <p:cNvPr id="5188611"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88612" name="Rectangle 4"/>
          <p:cNvSpPr>
            <a:spLocks noGrp="1" noChangeArrowheads="1"/>
          </p:cNvSpPr>
          <p:nvPr>
            <p:ph type="title"/>
          </p:nvPr>
        </p:nvSpPr>
        <p:spPr>
          <a:xfrm>
            <a:off x="107950" y="-26988"/>
            <a:ext cx="903605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遺伝子による環境変化への対応</a:t>
            </a:r>
          </a:p>
        </p:txBody>
      </p:sp>
      <p:sp>
        <p:nvSpPr>
          <p:cNvPr id="5188613" name="Text Box 5"/>
          <p:cNvSpPr txBox="1">
            <a:spLocks noChangeArrowheads="1"/>
          </p:cNvSpPr>
          <p:nvPr/>
        </p:nvSpPr>
        <p:spPr bwMode="blackWhite">
          <a:xfrm>
            <a:off x="1476375" y="765175"/>
            <a:ext cx="5472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2400">
                <a:latin typeface="Times New Roman" panose="02020603050405020304" pitchFamily="18" charset="0"/>
                <a:ea typeface="HGP創英角ﾎﾟｯﾌﾟ体" panose="040B0A00000000000000" pitchFamily="50" charset="-128"/>
              </a:rPr>
              <a:t>環境変化への遺伝子とミームの対応</a:t>
            </a:r>
          </a:p>
        </p:txBody>
      </p:sp>
      <p:sp>
        <p:nvSpPr>
          <p:cNvPr id="5188614" name="Text Box 6"/>
          <p:cNvSpPr txBox="1">
            <a:spLocks noChangeArrowheads="1"/>
          </p:cNvSpPr>
          <p:nvPr/>
        </p:nvSpPr>
        <p:spPr bwMode="auto">
          <a:xfrm>
            <a:off x="611188" y="1273175"/>
            <a:ext cx="8208962" cy="93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2400"/>
              <a:t>たとえば･･・横浜の年間平均気温が氷点下になったとしても</a:t>
            </a:r>
          </a:p>
          <a:p>
            <a:pPr algn="l">
              <a:lnSpc>
                <a:spcPct val="90000"/>
              </a:lnSpc>
            </a:pPr>
            <a:r>
              <a:rPr lang="ja-JP" altLang="en-US" sz="2400"/>
              <a:t>・・・皆さんは遺伝子的には対応はしない</a:t>
            </a:r>
          </a:p>
        </p:txBody>
      </p:sp>
      <p:sp>
        <p:nvSpPr>
          <p:cNvPr id="5188615" name="Text Box 7"/>
          <p:cNvSpPr txBox="1">
            <a:spLocks noChangeArrowheads="1"/>
          </p:cNvSpPr>
          <p:nvPr/>
        </p:nvSpPr>
        <p:spPr bwMode="auto">
          <a:xfrm>
            <a:off x="468313" y="2611438"/>
            <a:ext cx="5472112"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3200">
                <a:latin typeface="HGP創英角ﾎﾟｯﾌﾟ体" panose="040B0A00000000000000" pitchFamily="50" charset="-128"/>
                <a:ea typeface="HGP創英角ﾎﾟｯﾌﾟ体" panose="040B0A00000000000000" pitchFamily="50" charset="-128"/>
              </a:rPr>
              <a:t>遺伝子的</a:t>
            </a:r>
            <a:r>
              <a:rPr lang="ja-JP" altLang="en-US">
                <a:latin typeface="HGP創英角ﾎﾟｯﾌﾟ体" panose="040B0A00000000000000" pitchFamily="50" charset="-128"/>
                <a:ea typeface="HGP創英角ﾎﾟｯﾌﾟ体" panose="040B0A00000000000000" pitchFamily="50" charset="-128"/>
              </a:rPr>
              <a:t>に対応する</a:t>
            </a:r>
          </a:p>
          <a:p>
            <a:pPr algn="l">
              <a:lnSpc>
                <a:spcPct val="90000"/>
              </a:lnSpc>
            </a:pPr>
            <a:r>
              <a:rPr lang="ja-JP" altLang="en-US" sz="2400">
                <a:latin typeface="HGP創英角ﾎﾟｯﾌﾟ体" panose="040B0A00000000000000" pitchFamily="50" charset="-128"/>
                <a:ea typeface="HGP創英角ﾎﾟｯﾌﾟ体" panose="040B0A00000000000000" pitchFamily="50" charset="-128"/>
              </a:rPr>
              <a:t>とこうなる・・・</a:t>
            </a:r>
          </a:p>
        </p:txBody>
      </p:sp>
      <p:sp>
        <p:nvSpPr>
          <p:cNvPr id="5188617" name="AutoShape 9"/>
          <p:cNvSpPr>
            <a:spLocks noChangeArrowheads="1"/>
          </p:cNvSpPr>
          <p:nvPr/>
        </p:nvSpPr>
        <p:spPr bwMode="auto">
          <a:xfrm>
            <a:off x="1189038" y="3390900"/>
            <a:ext cx="3887787" cy="3206750"/>
          </a:xfrm>
          <a:prstGeom prst="wedgeEllipseCallout">
            <a:avLst>
              <a:gd name="adj1" fmla="val 53144"/>
              <a:gd name="adj2" fmla="val 17079"/>
            </a:avLst>
          </a:prstGeom>
          <a:solidFill>
            <a:srgbClr val="FFFFCC"/>
          </a:solidFill>
          <a:ln w="3175" algn="ctr">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nchorCtr="1"/>
          <a:lstStyle/>
          <a:p>
            <a:pPr>
              <a:lnSpc>
                <a:spcPct val="90000"/>
              </a:lnSpc>
            </a:pPr>
            <a:r>
              <a:rPr lang="ja-JP" altLang="en-US" sz="3600">
                <a:effectLst>
                  <a:outerShdw blurRad="38100" dist="38100" dir="2700000" algn="tl">
                    <a:srgbClr val="FFFFFF"/>
                  </a:outerShdw>
                </a:effectLst>
                <a:latin typeface="Times New Roman" panose="02020603050405020304" pitchFamily="18" charset="0"/>
              </a:rPr>
              <a:t>遺伝子的に対応するには時間がかかる</a:t>
            </a:r>
          </a:p>
        </p:txBody>
      </p:sp>
      <p:pic>
        <p:nvPicPr>
          <p:cNvPr id="5188616" name="Picture 8" descr="momoCA"/>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bwMode="gray">
          <a:xfrm>
            <a:off x="7092950" y="4364038"/>
            <a:ext cx="1871663"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188614"/>
                                        </p:tgtEl>
                                        <p:attrNameLst>
                                          <p:attrName>style.visibility</p:attrName>
                                        </p:attrNameLst>
                                      </p:cBhvr>
                                      <p:to>
                                        <p:strVal val="visible"/>
                                      </p:to>
                                    </p:set>
                                    <p:anim calcmode="lin" valueType="num">
                                      <p:cBhvr>
                                        <p:cTn id="7" dur="500" fill="hold"/>
                                        <p:tgtEl>
                                          <p:spTgt spid="51886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88614"/>
                                        </p:tgtEl>
                                        <p:attrNameLst>
                                          <p:attrName>ppt_y</p:attrName>
                                        </p:attrNameLst>
                                      </p:cBhvr>
                                      <p:tavLst>
                                        <p:tav tm="0">
                                          <p:val>
                                            <p:strVal val="#ppt_y"/>
                                          </p:val>
                                        </p:tav>
                                        <p:tav tm="100000">
                                          <p:val>
                                            <p:strVal val="#ppt_y"/>
                                          </p:val>
                                        </p:tav>
                                      </p:tavLst>
                                    </p:anim>
                                    <p:anim calcmode="lin" valueType="num">
                                      <p:cBhvr>
                                        <p:cTn id="9" dur="500" fill="hold"/>
                                        <p:tgtEl>
                                          <p:spTgt spid="51886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886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886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188615"/>
                                        </p:tgtEl>
                                        <p:attrNameLst>
                                          <p:attrName>style.visibility</p:attrName>
                                        </p:attrNameLst>
                                      </p:cBhvr>
                                      <p:to>
                                        <p:strVal val="visible"/>
                                      </p:to>
                                    </p:set>
                                    <p:anim calcmode="lin" valueType="num">
                                      <p:cBhvr>
                                        <p:cTn id="16" dur="500" fill="hold"/>
                                        <p:tgtEl>
                                          <p:spTgt spid="51886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188615"/>
                                        </p:tgtEl>
                                        <p:attrNameLst>
                                          <p:attrName>ppt_y</p:attrName>
                                        </p:attrNameLst>
                                      </p:cBhvr>
                                      <p:tavLst>
                                        <p:tav tm="0">
                                          <p:val>
                                            <p:strVal val="#ppt_y"/>
                                          </p:val>
                                        </p:tav>
                                        <p:tav tm="100000">
                                          <p:val>
                                            <p:strVal val="#ppt_y"/>
                                          </p:val>
                                        </p:tav>
                                      </p:tavLst>
                                    </p:anim>
                                    <p:anim calcmode="lin" valueType="num">
                                      <p:cBhvr>
                                        <p:cTn id="18" dur="500" fill="hold"/>
                                        <p:tgtEl>
                                          <p:spTgt spid="51886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18861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188615"/>
                                        </p:tgtEl>
                                      </p:cBhvr>
                                    </p:animEffect>
                                  </p:childTnLst>
                                </p:cTn>
                              </p:par>
                            </p:childTnLst>
                          </p:cTn>
                        </p:par>
                        <p:par>
                          <p:cTn id="21" fill="hold" nodeType="afterGroup">
                            <p:stCondLst>
                              <p:cond delay="1300"/>
                            </p:stCondLst>
                            <p:childTnLst>
                              <p:par>
                                <p:cTn id="22" presetID="23" presetClass="entr" presetSubtype="16" fill="hold" nodeType="afterEffect">
                                  <p:stCondLst>
                                    <p:cond delay="0"/>
                                  </p:stCondLst>
                                  <p:childTnLst>
                                    <p:set>
                                      <p:cBhvr>
                                        <p:cTn id="23" dur="1" fill="hold">
                                          <p:stCondLst>
                                            <p:cond delay="0"/>
                                          </p:stCondLst>
                                        </p:cTn>
                                        <p:tgtEl>
                                          <p:spTgt spid="5188610"/>
                                        </p:tgtEl>
                                        <p:attrNameLst>
                                          <p:attrName>style.visibility</p:attrName>
                                        </p:attrNameLst>
                                      </p:cBhvr>
                                      <p:to>
                                        <p:strVal val="visible"/>
                                      </p:to>
                                    </p:set>
                                    <p:anim calcmode="lin" valueType="num">
                                      <p:cBhvr>
                                        <p:cTn id="24" dur="500" fill="hold"/>
                                        <p:tgtEl>
                                          <p:spTgt spid="5188610"/>
                                        </p:tgtEl>
                                        <p:attrNameLst>
                                          <p:attrName>ppt_w</p:attrName>
                                        </p:attrNameLst>
                                      </p:cBhvr>
                                      <p:tavLst>
                                        <p:tav tm="0">
                                          <p:val>
                                            <p:fltVal val="0"/>
                                          </p:val>
                                        </p:tav>
                                        <p:tav tm="100000">
                                          <p:val>
                                            <p:strVal val="#ppt_w"/>
                                          </p:val>
                                        </p:tav>
                                      </p:tavLst>
                                    </p:anim>
                                    <p:anim calcmode="lin" valueType="num">
                                      <p:cBhvr>
                                        <p:cTn id="25" dur="500" fill="hold"/>
                                        <p:tgtEl>
                                          <p:spTgt spid="518861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5188616"/>
                                        </p:tgtEl>
                                        <p:attrNameLst>
                                          <p:attrName>style.visibility</p:attrName>
                                        </p:attrNameLst>
                                      </p:cBhvr>
                                      <p:to>
                                        <p:strVal val="visible"/>
                                      </p:to>
                                    </p:set>
                                    <p:animEffect transition="in" filter="wipe(down)">
                                      <p:cBhvr>
                                        <p:cTn id="30" dur="580">
                                          <p:stCondLst>
                                            <p:cond delay="0"/>
                                          </p:stCondLst>
                                        </p:cTn>
                                        <p:tgtEl>
                                          <p:spTgt spid="5188616"/>
                                        </p:tgtEl>
                                      </p:cBhvr>
                                    </p:animEffect>
                                    <p:anim calcmode="lin" valueType="num">
                                      <p:cBhvr>
                                        <p:cTn id="31" dur="1822" tmFilter="0,0; 0.14,0.36; 0.43,0.73; 0.71,0.91; 1.0,1.0">
                                          <p:stCondLst>
                                            <p:cond delay="0"/>
                                          </p:stCondLst>
                                        </p:cTn>
                                        <p:tgtEl>
                                          <p:spTgt spid="51886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886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886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886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88616"/>
                                        </p:tgtEl>
                                        <p:attrNameLst>
                                          <p:attrName>ppt_y</p:attrName>
                                        </p:attrNameLst>
                                      </p:cBhvr>
                                      <p:tavLst>
                                        <p:tav tm="0" fmla="#ppt_y-sin(pi*$)/81">
                                          <p:val>
                                            <p:fltVal val="0"/>
                                          </p:val>
                                        </p:tav>
                                        <p:tav tm="100000">
                                          <p:val>
                                            <p:fltVal val="1"/>
                                          </p:val>
                                        </p:tav>
                                      </p:tavLst>
                                    </p:anim>
                                    <p:animScale>
                                      <p:cBhvr>
                                        <p:cTn id="36" dur="26">
                                          <p:stCondLst>
                                            <p:cond delay="650"/>
                                          </p:stCondLst>
                                        </p:cTn>
                                        <p:tgtEl>
                                          <p:spTgt spid="5188616"/>
                                        </p:tgtEl>
                                      </p:cBhvr>
                                      <p:to x="100000" y="60000"/>
                                    </p:animScale>
                                    <p:animScale>
                                      <p:cBhvr>
                                        <p:cTn id="37" dur="166" decel="50000">
                                          <p:stCondLst>
                                            <p:cond delay="676"/>
                                          </p:stCondLst>
                                        </p:cTn>
                                        <p:tgtEl>
                                          <p:spTgt spid="5188616"/>
                                        </p:tgtEl>
                                      </p:cBhvr>
                                      <p:to x="100000" y="100000"/>
                                    </p:animScale>
                                    <p:animScale>
                                      <p:cBhvr>
                                        <p:cTn id="38" dur="26">
                                          <p:stCondLst>
                                            <p:cond delay="1312"/>
                                          </p:stCondLst>
                                        </p:cTn>
                                        <p:tgtEl>
                                          <p:spTgt spid="5188616"/>
                                        </p:tgtEl>
                                      </p:cBhvr>
                                      <p:to x="100000" y="80000"/>
                                    </p:animScale>
                                    <p:animScale>
                                      <p:cBhvr>
                                        <p:cTn id="39" dur="166" decel="50000">
                                          <p:stCondLst>
                                            <p:cond delay="1338"/>
                                          </p:stCondLst>
                                        </p:cTn>
                                        <p:tgtEl>
                                          <p:spTgt spid="5188616"/>
                                        </p:tgtEl>
                                      </p:cBhvr>
                                      <p:to x="100000" y="100000"/>
                                    </p:animScale>
                                    <p:animScale>
                                      <p:cBhvr>
                                        <p:cTn id="40" dur="26">
                                          <p:stCondLst>
                                            <p:cond delay="1642"/>
                                          </p:stCondLst>
                                        </p:cTn>
                                        <p:tgtEl>
                                          <p:spTgt spid="5188616"/>
                                        </p:tgtEl>
                                      </p:cBhvr>
                                      <p:to x="100000" y="90000"/>
                                    </p:animScale>
                                    <p:animScale>
                                      <p:cBhvr>
                                        <p:cTn id="41" dur="166" decel="50000">
                                          <p:stCondLst>
                                            <p:cond delay="1668"/>
                                          </p:stCondLst>
                                        </p:cTn>
                                        <p:tgtEl>
                                          <p:spTgt spid="5188616"/>
                                        </p:tgtEl>
                                      </p:cBhvr>
                                      <p:to x="100000" y="100000"/>
                                    </p:animScale>
                                    <p:animScale>
                                      <p:cBhvr>
                                        <p:cTn id="42" dur="26">
                                          <p:stCondLst>
                                            <p:cond delay="1808"/>
                                          </p:stCondLst>
                                        </p:cTn>
                                        <p:tgtEl>
                                          <p:spTgt spid="5188616"/>
                                        </p:tgtEl>
                                      </p:cBhvr>
                                      <p:to x="100000" y="95000"/>
                                    </p:animScale>
                                    <p:animScale>
                                      <p:cBhvr>
                                        <p:cTn id="43" dur="166" decel="50000">
                                          <p:stCondLst>
                                            <p:cond delay="1834"/>
                                          </p:stCondLst>
                                        </p:cTn>
                                        <p:tgtEl>
                                          <p:spTgt spid="5188616"/>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4" name="J0097487.WAV"/>
                                        </p:tgtEl>
                                      </p:cMediaNode>
                                    </p:audio>
                                  </p:subTnLst>
                                </p:cTn>
                              </p:par>
                              <p:par>
                                <p:cTn id="44" presetID="55" presetClass="entr" presetSubtype="0" fill="hold" grpId="0" nodeType="withEffect">
                                  <p:stCondLst>
                                    <p:cond delay="0"/>
                                  </p:stCondLst>
                                  <p:childTnLst>
                                    <p:set>
                                      <p:cBhvr>
                                        <p:cTn id="45" dur="1" fill="hold">
                                          <p:stCondLst>
                                            <p:cond delay="0"/>
                                          </p:stCondLst>
                                        </p:cTn>
                                        <p:tgtEl>
                                          <p:spTgt spid="5188617"/>
                                        </p:tgtEl>
                                        <p:attrNameLst>
                                          <p:attrName>style.visibility</p:attrName>
                                        </p:attrNameLst>
                                      </p:cBhvr>
                                      <p:to>
                                        <p:strVal val="visible"/>
                                      </p:to>
                                    </p:set>
                                    <p:anim calcmode="lin" valueType="num">
                                      <p:cBhvr>
                                        <p:cTn id="46" dur="1000" fill="hold"/>
                                        <p:tgtEl>
                                          <p:spTgt spid="5188617"/>
                                        </p:tgtEl>
                                        <p:attrNameLst>
                                          <p:attrName>ppt_w</p:attrName>
                                        </p:attrNameLst>
                                      </p:cBhvr>
                                      <p:tavLst>
                                        <p:tav tm="0">
                                          <p:val>
                                            <p:strVal val="#ppt_w*0.70"/>
                                          </p:val>
                                        </p:tav>
                                        <p:tav tm="100000">
                                          <p:val>
                                            <p:strVal val="#ppt_w"/>
                                          </p:val>
                                        </p:tav>
                                      </p:tavLst>
                                    </p:anim>
                                    <p:anim calcmode="lin" valueType="num">
                                      <p:cBhvr>
                                        <p:cTn id="47" dur="1000" fill="hold"/>
                                        <p:tgtEl>
                                          <p:spTgt spid="5188617"/>
                                        </p:tgtEl>
                                        <p:attrNameLst>
                                          <p:attrName>ppt_h</p:attrName>
                                        </p:attrNameLst>
                                      </p:cBhvr>
                                      <p:tavLst>
                                        <p:tav tm="0">
                                          <p:val>
                                            <p:strVal val="#ppt_h"/>
                                          </p:val>
                                        </p:tav>
                                        <p:tav tm="100000">
                                          <p:val>
                                            <p:strVal val="#ppt_h"/>
                                          </p:val>
                                        </p:tav>
                                      </p:tavLst>
                                    </p:anim>
                                    <p:animEffect transition="in" filter="fade">
                                      <p:cBhvr>
                                        <p:cTn id="48" dur="1000"/>
                                        <p:tgtEl>
                                          <p:spTgt spid="518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8614" grpId="0"/>
      <p:bldP spid="5188615" grpId="0"/>
      <p:bldP spid="518861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065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90659" name="Rectangle 3"/>
          <p:cNvSpPr>
            <a:spLocks noGrp="1" noChangeArrowheads="1"/>
          </p:cNvSpPr>
          <p:nvPr>
            <p:ph type="title"/>
          </p:nvPr>
        </p:nvSpPr>
        <p:spPr>
          <a:xfrm>
            <a:off x="107950" y="-26988"/>
            <a:ext cx="903605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ミームによる環境変化への対応</a:t>
            </a:r>
          </a:p>
        </p:txBody>
      </p:sp>
      <p:sp>
        <p:nvSpPr>
          <p:cNvPr id="5190660" name="Text Box 4"/>
          <p:cNvSpPr txBox="1">
            <a:spLocks noChangeArrowheads="1"/>
          </p:cNvSpPr>
          <p:nvPr/>
        </p:nvSpPr>
        <p:spPr bwMode="blackWhite">
          <a:xfrm>
            <a:off x="1331913" y="822325"/>
            <a:ext cx="65516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latin typeface="Times New Roman" panose="02020603050405020304" pitchFamily="18" charset="0"/>
              </a:rPr>
              <a:t>環境変化への遺伝子とミームの対応</a:t>
            </a:r>
          </a:p>
        </p:txBody>
      </p:sp>
      <p:sp>
        <p:nvSpPr>
          <p:cNvPr id="5190661" name="Text Box 5"/>
          <p:cNvSpPr txBox="1">
            <a:spLocks noChangeArrowheads="1"/>
          </p:cNvSpPr>
          <p:nvPr/>
        </p:nvSpPr>
        <p:spPr bwMode="auto">
          <a:xfrm>
            <a:off x="1058863" y="1484313"/>
            <a:ext cx="6608762"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3200">
                <a:latin typeface="HGP創英角ﾎﾟｯﾌﾟ体" panose="040B0A00000000000000" pitchFamily="50" charset="-128"/>
                <a:ea typeface="HGP創英角ﾎﾟｯﾌﾟ体" panose="040B0A00000000000000" pitchFamily="50" charset="-128"/>
              </a:rPr>
              <a:t>でも、ミーム的</a:t>
            </a:r>
            <a:r>
              <a:rPr lang="ja-JP" altLang="en-US">
                <a:latin typeface="HGP創英角ﾎﾟｯﾌﾟ体" panose="040B0A00000000000000" pitchFamily="50" charset="-128"/>
                <a:ea typeface="HGP創英角ﾎﾟｯﾌﾟ体" panose="040B0A00000000000000" pitchFamily="50" charset="-128"/>
              </a:rPr>
              <a:t>には対応している</a:t>
            </a:r>
            <a:r>
              <a:rPr lang="ja-JP" altLang="en-US" sz="2400">
                <a:latin typeface="HGP創英角ﾎﾟｯﾌﾟ体" panose="040B0A00000000000000" pitchFamily="50" charset="-128"/>
                <a:ea typeface="HGP創英角ﾎﾟｯﾌﾟ体" panose="040B0A00000000000000" pitchFamily="50" charset="-128"/>
              </a:rPr>
              <a:t>・・・</a:t>
            </a:r>
          </a:p>
        </p:txBody>
      </p:sp>
      <p:pic>
        <p:nvPicPr>
          <p:cNvPr id="5190662" name="Picture 6" descr="j03449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4075" y="2133600"/>
            <a:ext cx="2273300" cy="3313113"/>
          </a:xfrm>
          <a:prstGeom prst="rect">
            <a:avLst/>
          </a:prstGeom>
          <a:noFill/>
          <a:extLst>
            <a:ext uri="{909E8E84-426E-40DD-AFC4-6F175D3DCCD1}">
              <a14:hiddenFill xmlns:a14="http://schemas.microsoft.com/office/drawing/2010/main">
                <a:solidFill>
                  <a:srgbClr val="FFFFFF"/>
                </a:solidFill>
              </a14:hiddenFill>
            </a:ext>
          </a:extLst>
        </p:spPr>
      </p:pic>
      <p:pic>
        <p:nvPicPr>
          <p:cNvPr id="5190663" name="Picture 7" descr="j022788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2708275"/>
            <a:ext cx="3536950" cy="265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90661"/>
                                        </p:tgtEl>
                                        <p:attrNameLst>
                                          <p:attrName>style.visibility</p:attrName>
                                        </p:attrNameLst>
                                      </p:cBhvr>
                                      <p:to>
                                        <p:strVal val="visible"/>
                                      </p:to>
                                    </p:set>
                                    <p:anim calcmode="lin" valueType="num">
                                      <p:cBhvr>
                                        <p:cTn id="7" dur="500" fill="hold"/>
                                        <p:tgtEl>
                                          <p:spTgt spid="51906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90661"/>
                                        </p:tgtEl>
                                        <p:attrNameLst>
                                          <p:attrName>ppt_y</p:attrName>
                                        </p:attrNameLst>
                                      </p:cBhvr>
                                      <p:tavLst>
                                        <p:tav tm="0">
                                          <p:val>
                                            <p:strVal val="#ppt_y"/>
                                          </p:val>
                                        </p:tav>
                                        <p:tav tm="100000">
                                          <p:val>
                                            <p:strVal val="#ppt_y"/>
                                          </p:val>
                                        </p:tav>
                                      </p:tavLst>
                                    </p:anim>
                                    <p:anim calcmode="lin" valueType="num">
                                      <p:cBhvr>
                                        <p:cTn id="9" dur="500" fill="hold"/>
                                        <p:tgtEl>
                                          <p:spTgt spid="51906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906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90661"/>
                                        </p:tgtEl>
                                      </p:cBhvr>
                                    </p:animEffect>
                                  </p:childTnLst>
                                </p:cTn>
                              </p:par>
                            </p:childTnLst>
                          </p:cTn>
                        </p:par>
                        <p:par>
                          <p:cTn id="12" fill="hold" nodeType="afterGroup">
                            <p:stCondLst>
                              <p:cond delay="1350"/>
                            </p:stCondLst>
                            <p:childTnLst>
                              <p:par>
                                <p:cTn id="13" presetID="10" presetClass="entr" presetSubtype="0" fill="hold" nodeType="afterEffect">
                                  <p:stCondLst>
                                    <p:cond delay="0"/>
                                  </p:stCondLst>
                                  <p:childTnLst>
                                    <p:set>
                                      <p:cBhvr>
                                        <p:cTn id="14" dur="1" fill="hold">
                                          <p:stCondLst>
                                            <p:cond delay="0"/>
                                          </p:stCondLst>
                                        </p:cTn>
                                        <p:tgtEl>
                                          <p:spTgt spid="5190662"/>
                                        </p:tgtEl>
                                        <p:attrNameLst>
                                          <p:attrName>style.visibility</p:attrName>
                                        </p:attrNameLst>
                                      </p:cBhvr>
                                      <p:to>
                                        <p:strVal val="visible"/>
                                      </p:to>
                                    </p:set>
                                    <p:animEffect transition="in" filter="fade">
                                      <p:cBhvr>
                                        <p:cTn id="15" dur="2000"/>
                                        <p:tgtEl>
                                          <p:spTgt spid="5190662"/>
                                        </p:tgtEl>
                                      </p:cBhvr>
                                    </p:animEffect>
                                  </p:childTnLst>
                                </p:cTn>
                              </p:par>
                              <p:par>
                                <p:cTn id="16" presetID="10" presetClass="entr" presetSubtype="0" fill="hold" nodeType="withEffect">
                                  <p:stCondLst>
                                    <p:cond delay="0"/>
                                  </p:stCondLst>
                                  <p:childTnLst>
                                    <p:set>
                                      <p:cBhvr>
                                        <p:cTn id="17" dur="1" fill="hold">
                                          <p:stCondLst>
                                            <p:cond delay="0"/>
                                          </p:stCondLst>
                                        </p:cTn>
                                        <p:tgtEl>
                                          <p:spTgt spid="5190663"/>
                                        </p:tgtEl>
                                        <p:attrNameLst>
                                          <p:attrName>style.visibility</p:attrName>
                                        </p:attrNameLst>
                                      </p:cBhvr>
                                      <p:to>
                                        <p:strVal val="visible"/>
                                      </p:to>
                                    </p:set>
                                    <p:animEffect transition="in" filter="fade">
                                      <p:cBhvr>
                                        <p:cTn id="18" dur="2000"/>
                                        <p:tgtEl>
                                          <p:spTgt spid="519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0661"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2706"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92707" name="Rectangle 3"/>
          <p:cNvSpPr>
            <a:spLocks noGrp="1" noChangeArrowheads="1"/>
          </p:cNvSpPr>
          <p:nvPr>
            <p:ph type="title"/>
          </p:nvPr>
        </p:nvSpPr>
        <p:spPr>
          <a:xfrm>
            <a:off x="533400" y="44450"/>
            <a:ext cx="8345488"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こんなのもミーム</a:t>
            </a:r>
          </a:p>
        </p:txBody>
      </p:sp>
      <p:sp>
        <p:nvSpPr>
          <p:cNvPr id="5192708" name="Rectangle 4"/>
          <p:cNvSpPr>
            <a:spLocks noChangeArrowheads="1"/>
          </p:cNvSpPr>
          <p:nvPr/>
        </p:nvSpPr>
        <p:spPr bwMode="auto">
          <a:xfrm>
            <a:off x="476250" y="908050"/>
            <a:ext cx="76962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buClrTx/>
              <a:buSzTx/>
              <a:buFontTx/>
              <a:buNone/>
            </a:pPr>
            <a:r>
              <a:rPr lang="ja-JP" altLang="en-US" sz="2400">
                <a:latin typeface="HGP創英角ﾎﾟｯﾌﾟ体" panose="040B0A00000000000000" pitchFamily="50" charset="-128"/>
                <a:ea typeface="HGP創英角ﾎﾟｯﾌﾟ体" panose="040B0A00000000000000" pitchFamily="50" charset="-128"/>
              </a:rPr>
              <a:t>旋律、アイディア、キャッチフレーズ、服の流行、ティーポットのつくり方、橋のつくり方（</a:t>
            </a:r>
            <a:r>
              <a:rPr lang="en-US" altLang="ja-JP" sz="2400"/>
              <a:t>by</a:t>
            </a:r>
            <a:r>
              <a:rPr lang="en-US" altLang="ja-JP" sz="2400">
                <a:latin typeface="HGP創英角ﾎﾟｯﾌﾟ体" panose="040B0A00000000000000" pitchFamily="50" charset="-128"/>
                <a:ea typeface="HGP創英角ﾎﾟｯﾌﾟ体" panose="040B0A00000000000000" pitchFamily="50" charset="-128"/>
              </a:rPr>
              <a:t> </a:t>
            </a:r>
            <a:r>
              <a:rPr lang="ja-JP" altLang="en-US" sz="2400">
                <a:latin typeface="HGP創英角ﾎﾟｯﾌﾟ体" panose="040B0A00000000000000" pitchFamily="50" charset="-128"/>
                <a:ea typeface="HGP創英角ﾎﾟｯﾌﾟ体" panose="040B0A00000000000000" pitchFamily="50" charset="-128"/>
              </a:rPr>
              <a:t>リチャード・ドーキンス）</a:t>
            </a:r>
          </a:p>
        </p:txBody>
      </p:sp>
      <p:pic>
        <p:nvPicPr>
          <p:cNvPr id="5192709" name="Picture 5" descr="j021348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63813"/>
            <a:ext cx="1554163" cy="720725"/>
          </a:xfrm>
          <a:prstGeom prst="rect">
            <a:avLst/>
          </a:prstGeom>
          <a:noFill/>
          <a:extLst>
            <a:ext uri="{909E8E84-426E-40DD-AFC4-6F175D3DCCD1}">
              <a14:hiddenFill xmlns:a14="http://schemas.microsoft.com/office/drawing/2010/main">
                <a:solidFill>
                  <a:srgbClr val="FFFFFF"/>
                </a:solidFill>
              </a14:hiddenFill>
            </a:ext>
          </a:extLst>
        </p:spPr>
      </p:pic>
      <p:pic>
        <p:nvPicPr>
          <p:cNvPr id="5192710" name="Picture 6" descr="j02392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6225" y="2060575"/>
            <a:ext cx="1827213" cy="1757363"/>
          </a:xfrm>
          <a:prstGeom prst="rect">
            <a:avLst/>
          </a:prstGeom>
          <a:noFill/>
          <a:extLst>
            <a:ext uri="{909E8E84-426E-40DD-AFC4-6F175D3DCCD1}">
              <a14:hiddenFill xmlns:a14="http://schemas.microsoft.com/office/drawing/2010/main">
                <a:solidFill>
                  <a:srgbClr val="FFFFFF"/>
                </a:solidFill>
              </a14:hiddenFill>
            </a:ext>
          </a:extLst>
        </p:spPr>
      </p:pic>
      <p:pic>
        <p:nvPicPr>
          <p:cNvPr id="5192711" name="Picture 7" descr="j01861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013" y="2060575"/>
            <a:ext cx="1806575" cy="1770063"/>
          </a:xfrm>
          <a:prstGeom prst="rect">
            <a:avLst/>
          </a:prstGeom>
          <a:noFill/>
          <a:extLst>
            <a:ext uri="{909E8E84-426E-40DD-AFC4-6F175D3DCCD1}">
              <a14:hiddenFill xmlns:a14="http://schemas.microsoft.com/office/drawing/2010/main">
                <a:solidFill>
                  <a:srgbClr val="FFFFFF"/>
                </a:solidFill>
              </a14:hiddenFill>
            </a:ext>
          </a:extLst>
        </p:spPr>
      </p:pic>
      <p:pic>
        <p:nvPicPr>
          <p:cNvPr id="5192712" name="Picture 8" descr="j02289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650" y="3860800"/>
            <a:ext cx="181927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192713" name="Picture 9" descr="j02376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113" y="4076700"/>
            <a:ext cx="2617787" cy="1373188"/>
          </a:xfrm>
          <a:prstGeom prst="rect">
            <a:avLst/>
          </a:prstGeom>
          <a:noFill/>
          <a:extLst>
            <a:ext uri="{909E8E84-426E-40DD-AFC4-6F175D3DCCD1}">
              <a14:hiddenFill xmlns:a14="http://schemas.microsoft.com/office/drawing/2010/main">
                <a:solidFill>
                  <a:srgbClr val="FFFFFF"/>
                </a:solidFill>
              </a14:hiddenFill>
            </a:ext>
          </a:extLst>
        </p:spPr>
      </p:pic>
      <p:pic>
        <p:nvPicPr>
          <p:cNvPr id="5192714" name="Picture 10" descr="j0090135[1]"/>
          <p:cNvPicPr>
            <a:picLocks noGrp="1" noChangeAspect="1" noChangeArrowheads="1"/>
          </p:cNvPicPr>
          <p:nvPr>
            <p:ph sz="half" idx="1"/>
          </p:nvPr>
        </p:nvPicPr>
        <p:blipFill>
          <a:blip r:embed="rId9" cstate="print">
            <a:extLst>
              <a:ext uri="{28A0092B-C50C-407E-A947-70E740481C1C}">
                <a14:useLocalDpi xmlns:a14="http://schemas.microsoft.com/office/drawing/2010/main" val="0"/>
              </a:ext>
            </a:extLst>
          </a:blip>
          <a:srcRect/>
          <a:stretch>
            <a:fillRect/>
          </a:stretch>
        </p:blipFill>
        <p:spPr>
          <a:xfrm>
            <a:off x="5665788" y="3817938"/>
            <a:ext cx="1697037" cy="2433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92715" name="Picture 11" descr="momoCA"/>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gray">
          <a:xfrm>
            <a:off x="7683500" y="5013325"/>
            <a:ext cx="1352550"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92716" name="Oval 12"/>
          <p:cNvSpPr>
            <a:spLocks noChangeArrowheads="1"/>
          </p:cNvSpPr>
          <p:nvPr/>
        </p:nvSpPr>
        <p:spPr bwMode="auto">
          <a:xfrm>
            <a:off x="1835150" y="3068638"/>
            <a:ext cx="3841750" cy="3182937"/>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endParaRPr lang="ja-JP" altLang="en-US"/>
          </a:p>
        </p:txBody>
      </p:sp>
      <p:sp>
        <p:nvSpPr>
          <p:cNvPr id="5192717" name="Oval 13"/>
          <p:cNvSpPr>
            <a:spLocks noChangeArrowheads="1"/>
          </p:cNvSpPr>
          <p:nvPr/>
        </p:nvSpPr>
        <p:spPr bwMode="auto">
          <a:xfrm>
            <a:off x="1835150" y="3284538"/>
            <a:ext cx="3529013" cy="2449512"/>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endParaRPr lang="ja-JP" altLang="en-US"/>
          </a:p>
        </p:txBody>
      </p:sp>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92715"/>
                                        </p:tgtEl>
                                        <p:attrNameLst>
                                          <p:attrName>style.visibility</p:attrName>
                                        </p:attrNameLst>
                                      </p:cBhvr>
                                      <p:to>
                                        <p:strVal val="visible"/>
                                      </p:to>
                                    </p:set>
                                    <p:animEffect transition="in" filter="wipe(down)">
                                      <p:cBhvr>
                                        <p:cTn id="7" dur="580">
                                          <p:stCondLst>
                                            <p:cond delay="0"/>
                                          </p:stCondLst>
                                        </p:cTn>
                                        <p:tgtEl>
                                          <p:spTgt spid="5192715"/>
                                        </p:tgtEl>
                                      </p:cBhvr>
                                    </p:animEffect>
                                    <p:anim calcmode="lin" valueType="num">
                                      <p:cBhvr>
                                        <p:cTn id="8" dur="1822" tmFilter="0,0; 0.14,0.36; 0.43,0.73; 0.71,0.91; 1.0,1.0">
                                          <p:stCondLst>
                                            <p:cond delay="0"/>
                                          </p:stCondLst>
                                        </p:cTn>
                                        <p:tgtEl>
                                          <p:spTgt spid="51927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927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927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927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92715"/>
                                        </p:tgtEl>
                                        <p:attrNameLst>
                                          <p:attrName>ppt_y</p:attrName>
                                        </p:attrNameLst>
                                      </p:cBhvr>
                                      <p:tavLst>
                                        <p:tav tm="0" fmla="#ppt_y-sin(pi*$)/81">
                                          <p:val>
                                            <p:fltVal val="0"/>
                                          </p:val>
                                        </p:tav>
                                        <p:tav tm="100000">
                                          <p:val>
                                            <p:fltVal val="1"/>
                                          </p:val>
                                        </p:tav>
                                      </p:tavLst>
                                    </p:anim>
                                    <p:animScale>
                                      <p:cBhvr>
                                        <p:cTn id="13" dur="26">
                                          <p:stCondLst>
                                            <p:cond delay="650"/>
                                          </p:stCondLst>
                                        </p:cTn>
                                        <p:tgtEl>
                                          <p:spTgt spid="5192715"/>
                                        </p:tgtEl>
                                      </p:cBhvr>
                                      <p:to x="100000" y="60000"/>
                                    </p:animScale>
                                    <p:animScale>
                                      <p:cBhvr>
                                        <p:cTn id="14" dur="166" decel="50000">
                                          <p:stCondLst>
                                            <p:cond delay="676"/>
                                          </p:stCondLst>
                                        </p:cTn>
                                        <p:tgtEl>
                                          <p:spTgt spid="5192715"/>
                                        </p:tgtEl>
                                      </p:cBhvr>
                                      <p:to x="100000" y="100000"/>
                                    </p:animScale>
                                    <p:animScale>
                                      <p:cBhvr>
                                        <p:cTn id="15" dur="26">
                                          <p:stCondLst>
                                            <p:cond delay="1312"/>
                                          </p:stCondLst>
                                        </p:cTn>
                                        <p:tgtEl>
                                          <p:spTgt spid="5192715"/>
                                        </p:tgtEl>
                                      </p:cBhvr>
                                      <p:to x="100000" y="80000"/>
                                    </p:animScale>
                                    <p:animScale>
                                      <p:cBhvr>
                                        <p:cTn id="16" dur="166" decel="50000">
                                          <p:stCondLst>
                                            <p:cond delay="1338"/>
                                          </p:stCondLst>
                                        </p:cTn>
                                        <p:tgtEl>
                                          <p:spTgt spid="5192715"/>
                                        </p:tgtEl>
                                      </p:cBhvr>
                                      <p:to x="100000" y="100000"/>
                                    </p:animScale>
                                    <p:animScale>
                                      <p:cBhvr>
                                        <p:cTn id="17" dur="26">
                                          <p:stCondLst>
                                            <p:cond delay="1642"/>
                                          </p:stCondLst>
                                        </p:cTn>
                                        <p:tgtEl>
                                          <p:spTgt spid="5192715"/>
                                        </p:tgtEl>
                                      </p:cBhvr>
                                      <p:to x="100000" y="90000"/>
                                    </p:animScale>
                                    <p:animScale>
                                      <p:cBhvr>
                                        <p:cTn id="18" dur="166" decel="50000">
                                          <p:stCondLst>
                                            <p:cond delay="1668"/>
                                          </p:stCondLst>
                                        </p:cTn>
                                        <p:tgtEl>
                                          <p:spTgt spid="5192715"/>
                                        </p:tgtEl>
                                      </p:cBhvr>
                                      <p:to x="100000" y="100000"/>
                                    </p:animScale>
                                    <p:animScale>
                                      <p:cBhvr>
                                        <p:cTn id="19" dur="26">
                                          <p:stCondLst>
                                            <p:cond delay="1808"/>
                                          </p:stCondLst>
                                        </p:cTn>
                                        <p:tgtEl>
                                          <p:spTgt spid="5192715"/>
                                        </p:tgtEl>
                                      </p:cBhvr>
                                      <p:to x="100000" y="95000"/>
                                    </p:animScale>
                                    <p:animScale>
                                      <p:cBhvr>
                                        <p:cTn id="20" dur="166" decel="50000">
                                          <p:stCondLst>
                                            <p:cond delay="1834"/>
                                          </p:stCondLst>
                                        </p:cTn>
                                        <p:tgtEl>
                                          <p:spTgt spid="519271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fill="hold" nodeType="clickEffect">
                                  <p:stCondLst>
                                    <p:cond delay="0"/>
                                  </p:stCondLst>
                                  <p:childTnLst>
                                    <p:animScale>
                                      <p:cBhvr>
                                        <p:cTn id="24" dur="2000" fill="hold"/>
                                        <p:tgtEl>
                                          <p:spTgt spid="5192714"/>
                                        </p:tgtEl>
                                      </p:cBhvr>
                                      <p:by x="200000" y="200000"/>
                                    </p:animScale>
                                  </p:childTnLst>
                                </p:cTn>
                              </p:par>
                              <p:par>
                                <p:cTn id="25" presetID="64" presetClass="path" presetSubtype="0" accel="50000" decel="50000" fill="hold" nodeType="withEffect">
                                  <p:stCondLst>
                                    <p:cond delay="0"/>
                                  </p:stCondLst>
                                  <p:childTnLst>
                                    <p:animMotion origin="layout" path="M 3.61111E-6 8.09249E-7 L -0.18872 -0.27561 " pathEditMode="relative" rAng="0" ptsTypes="AA">
                                      <p:cBhvr>
                                        <p:cTn id="26" dur="2000" fill="hold"/>
                                        <p:tgtEl>
                                          <p:spTgt spid="5192714"/>
                                        </p:tgtEl>
                                        <p:attrNameLst>
                                          <p:attrName>ppt_x</p:attrName>
                                          <p:attrName>ppt_y</p:attrName>
                                        </p:attrNameLst>
                                      </p:cBhvr>
                                      <p:rCtr x="-9444" y="-1378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4.72222E-6 4.91329E-6 L -4.72222E-6 0.70843 " pathEditMode="relative" rAng="0" ptsTypes="AA">
                                      <p:cBhvr>
                                        <p:cTn id="30" dur="2000" fill="hold"/>
                                        <p:tgtEl>
                                          <p:spTgt spid="5192708"/>
                                        </p:tgtEl>
                                        <p:attrNameLst>
                                          <p:attrName>ppt_x</p:attrName>
                                          <p:attrName>ppt_y</p:attrName>
                                        </p:attrNameLst>
                                      </p:cBhvr>
                                      <p:rCtr x="0" y="354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270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4754"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94755" name="Rectangle 3"/>
          <p:cNvSpPr>
            <a:spLocks noGrp="1" noChangeArrowheads="1"/>
          </p:cNvSpPr>
          <p:nvPr>
            <p:ph type="title" sz="quarter"/>
          </p:nvPr>
        </p:nvSpPr>
        <p:spPr>
          <a:xfrm>
            <a:off x="468313" y="44450"/>
            <a:ext cx="8345487"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建設技術もミーム</a:t>
            </a:r>
          </a:p>
        </p:txBody>
      </p:sp>
      <p:pic>
        <p:nvPicPr>
          <p:cNvPr id="5194756" name="Picture 4" descr="j0090135[1]"/>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11188" y="2235200"/>
            <a:ext cx="1435100"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94757" name="Picture 5" descr="momoCA"/>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bwMode="gray">
          <a:xfrm>
            <a:off x="7192963" y="4364038"/>
            <a:ext cx="1916112" cy="244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94758" name="Picture 6" descr="BD20256_[1]"/>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323850" y="4756150"/>
            <a:ext cx="2633663"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94759" name="Oval 7"/>
          <p:cNvSpPr>
            <a:spLocks noChangeArrowheads="1"/>
          </p:cNvSpPr>
          <p:nvPr/>
        </p:nvSpPr>
        <p:spPr bwMode="auto">
          <a:xfrm>
            <a:off x="1835150" y="3068638"/>
            <a:ext cx="3841750" cy="3182937"/>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endParaRPr lang="ja-JP" altLang="en-US"/>
          </a:p>
        </p:txBody>
      </p:sp>
      <p:sp>
        <p:nvSpPr>
          <p:cNvPr id="5194760" name="Oval 8"/>
          <p:cNvSpPr>
            <a:spLocks noChangeArrowheads="1"/>
          </p:cNvSpPr>
          <p:nvPr/>
        </p:nvSpPr>
        <p:spPr bwMode="auto">
          <a:xfrm>
            <a:off x="1835150" y="3284538"/>
            <a:ext cx="3529013" cy="2449512"/>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tx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endParaRPr lang="ja-JP" altLang="en-US"/>
          </a:p>
        </p:txBody>
      </p:sp>
      <p:sp>
        <p:nvSpPr>
          <p:cNvPr id="5194761" name="Rectangle 9"/>
          <p:cNvSpPr>
            <a:spLocks noChangeArrowheads="1"/>
          </p:cNvSpPr>
          <p:nvPr/>
        </p:nvSpPr>
        <p:spPr bwMode="auto">
          <a:xfrm>
            <a:off x="1835150" y="908050"/>
            <a:ext cx="5545138" cy="860425"/>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spAutoFit/>
          </a:bodyPr>
          <a:lstStyle/>
          <a:p>
            <a:pPr algn="l">
              <a:lnSpc>
                <a:spcPct val="90000"/>
              </a:lnSpc>
            </a:pPr>
            <a:r>
              <a:rPr lang="ja-JP" altLang="en-US">
                <a:latin typeface="Times New Roman" panose="02020603050405020304" pitchFamily="18" charset="0"/>
                <a:ea typeface="HGP創英角ﾎﾟｯﾌﾟ体" panose="040B0A00000000000000" pitchFamily="50" charset="-128"/>
              </a:rPr>
              <a:t>つまり、皆さんや会社が持っている技術（力）というのも「ミーム」である</a:t>
            </a:r>
          </a:p>
        </p:txBody>
      </p:sp>
      <p:pic>
        <p:nvPicPr>
          <p:cNvPr id="5194762" name="Picture 10" descr="j0291984"/>
          <p:cNvPicPr>
            <a:picLocks noGrp="1" noChangeAspect="1" noChangeArrowheads="1"/>
          </p:cNvPicPr>
          <p:nvPr>
            <p:ph sz="quarter" idx="4"/>
          </p:nvPr>
        </p:nvPicPr>
        <p:blipFill>
          <a:blip r:embed="rId7" cstate="print">
            <a:extLst>
              <a:ext uri="{28A0092B-C50C-407E-A947-70E740481C1C}">
                <a14:useLocalDpi xmlns:a14="http://schemas.microsoft.com/office/drawing/2010/main" val="0"/>
              </a:ext>
            </a:extLst>
          </a:blip>
          <a:srcRect/>
          <a:stretch>
            <a:fillRect/>
          </a:stretch>
        </p:blipFill>
        <p:spPr>
          <a:xfrm>
            <a:off x="6804025" y="1989138"/>
            <a:ext cx="1808163" cy="191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94763" name="Picture 11" descr="IN00702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7175" y="2395538"/>
            <a:ext cx="4583113" cy="312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194757"/>
                                        </p:tgtEl>
                                        <p:attrNameLst>
                                          <p:attrName>style.visibility</p:attrName>
                                        </p:attrNameLst>
                                      </p:cBhvr>
                                      <p:to>
                                        <p:strVal val="visible"/>
                                      </p:to>
                                    </p:set>
                                    <p:animEffect transition="in" filter="wipe(down)">
                                      <p:cBhvr>
                                        <p:cTn id="7" dur="580">
                                          <p:stCondLst>
                                            <p:cond delay="0"/>
                                          </p:stCondLst>
                                        </p:cTn>
                                        <p:tgtEl>
                                          <p:spTgt spid="5194757"/>
                                        </p:tgtEl>
                                      </p:cBhvr>
                                    </p:animEffect>
                                    <p:anim calcmode="lin" valueType="num">
                                      <p:cBhvr>
                                        <p:cTn id="8" dur="1822" tmFilter="0,0; 0.14,0.36; 0.43,0.73; 0.71,0.91; 1.0,1.0">
                                          <p:stCondLst>
                                            <p:cond delay="0"/>
                                          </p:stCondLst>
                                        </p:cTn>
                                        <p:tgtEl>
                                          <p:spTgt spid="51947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947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947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947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94757"/>
                                        </p:tgtEl>
                                        <p:attrNameLst>
                                          <p:attrName>ppt_y</p:attrName>
                                        </p:attrNameLst>
                                      </p:cBhvr>
                                      <p:tavLst>
                                        <p:tav tm="0" fmla="#ppt_y-sin(pi*$)/81">
                                          <p:val>
                                            <p:fltVal val="0"/>
                                          </p:val>
                                        </p:tav>
                                        <p:tav tm="100000">
                                          <p:val>
                                            <p:fltVal val="1"/>
                                          </p:val>
                                        </p:tav>
                                      </p:tavLst>
                                    </p:anim>
                                    <p:animScale>
                                      <p:cBhvr>
                                        <p:cTn id="13" dur="26">
                                          <p:stCondLst>
                                            <p:cond delay="650"/>
                                          </p:stCondLst>
                                        </p:cTn>
                                        <p:tgtEl>
                                          <p:spTgt spid="5194757"/>
                                        </p:tgtEl>
                                      </p:cBhvr>
                                      <p:to x="100000" y="60000"/>
                                    </p:animScale>
                                    <p:animScale>
                                      <p:cBhvr>
                                        <p:cTn id="14" dur="166" decel="50000">
                                          <p:stCondLst>
                                            <p:cond delay="676"/>
                                          </p:stCondLst>
                                        </p:cTn>
                                        <p:tgtEl>
                                          <p:spTgt spid="5194757"/>
                                        </p:tgtEl>
                                      </p:cBhvr>
                                      <p:to x="100000" y="100000"/>
                                    </p:animScale>
                                    <p:animScale>
                                      <p:cBhvr>
                                        <p:cTn id="15" dur="26">
                                          <p:stCondLst>
                                            <p:cond delay="1312"/>
                                          </p:stCondLst>
                                        </p:cTn>
                                        <p:tgtEl>
                                          <p:spTgt spid="5194757"/>
                                        </p:tgtEl>
                                      </p:cBhvr>
                                      <p:to x="100000" y="80000"/>
                                    </p:animScale>
                                    <p:animScale>
                                      <p:cBhvr>
                                        <p:cTn id="16" dur="166" decel="50000">
                                          <p:stCondLst>
                                            <p:cond delay="1338"/>
                                          </p:stCondLst>
                                        </p:cTn>
                                        <p:tgtEl>
                                          <p:spTgt spid="5194757"/>
                                        </p:tgtEl>
                                      </p:cBhvr>
                                      <p:to x="100000" y="100000"/>
                                    </p:animScale>
                                    <p:animScale>
                                      <p:cBhvr>
                                        <p:cTn id="17" dur="26">
                                          <p:stCondLst>
                                            <p:cond delay="1642"/>
                                          </p:stCondLst>
                                        </p:cTn>
                                        <p:tgtEl>
                                          <p:spTgt spid="5194757"/>
                                        </p:tgtEl>
                                      </p:cBhvr>
                                      <p:to x="100000" y="90000"/>
                                    </p:animScale>
                                    <p:animScale>
                                      <p:cBhvr>
                                        <p:cTn id="18" dur="166" decel="50000">
                                          <p:stCondLst>
                                            <p:cond delay="1668"/>
                                          </p:stCondLst>
                                        </p:cTn>
                                        <p:tgtEl>
                                          <p:spTgt spid="5194757"/>
                                        </p:tgtEl>
                                      </p:cBhvr>
                                      <p:to x="100000" y="100000"/>
                                    </p:animScale>
                                    <p:animScale>
                                      <p:cBhvr>
                                        <p:cTn id="19" dur="26">
                                          <p:stCondLst>
                                            <p:cond delay="1808"/>
                                          </p:stCondLst>
                                        </p:cTn>
                                        <p:tgtEl>
                                          <p:spTgt spid="5194757"/>
                                        </p:tgtEl>
                                      </p:cBhvr>
                                      <p:to x="100000" y="95000"/>
                                    </p:animScale>
                                    <p:animScale>
                                      <p:cBhvr>
                                        <p:cTn id="20" dur="166" decel="50000">
                                          <p:stCondLst>
                                            <p:cond delay="1834"/>
                                          </p:stCondLst>
                                        </p:cTn>
                                        <p:tgtEl>
                                          <p:spTgt spid="5194757"/>
                                        </p:tgtEl>
                                      </p:cBhvr>
                                      <p:to x="100000" y="100000"/>
                                    </p:animScale>
                                  </p:childTnLst>
                                </p:cTn>
                              </p:par>
                              <p:par>
                                <p:cTn id="21" presetID="54" presetClass="entr" presetSubtype="0" accel="100000" fill="hold" nodeType="withEffect">
                                  <p:stCondLst>
                                    <p:cond delay="0"/>
                                  </p:stCondLst>
                                  <p:childTnLst>
                                    <p:set>
                                      <p:cBhvr>
                                        <p:cTn id="22" dur="1" fill="hold">
                                          <p:stCondLst>
                                            <p:cond delay="0"/>
                                          </p:stCondLst>
                                        </p:cTn>
                                        <p:tgtEl>
                                          <p:spTgt spid="5194756"/>
                                        </p:tgtEl>
                                        <p:attrNameLst>
                                          <p:attrName>style.visibility</p:attrName>
                                        </p:attrNameLst>
                                      </p:cBhvr>
                                      <p:to>
                                        <p:strVal val="visible"/>
                                      </p:to>
                                    </p:set>
                                    <p:anim calcmode="lin" valueType="num">
                                      <p:cBhvr>
                                        <p:cTn id="23" dur="500" fill="hold"/>
                                        <p:tgtEl>
                                          <p:spTgt spid="5194756"/>
                                        </p:tgtEl>
                                        <p:attrNameLst>
                                          <p:attrName>ppt_w</p:attrName>
                                        </p:attrNameLst>
                                      </p:cBhvr>
                                      <p:tavLst>
                                        <p:tav tm="0">
                                          <p:val>
                                            <p:strVal val="#ppt_w*0.05"/>
                                          </p:val>
                                        </p:tav>
                                        <p:tav tm="100000">
                                          <p:val>
                                            <p:strVal val="#ppt_w"/>
                                          </p:val>
                                        </p:tav>
                                      </p:tavLst>
                                    </p:anim>
                                    <p:anim calcmode="lin" valueType="num">
                                      <p:cBhvr>
                                        <p:cTn id="24" dur="500" fill="hold"/>
                                        <p:tgtEl>
                                          <p:spTgt spid="5194756"/>
                                        </p:tgtEl>
                                        <p:attrNameLst>
                                          <p:attrName>ppt_h</p:attrName>
                                        </p:attrNameLst>
                                      </p:cBhvr>
                                      <p:tavLst>
                                        <p:tav tm="0">
                                          <p:val>
                                            <p:strVal val="#ppt_h"/>
                                          </p:val>
                                        </p:tav>
                                        <p:tav tm="100000">
                                          <p:val>
                                            <p:strVal val="#ppt_h"/>
                                          </p:val>
                                        </p:tav>
                                      </p:tavLst>
                                    </p:anim>
                                    <p:anim calcmode="lin" valueType="num">
                                      <p:cBhvr>
                                        <p:cTn id="25" dur="500" fill="hold"/>
                                        <p:tgtEl>
                                          <p:spTgt spid="5194756"/>
                                        </p:tgtEl>
                                        <p:attrNameLst>
                                          <p:attrName>ppt_x</p:attrName>
                                        </p:attrNameLst>
                                      </p:cBhvr>
                                      <p:tavLst>
                                        <p:tav tm="0">
                                          <p:val>
                                            <p:strVal val="#ppt_x-.2"/>
                                          </p:val>
                                        </p:tav>
                                        <p:tav tm="100000">
                                          <p:val>
                                            <p:strVal val="#ppt_x"/>
                                          </p:val>
                                        </p:tav>
                                      </p:tavLst>
                                    </p:anim>
                                    <p:anim calcmode="lin" valueType="num">
                                      <p:cBhvr>
                                        <p:cTn id="26" dur="500" fill="hold"/>
                                        <p:tgtEl>
                                          <p:spTgt spid="5194756"/>
                                        </p:tgtEl>
                                        <p:attrNameLst>
                                          <p:attrName>ppt_y</p:attrName>
                                        </p:attrNameLst>
                                      </p:cBhvr>
                                      <p:tavLst>
                                        <p:tav tm="0">
                                          <p:val>
                                            <p:strVal val="#ppt_y"/>
                                          </p:val>
                                        </p:tav>
                                        <p:tav tm="100000">
                                          <p:val>
                                            <p:strVal val="#ppt_y"/>
                                          </p:val>
                                        </p:tav>
                                      </p:tavLst>
                                    </p:anim>
                                    <p:animEffect transition="in" filter="fade">
                                      <p:cBhvr>
                                        <p:cTn id="27" dur="500"/>
                                        <p:tgtEl>
                                          <p:spTgt spid="5194756"/>
                                        </p:tgtEl>
                                      </p:cBhvr>
                                    </p:animEffect>
                                  </p:childTnLst>
                                </p:cTn>
                              </p:par>
                              <p:par>
                                <p:cTn id="28" presetID="23" presetClass="entr" presetSubtype="16" fill="hold" nodeType="withEffect">
                                  <p:stCondLst>
                                    <p:cond delay="0"/>
                                  </p:stCondLst>
                                  <p:childTnLst>
                                    <p:set>
                                      <p:cBhvr>
                                        <p:cTn id="29" dur="1" fill="hold">
                                          <p:stCondLst>
                                            <p:cond delay="0"/>
                                          </p:stCondLst>
                                        </p:cTn>
                                        <p:tgtEl>
                                          <p:spTgt spid="5194762"/>
                                        </p:tgtEl>
                                        <p:attrNameLst>
                                          <p:attrName>style.visibility</p:attrName>
                                        </p:attrNameLst>
                                      </p:cBhvr>
                                      <p:to>
                                        <p:strVal val="visible"/>
                                      </p:to>
                                    </p:set>
                                    <p:anim calcmode="lin" valueType="num">
                                      <p:cBhvr>
                                        <p:cTn id="30" dur="500" fill="hold"/>
                                        <p:tgtEl>
                                          <p:spTgt spid="5194762"/>
                                        </p:tgtEl>
                                        <p:attrNameLst>
                                          <p:attrName>ppt_w</p:attrName>
                                        </p:attrNameLst>
                                      </p:cBhvr>
                                      <p:tavLst>
                                        <p:tav tm="0">
                                          <p:val>
                                            <p:fltVal val="0"/>
                                          </p:val>
                                        </p:tav>
                                        <p:tav tm="100000">
                                          <p:val>
                                            <p:strVal val="#ppt_w"/>
                                          </p:val>
                                        </p:tav>
                                      </p:tavLst>
                                    </p:anim>
                                    <p:anim calcmode="lin" valueType="num">
                                      <p:cBhvr>
                                        <p:cTn id="31" dur="500" fill="hold"/>
                                        <p:tgtEl>
                                          <p:spTgt spid="5194762"/>
                                        </p:tgtEl>
                                        <p:attrNameLst>
                                          <p:attrName>ppt_h</p:attrName>
                                        </p:attrNameLst>
                                      </p:cBhvr>
                                      <p:tavLst>
                                        <p:tav tm="0">
                                          <p:val>
                                            <p:fltVal val="0"/>
                                          </p:val>
                                        </p:tav>
                                        <p:tav tm="100000">
                                          <p:val>
                                            <p:strVal val="#ppt_h"/>
                                          </p:val>
                                        </p:tav>
                                      </p:tavLst>
                                    </p:anim>
                                  </p:childTnLst>
                                </p:cTn>
                              </p:par>
                              <p:par>
                                <p:cTn id="32" presetID="39" presetClass="entr" presetSubtype="0" accel="100000" fill="hold" nodeType="withEffect">
                                  <p:stCondLst>
                                    <p:cond delay="0"/>
                                  </p:stCondLst>
                                  <p:childTnLst>
                                    <p:set>
                                      <p:cBhvr>
                                        <p:cTn id="33" dur="1" fill="hold">
                                          <p:stCondLst>
                                            <p:cond delay="0"/>
                                          </p:stCondLst>
                                        </p:cTn>
                                        <p:tgtEl>
                                          <p:spTgt spid="5194763"/>
                                        </p:tgtEl>
                                        <p:attrNameLst>
                                          <p:attrName>style.visibility</p:attrName>
                                        </p:attrNameLst>
                                      </p:cBhvr>
                                      <p:to>
                                        <p:strVal val="visible"/>
                                      </p:to>
                                    </p:set>
                                    <p:anim calcmode="lin" valueType="num">
                                      <p:cBhvr>
                                        <p:cTn id="34" dur="500" fill="hold"/>
                                        <p:tgtEl>
                                          <p:spTgt spid="5194763"/>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5194763"/>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5194763"/>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5194763"/>
                                        </p:tgtEl>
                                        <p:attrNameLst>
                                          <p:attrName>ppt_y</p:attrName>
                                        </p:attrNameLst>
                                      </p:cBhvr>
                                      <p:tavLst>
                                        <p:tav tm="0">
                                          <p:val>
                                            <p:strVal val="#ppt_y"/>
                                          </p:val>
                                        </p:tav>
                                        <p:tav tm="100000">
                                          <p:val>
                                            <p:strVal val="#ppt_y"/>
                                          </p:val>
                                        </p:tav>
                                      </p:tavLst>
                                    </p:anim>
                                  </p:childTnLst>
                                </p:cTn>
                              </p:par>
                              <p:par>
                                <p:cTn id="38" presetID="23" presetClass="entr" presetSubtype="16" fill="hold" nodeType="withEffect">
                                  <p:stCondLst>
                                    <p:cond delay="0"/>
                                  </p:stCondLst>
                                  <p:childTnLst>
                                    <p:set>
                                      <p:cBhvr>
                                        <p:cTn id="39" dur="1" fill="hold">
                                          <p:stCondLst>
                                            <p:cond delay="0"/>
                                          </p:stCondLst>
                                        </p:cTn>
                                        <p:tgtEl>
                                          <p:spTgt spid="5194758"/>
                                        </p:tgtEl>
                                        <p:attrNameLst>
                                          <p:attrName>style.visibility</p:attrName>
                                        </p:attrNameLst>
                                      </p:cBhvr>
                                      <p:to>
                                        <p:strVal val="visible"/>
                                      </p:to>
                                    </p:set>
                                    <p:anim calcmode="lin" valueType="num">
                                      <p:cBhvr>
                                        <p:cTn id="40" dur="500" fill="hold"/>
                                        <p:tgtEl>
                                          <p:spTgt spid="5194758"/>
                                        </p:tgtEl>
                                        <p:attrNameLst>
                                          <p:attrName>ppt_w</p:attrName>
                                        </p:attrNameLst>
                                      </p:cBhvr>
                                      <p:tavLst>
                                        <p:tav tm="0">
                                          <p:val>
                                            <p:fltVal val="0"/>
                                          </p:val>
                                        </p:tav>
                                        <p:tav tm="100000">
                                          <p:val>
                                            <p:strVal val="#ppt_w"/>
                                          </p:val>
                                        </p:tav>
                                      </p:tavLst>
                                    </p:anim>
                                    <p:anim calcmode="lin" valueType="num">
                                      <p:cBhvr>
                                        <p:cTn id="41" dur="500" fill="hold"/>
                                        <p:tgtEl>
                                          <p:spTgt spid="5194758"/>
                                        </p:tgtEl>
                                        <p:attrNameLst>
                                          <p:attrName>ppt_h</p:attrName>
                                        </p:attrNameLst>
                                      </p:cBhvr>
                                      <p:tavLst>
                                        <p:tav tm="0">
                                          <p:val>
                                            <p:fltVal val="0"/>
                                          </p:val>
                                        </p:tav>
                                        <p:tav tm="100000">
                                          <p:val>
                                            <p:strVal val="#ppt_h"/>
                                          </p:val>
                                        </p:tav>
                                      </p:tavLst>
                                    </p:anim>
                                  </p:childTnLst>
                                </p:cTn>
                              </p:par>
                              <p:par>
                                <p:cTn id="42" presetID="34" presetClass="entr" presetSubtype="0" fill="hold" grpId="0" nodeType="withEffect">
                                  <p:stCondLst>
                                    <p:cond delay="0"/>
                                  </p:stCondLst>
                                  <p:childTnLst>
                                    <p:set>
                                      <p:cBhvr>
                                        <p:cTn id="43" dur="1" fill="hold">
                                          <p:stCondLst>
                                            <p:cond delay="0"/>
                                          </p:stCondLst>
                                        </p:cTn>
                                        <p:tgtEl>
                                          <p:spTgt spid="5194761"/>
                                        </p:tgtEl>
                                        <p:attrNameLst>
                                          <p:attrName>style.visibility</p:attrName>
                                        </p:attrNameLst>
                                      </p:cBhvr>
                                      <p:to>
                                        <p:strVal val="visible"/>
                                      </p:to>
                                    </p:set>
                                    <p:anim from="(-#ppt_w/2)" to="(#ppt_x)" calcmode="lin" valueType="num">
                                      <p:cBhvr>
                                        <p:cTn id="44" dur="600" fill="hold">
                                          <p:stCondLst>
                                            <p:cond delay="0"/>
                                          </p:stCondLst>
                                        </p:cTn>
                                        <p:tgtEl>
                                          <p:spTgt spid="5194761"/>
                                        </p:tgtEl>
                                        <p:attrNameLst>
                                          <p:attrName>ppt_x</p:attrName>
                                        </p:attrNameLst>
                                      </p:cBhvr>
                                    </p:anim>
                                    <p:anim from="0" to="-1.0" calcmode="lin" valueType="num">
                                      <p:cBhvr>
                                        <p:cTn id="45" dur="200" decel="50000" autoRev="1" fill="hold">
                                          <p:stCondLst>
                                            <p:cond delay="600"/>
                                          </p:stCondLst>
                                        </p:cTn>
                                        <p:tgtEl>
                                          <p:spTgt spid="5194761"/>
                                        </p:tgtEl>
                                        <p:attrNameLst>
                                          <p:attrName>xshear</p:attrName>
                                        </p:attrNameLst>
                                      </p:cBhvr>
                                    </p:anim>
                                    <p:animScale>
                                      <p:cBhvr>
                                        <p:cTn id="46" dur="200" decel="100000" autoRev="1" fill="hold">
                                          <p:stCondLst>
                                            <p:cond delay="600"/>
                                          </p:stCondLst>
                                        </p:cTn>
                                        <p:tgtEl>
                                          <p:spTgt spid="5194761"/>
                                        </p:tgtEl>
                                      </p:cBhvr>
                                      <p:from x="100000" y="100000"/>
                                      <p:to x="80000" y="100000"/>
                                    </p:animScale>
                                    <p:anim by="(#ppt_h/3+#ppt_w*0.1)" calcmode="lin" valueType="num">
                                      <p:cBhvr additive="sum">
                                        <p:cTn id="47" dur="200" decel="100000" autoRev="1" fill="hold">
                                          <p:stCondLst>
                                            <p:cond delay="600"/>
                                          </p:stCondLst>
                                        </p:cTn>
                                        <p:tgtEl>
                                          <p:spTgt spid="51947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476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96802" name="Picture 2" descr="j030295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059113" y="1412875"/>
            <a:ext cx="260985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96803"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96804" name="Rectangle 4"/>
          <p:cNvSpPr>
            <a:spLocks noGrp="1" noChangeArrowheads="1"/>
          </p:cNvSpPr>
          <p:nvPr>
            <p:ph type="title"/>
          </p:nvPr>
        </p:nvSpPr>
        <p:spPr>
          <a:xfrm>
            <a:off x="0" y="0"/>
            <a:ext cx="91440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人間は複製子の乗り物</a:t>
            </a:r>
          </a:p>
        </p:txBody>
      </p:sp>
      <p:sp>
        <p:nvSpPr>
          <p:cNvPr id="5196805" name="Oval 5"/>
          <p:cNvSpPr>
            <a:spLocks noChangeArrowheads="1"/>
          </p:cNvSpPr>
          <p:nvPr/>
        </p:nvSpPr>
        <p:spPr bwMode="blackWhite">
          <a:xfrm>
            <a:off x="61913" y="1557338"/>
            <a:ext cx="3933825" cy="3529012"/>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HGP創英角ﾎﾟｯﾌﾟ体" panose="040B0A00000000000000" pitchFamily="50" charset="-128"/>
                <a:ea typeface="HGP創英角ﾎﾟｯﾌﾟ体" panose="040B0A00000000000000" pitchFamily="50" charset="-128"/>
              </a:rPr>
              <a:t>遺伝子（ジーン）</a:t>
            </a:r>
          </a:p>
          <a:p>
            <a:r>
              <a:rPr lang="ja-JP" altLang="en-US" sz="2400">
                <a:latin typeface="HGP創英角ﾎﾟｯﾌﾟ体" panose="040B0A00000000000000" pitchFamily="50" charset="-128"/>
                <a:ea typeface="HGP創英角ﾎﾟｯﾌﾟ体" panose="040B0A00000000000000" pitchFamily="50" charset="-128"/>
              </a:rPr>
              <a:t>乗り物は</a:t>
            </a:r>
            <a:r>
              <a:rPr lang="en-US" altLang="ja-JP" sz="2400"/>
              <a:t>DNA</a:t>
            </a:r>
          </a:p>
          <a:p>
            <a:r>
              <a:rPr lang="ja-JP" altLang="en-US" sz="2400">
                <a:latin typeface="HGP創英角ﾎﾟｯﾌﾟ体" panose="040B0A00000000000000" pitchFamily="50" charset="-128"/>
                <a:ea typeface="HGP創英角ﾎﾟｯﾌﾟ体" panose="040B0A00000000000000" pitchFamily="50" charset="-128"/>
              </a:rPr>
              <a:t>変化しにくい</a:t>
            </a:r>
          </a:p>
          <a:p>
            <a:r>
              <a:rPr lang="ja-JP" altLang="en-US" sz="2400">
                <a:latin typeface="HGP創英角ﾎﾟｯﾌﾟ体" panose="040B0A00000000000000" pitchFamily="50" charset="-128"/>
                <a:ea typeface="HGP創英角ﾎﾟｯﾌﾟ体" panose="040B0A00000000000000" pitchFamily="50" charset="-128"/>
              </a:rPr>
              <a:t>デジタル</a:t>
            </a:r>
            <a:r>
              <a:rPr lang="ja-JP" altLang="en-US" sz="1800"/>
              <a:t>（</a:t>
            </a:r>
            <a:r>
              <a:rPr lang="en-US" altLang="ja-JP" sz="1800"/>
              <a:t>ATGC)</a:t>
            </a:r>
          </a:p>
          <a:p>
            <a:r>
              <a:rPr lang="ja-JP" altLang="en-US" sz="2400">
                <a:latin typeface="HGP創英角ﾎﾟｯﾌﾟ体" panose="040B0A00000000000000" pitchFamily="50" charset="-128"/>
                <a:ea typeface="HGP創英角ﾎﾟｯﾌﾟ体" panose="040B0A00000000000000" pitchFamily="50" charset="-128"/>
              </a:rPr>
              <a:t>生命を伝達</a:t>
            </a:r>
          </a:p>
          <a:p>
            <a:r>
              <a:rPr lang="ja-JP" altLang="en-US" sz="2400" b="1">
                <a:latin typeface="HGP創英角ﾎﾟｯﾌﾟ体" panose="040B0A00000000000000" pitchFamily="50" charset="-128"/>
                <a:ea typeface="HGP創英角ﾎﾟｯﾌﾟ体" panose="040B0A00000000000000" pitchFamily="50" charset="-128"/>
              </a:rPr>
              <a:t>物的相互作用</a:t>
            </a:r>
          </a:p>
        </p:txBody>
      </p:sp>
      <p:sp>
        <p:nvSpPr>
          <p:cNvPr id="5196806" name="Oval 6"/>
          <p:cNvSpPr>
            <a:spLocks noChangeArrowheads="1"/>
          </p:cNvSpPr>
          <p:nvPr/>
        </p:nvSpPr>
        <p:spPr bwMode="blackWhite">
          <a:xfrm>
            <a:off x="5146675" y="1484313"/>
            <a:ext cx="3889375" cy="3529012"/>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Times New Roman" panose="02020603050405020304" pitchFamily="18" charset="0"/>
                <a:ea typeface="HGP創英角ﾎﾟｯﾌﾟ体" panose="040B0A00000000000000" pitchFamily="50" charset="-128"/>
              </a:rPr>
              <a:t>文化子（ミーム）</a:t>
            </a:r>
          </a:p>
          <a:p>
            <a:r>
              <a:rPr lang="ja-JP" altLang="en-US" sz="2400">
                <a:latin typeface="Times New Roman" panose="02020603050405020304" pitchFamily="18" charset="0"/>
                <a:ea typeface="HGP創英角ﾎﾟｯﾌﾟ体" panose="040B0A00000000000000" pitchFamily="50" charset="-128"/>
              </a:rPr>
              <a:t>乗り物は脳みそ</a:t>
            </a:r>
            <a:endParaRPr kumimoji="0" lang="ja-JP" altLang="en-US" sz="2400">
              <a:latin typeface="Times New Roman" panose="02020603050405020304" pitchFamily="18" charset="0"/>
              <a:ea typeface="HGP創英角ﾎﾟｯﾌﾟ体" panose="040B0A00000000000000" pitchFamily="50" charset="-128"/>
            </a:endParaRPr>
          </a:p>
          <a:p>
            <a:r>
              <a:rPr lang="ja-JP" altLang="en-US" sz="2400">
                <a:latin typeface="Times New Roman" panose="02020603050405020304" pitchFamily="18" charset="0"/>
                <a:ea typeface="HGP創英角ﾎﾟｯﾌﾟ体" panose="040B0A00000000000000" pitchFamily="50" charset="-128"/>
              </a:rPr>
              <a:t>変化しやすい</a:t>
            </a:r>
          </a:p>
          <a:p>
            <a:r>
              <a:rPr lang="ja-JP" altLang="en-US" sz="2400">
                <a:latin typeface="Times New Roman" panose="02020603050405020304" pitchFamily="18" charset="0"/>
                <a:ea typeface="HGP創英角ﾎﾟｯﾌﾟ体" panose="040B0A00000000000000" pitchFamily="50" charset="-128"/>
              </a:rPr>
              <a:t>アナログ</a:t>
            </a:r>
          </a:p>
          <a:p>
            <a:r>
              <a:rPr lang="ja-JP" altLang="en-US" sz="2400">
                <a:latin typeface="Times New Roman" panose="02020603050405020304" pitchFamily="18" charset="0"/>
                <a:ea typeface="HGP創英角ﾎﾟｯﾌﾟ体" panose="040B0A00000000000000" pitchFamily="50" charset="-128"/>
              </a:rPr>
              <a:t>文化を伝達</a:t>
            </a:r>
          </a:p>
          <a:p>
            <a:r>
              <a:rPr lang="ja-JP" altLang="en-US" sz="2400" b="1">
                <a:latin typeface="Times New Roman" panose="02020603050405020304" pitchFamily="18" charset="0"/>
                <a:ea typeface="HGP創英角ﾎﾟｯﾌﾟ体" panose="040B0A00000000000000" pitchFamily="50" charset="-128"/>
              </a:rPr>
              <a:t>情報的相互作用</a:t>
            </a:r>
          </a:p>
        </p:txBody>
      </p:sp>
      <p:sp>
        <p:nvSpPr>
          <p:cNvPr id="5196807" name="Text Box 7"/>
          <p:cNvSpPr txBox="1">
            <a:spLocks noChangeArrowheads="1"/>
          </p:cNvSpPr>
          <p:nvPr/>
        </p:nvSpPr>
        <p:spPr bwMode="blackWhite">
          <a:xfrm>
            <a:off x="1692275" y="5084763"/>
            <a:ext cx="5738813" cy="479425"/>
          </a:xfrm>
          <a:prstGeom prst="rect">
            <a:avLst/>
          </a:prstGeom>
          <a:solidFill>
            <a:srgbClr val="333333"/>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solidFill>
                  <a:schemeClr val="bg1"/>
                </a:solidFill>
                <a:latin typeface="Times New Roman" panose="02020603050405020304" pitchFamily="18" charset="0"/>
              </a:rPr>
              <a:t>複製子とは情報である</a:t>
            </a:r>
          </a:p>
        </p:txBody>
      </p:sp>
      <p:sp>
        <p:nvSpPr>
          <p:cNvPr id="5196808" name="Text Box 8"/>
          <p:cNvSpPr txBox="1">
            <a:spLocks noChangeArrowheads="1"/>
          </p:cNvSpPr>
          <p:nvPr/>
        </p:nvSpPr>
        <p:spPr bwMode="blackWhite">
          <a:xfrm>
            <a:off x="1692275" y="5697538"/>
            <a:ext cx="5738813" cy="1082675"/>
          </a:xfrm>
          <a:prstGeom prst="rect">
            <a:avLst/>
          </a:prstGeom>
          <a:solidFill>
            <a:srgbClr val="333333"/>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sz="3200">
                <a:solidFill>
                  <a:schemeClr val="bg1"/>
                </a:solidFill>
              </a:rPr>
              <a:t>「</a:t>
            </a:r>
            <a:r>
              <a:rPr lang="en-US" altLang="ja-JP" sz="3200">
                <a:solidFill>
                  <a:schemeClr val="bg1"/>
                </a:solidFill>
              </a:rPr>
              <a:t>IT</a:t>
            </a:r>
            <a:r>
              <a:rPr lang="ja-JP" altLang="en-US" sz="3200">
                <a:solidFill>
                  <a:schemeClr val="bg1"/>
                </a:solidFill>
              </a:rPr>
              <a:t>化」が扱う情報の主体は</a:t>
            </a:r>
            <a:r>
              <a:rPr lang="ja-JP" altLang="en-US" sz="4000">
                <a:solidFill>
                  <a:schemeClr val="bg1"/>
                </a:solidFill>
              </a:rPr>
              <a:t>「ミーム」</a:t>
            </a:r>
            <a:r>
              <a:rPr lang="ja-JP" altLang="en-US" sz="3200">
                <a:solidFill>
                  <a:schemeClr val="bg1"/>
                </a:solidFill>
              </a:rPr>
              <a:t>である</a:t>
            </a:r>
          </a:p>
        </p:txBody>
      </p:sp>
      <p:pic>
        <p:nvPicPr>
          <p:cNvPr id="5196809" name="Picture 9" descr="momoCA"/>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gray">
          <a:xfrm>
            <a:off x="7418388" y="4652963"/>
            <a:ext cx="1725612" cy="22050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96802"/>
                                        </p:tgtEl>
                                        <p:attrNameLst>
                                          <p:attrName>style.visibility</p:attrName>
                                        </p:attrNameLst>
                                      </p:cBhvr>
                                      <p:to>
                                        <p:strVal val="visible"/>
                                      </p:to>
                                    </p:set>
                                    <p:animEffect transition="in" filter="slide(fromBottom)">
                                      <p:cBhvr>
                                        <p:cTn id="7" dur="500"/>
                                        <p:tgtEl>
                                          <p:spTgt spid="5196802"/>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5196805"/>
                                        </p:tgtEl>
                                        <p:attrNameLst>
                                          <p:attrName>style.visibility</p:attrName>
                                        </p:attrNameLst>
                                      </p:cBhvr>
                                      <p:to>
                                        <p:strVal val="visible"/>
                                      </p:to>
                                    </p:set>
                                    <p:animEffect transition="in" filter="fade">
                                      <p:cBhvr>
                                        <p:cTn id="11" dur="2000"/>
                                        <p:tgtEl>
                                          <p:spTgt spid="5196805"/>
                                        </p:tgtEl>
                                      </p:cBhvr>
                                    </p:animEffect>
                                    <p:anim calcmode="lin" valueType="num">
                                      <p:cBhvr>
                                        <p:cTn id="12" dur="2000" fill="hold"/>
                                        <p:tgtEl>
                                          <p:spTgt spid="5196805"/>
                                        </p:tgtEl>
                                        <p:attrNameLst>
                                          <p:attrName>style.rotation</p:attrName>
                                        </p:attrNameLst>
                                      </p:cBhvr>
                                      <p:tavLst>
                                        <p:tav tm="0">
                                          <p:val>
                                            <p:fltVal val="720"/>
                                          </p:val>
                                        </p:tav>
                                        <p:tav tm="100000">
                                          <p:val>
                                            <p:fltVal val="0"/>
                                          </p:val>
                                        </p:tav>
                                      </p:tavLst>
                                    </p:anim>
                                    <p:anim calcmode="lin" valueType="num">
                                      <p:cBhvr>
                                        <p:cTn id="13" dur="2000" fill="hold"/>
                                        <p:tgtEl>
                                          <p:spTgt spid="5196805"/>
                                        </p:tgtEl>
                                        <p:attrNameLst>
                                          <p:attrName>ppt_h</p:attrName>
                                        </p:attrNameLst>
                                      </p:cBhvr>
                                      <p:tavLst>
                                        <p:tav tm="0">
                                          <p:val>
                                            <p:fltVal val="0"/>
                                          </p:val>
                                        </p:tav>
                                        <p:tav tm="100000">
                                          <p:val>
                                            <p:strVal val="#ppt_h"/>
                                          </p:val>
                                        </p:tav>
                                      </p:tavLst>
                                    </p:anim>
                                    <p:anim calcmode="lin" valueType="num">
                                      <p:cBhvr>
                                        <p:cTn id="14" dur="2000" fill="hold"/>
                                        <p:tgtEl>
                                          <p:spTgt spid="5196805"/>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196806"/>
                                        </p:tgtEl>
                                        <p:attrNameLst>
                                          <p:attrName>style.visibility</p:attrName>
                                        </p:attrNameLst>
                                      </p:cBhvr>
                                      <p:to>
                                        <p:strVal val="visible"/>
                                      </p:to>
                                    </p:set>
                                    <p:animEffect transition="in" filter="fade">
                                      <p:cBhvr>
                                        <p:cTn id="17" dur="2000"/>
                                        <p:tgtEl>
                                          <p:spTgt spid="5196806"/>
                                        </p:tgtEl>
                                      </p:cBhvr>
                                    </p:animEffect>
                                    <p:anim calcmode="lin" valueType="num">
                                      <p:cBhvr>
                                        <p:cTn id="18" dur="2000" fill="hold"/>
                                        <p:tgtEl>
                                          <p:spTgt spid="5196806"/>
                                        </p:tgtEl>
                                        <p:attrNameLst>
                                          <p:attrName>style.rotation</p:attrName>
                                        </p:attrNameLst>
                                      </p:cBhvr>
                                      <p:tavLst>
                                        <p:tav tm="0">
                                          <p:val>
                                            <p:fltVal val="720"/>
                                          </p:val>
                                        </p:tav>
                                        <p:tav tm="100000">
                                          <p:val>
                                            <p:fltVal val="0"/>
                                          </p:val>
                                        </p:tav>
                                      </p:tavLst>
                                    </p:anim>
                                    <p:anim calcmode="lin" valueType="num">
                                      <p:cBhvr>
                                        <p:cTn id="19" dur="2000" fill="hold"/>
                                        <p:tgtEl>
                                          <p:spTgt spid="5196806"/>
                                        </p:tgtEl>
                                        <p:attrNameLst>
                                          <p:attrName>ppt_h</p:attrName>
                                        </p:attrNameLst>
                                      </p:cBhvr>
                                      <p:tavLst>
                                        <p:tav tm="0">
                                          <p:val>
                                            <p:fltVal val="0"/>
                                          </p:val>
                                        </p:tav>
                                        <p:tav tm="100000">
                                          <p:val>
                                            <p:strVal val="#ppt_h"/>
                                          </p:val>
                                        </p:tav>
                                      </p:tavLst>
                                    </p:anim>
                                    <p:anim calcmode="lin" valueType="num">
                                      <p:cBhvr>
                                        <p:cTn id="20" dur="2000" fill="hold"/>
                                        <p:tgtEl>
                                          <p:spTgt spid="5196806"/>
                                        </p:tgtEl>
                                        <p:attrNameLst>
                                          <p:attrName>ppt_w</p:attrName>
                                        </p:attrNameLst>
                                      </p:cBhvr>
                                      <p:tavLst>
                                        <p:tav tm="0">
                                          <p:val>
                                            <p:fltVal val="0"/>
                                          </p:val>
                                        </p:tav>
                                        <p:tav tm="100000">
                                          <p:val>
                                            <p:strVal val="#ppt_w"/>
                                          </p:val>
                                        </p:tav>
                                      </p:tavLst>
                                    </p:anim>
                                  </p:childTnLst>
                                </p:cTn>
                              </p:par>
                              <p:par>
                                <p:cTn id="21" presetID="26" presetClass="entr" presetSubtype="0" fill="hold" nodeType="withEffect">
                                  <p:stCondLst>
                                    <p:cond delay="0"/>
                                  </p:stCondLst>
                                  <p:childTnLst>
                                    <p:set>
                                      <p:cBhvr>
                                        <p:cTn id="22" dur="1" fill="hold">
                                          <p:stCondLst>
                                            <p:cond delay="0"/>
                                          </p:stCondLst>
                                        </p:cTn>
                                        <p:tgtEl>
                                          <p:spTgt spid="5196809"/>
                                        </p:tgtEl>
                                        <p:attrNameLst>
                                          <p:attrName>style.visibility</p:attrName>
                                        </p:attrNameLst>
                                      </p:cBhvr>
                                      <p:to>
                                        <p:strVal val="visible"/>
                                      </p:to>
                                    </p:set>
                                    <p:animEffect transition="in" filter="wipe(down)">
                                      <p:cBhvr>
                                        <p:cTn id="23" dur="580">
                                          <p:stCondLst>
                                            <p:cond delay="0"/>
                                          </p:stCondLst>
                                        </p:cTn>
                                        <p:tgtEl>
                                          <p:spTgt spid="5196809"/>
                                        </p:tgtEl>
                                      </p:cBhvr>
                                    </p:animEffect>
                                    <p:anim calcmode="lin" valueType="num">
                                      <p:cBhvr>
                                        <p:cTn id="24" dur="1822" tmFilter="0,0; 0.14,0.36; 0.43,0.73; 0.71,0.91; 1.0,1.0">
                                          <p:stCondLst>
                                            <p:cond delay="0"/>
                                          </p:stCondLst>
                                        </p:cTn>
                                        <p:tgtEl>
                                          <p:spTgt spid="519680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9680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9680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9680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96809"/>
                                        </p:tgtEl>
                                        <p:attrNameLst>
                                          <p:attrName>ppt_y</p:attrName>
                                        </p:attrNameLst>
                                      </p:cBhvr>
                                      <p:tavLst>
                                        <p:tav tm="0" fmla="#ppt_y-sin(pi*$)/81">
                                          <p:val>
                                            <p:fltVal val="0"/>
                                          </p:val>
                                        </p:tav>
                                        <p:tav tm="100000">
                                          <p:val>
                                            <p:fltVal val="1"/>
                                          </p:val>
                                        </p:tav>
                                      </p:tavLst>
                                    </p:anim>
                                    <p:animScale>
                                      <p:cBhvr>
                                        <p:cTn id="29" dur="26">
                                          <p:stCondLst>
                                            <p:cond delay="650"/>
                                          </p:stCondLst>
                                        </p:cTn>
                                        <p:tgtEl>
                                          <p:spTgt spid="5196809"/>
                                        </p:tgtEl>
                                      </p:cBhvr>
                                      <p:to x="100000" y="60000"/>
                                    </p:animScale>
                                    <p:animScale>
                                      <p:cBhvr>
                                        <p:cTn id="30" dur="166" decel="50000">
                                          <p:stCondLst>
                                            <p:cond delay="676"/>
                                          </p:stCondLst>
                                        </p:cTn>
                                        <p:tgtEl>
                                          <p:spTgt spid="5196809"/>
                                        </p:tgtEl>
                                      </p:cBhvr>
                                      <p:to x="100000" y="100000"/>
                                    </p:animScale>
                                    <p:animScale>
                                      <p:cBhvr>
                                        <p:cTn id="31" dur="26">
                                          <p:stCondLst>
                                            <p:cond delay="1312"/>
                                          </p:stCondLst>
                                        </p:cTn>
                                        <p:tgtEl>
                                          <p:spTgt spid="5196809"/>
                                        </p:tgtEl>
                                      </p:cBhvr>
                                      <p:to x="100000" y="80000"/>
                                    </p:animScale>
                                    <p:animScale>
                                      <p:cBhvr>
                                        <p:cTn id="32" dur="166" decel="50000">
                                          <p:stCondLst>
                                            <p:cond delay="1338"/>
                                          </p:stCondLst>
                                        </p:cTn>
                                        <p:tgtEl>
                                          <p:spTgt spid="5196809"/>
                                        </p:tgtEl>
                                      </p:cBhvr>
                                      <p:to x="100000" y="100000"/>
                                    </p:animScale>
                                    <p:animScale>
                                      <p:cBhvr>
                                        <p:cTn id="33" dur="26">
                                          <p:stCondLst>
                                            <p:cond delay="1642"/>
                                          </p:stCondLst>
                                        </p:cTn>
                                        <p:tgtEl>
                                          <p:spTgt spid="5196809"/>
                                        </p:tgtEl>
                                      </p:cBhvr>
                                      <p:to x="100000" y="90000"/>
                                    </p:animScale>
                                    <p:animScale>
                                      <p:cBhvr>
                                        <p:cTn id="34" dur="166" decel="50000">
                                          <p:stCondLst>
                                            <p:cond delay="1668"/>
                                          </p:stCondLst>
                                        </p:cTn>
                                        <p:tgtEl>
                                          <p:spTgt spid="5196809"/>
                                        </p:tgtEl>
                                      </p:cBhvr>
                                      <p:to x="100000" y="100000"/>
                                    </p:animScale>
                                    <p:animScale>
                                      <p:cBhvr>
                                        <p:cTn id="35" dur="26">
                                          <p:stCondLst>
                                            <p:cond delay="1808"/>
                                          </p:stCondLst>
                                        </p:cTn>
                                        <p:tgtEl>
                                          <p:spTgt spid="5196809"/>
                                        </p:tgtEl>
                                      </p:cBhvr>
                                      <p:to x="100000" y="95000"/>
                                    </p:animScale>
                                    <p:animScale>
                                      <p:cBhvr>
                                        <p:cTn id="36" dur="166" decel="50000">
                                          <p:stCondLst>
                                            <p:cond delay="1834"/>
                                          </p:stCondLst>
                                        </p:cTn>
                                        <p:tgtEl>
                                          <p:spTgt spid="5196809"/>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196807"/>
                                        </p:tgtEl>
                                        <p:attrNameLst>
                                          <p:attrName>style.visibility</p:attrName>
                                        </p:attrNameLst>
                                      </p:cBhvr>
                                      <p:to>
                                        <p:strVal val="visible"/>
                                      </p:to>
                                    </p:set>
                                    <p:anim calcmode="lin" valueType="num">
                                      <p:cBhvr>
                                        <p:cTn id="41" dur="1000" fill="hold"/>
                                        <p:tgtEl>
                                          <p:spTgt spid="5196807"/>
                                        </p:tgtEl>
                                        <p:attrNameLst>
                                          <p:attrName>ppt_x</p:attrName>
                                        </p:attrNameLst>
                                      </p:cBhvr>
                                      <p:tavLst>
                                        <p:tav tm="0">
                                          <p:val>
                                            <p:strVal val="#ppt_x-.2"/>
                                          </p:val>
                                        </p:tav>
                                        <p:tav tm="100000">
                                          <p:val>
                                            <p:strVal val="#ppt_x"/>
                                          </p:val>
                                        </p:tav>
                                      </p:tavLst>
                                    </p:anim>
                                    <p:anim calcmode="lin" valueType="num">
                                      <p:cBhvr>
                                        <p:cTn id="42" dur="1000" fill="hold"/>
                                        <p:tgtEl>
                                          <p:spTgt spid="519680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196807"/>
                                        </p:tgtEl>
                                      </p:cBhvr>
                                    </p:animEffect>
                                  </p:childTnLst>
                                  <p:subTnLst>
                                    <p:audio>
                                      <p:cMediaNode>
                                        <p:cTn display="0" masterRel="sameClick">
                                          <p:stCondLst>
                                            <p:cond evt="begin" delay="0">
                                              <p:tn val="39"/>
                                            </p:cond>
                                          </p:stCondLst>
                                          <p:endCondLst>
                                            <p:cond evt="onStopAudio" delay="0">
                                              <p:tgtEl>
                                                <p:sldTgt/>
                                              </p:tgtEl>
                                            </p:cond>
                                          </p:endCondLst>
                                        </p:cTn>
                                        <p:tgtEl>
                                          <p:sndTgt r:embed="rId4" name="J0074877.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iterate type="lt">
                                    <p:tmPct val="10000"/>
                                  </p:iterate>
                                  <p:childTnLst>
                                    <p:set>
                                      <p:cBhvr>
                                        <p:cTn id="47" dur="1" fill="hold">
                                          <p:stCondLst>
                                            <p:cond delay="0"/>
                                          </p:stCondLst>
                                        </p:cTn>
                                        <p:tgtEl>
                                          <p:spTgt spid="5196808"/>
                                        </p:tgtEl>
                                        <p:attrNameLst>
                                          <p:attrName>style.visibility</p:attrName>
                                        </p:attrNameLst>
                                      </p:cBhvr>
                                      <p:to>
                                        <p:strVal val="visible"/>
                                      </p:to>
                                    </p:set>
                                    <p:anim calcmode="lin" valueType="num">
                                      <p:cBhvr>
                                        <p:cTn id="48" dur="500" fill="hold"/>
                                        <p:tgtEl>
                                          <p:spTgt spid="5196808"/>
                                        </p:tgtEl>
                                        <p:attrNameLst>
                                          <p:attrName>ppt_w</p:attrName>
                                        </p:attrNameLst>
                                      </p:cBhvr>
                                      <p:tavLst>
                                        <p:tav tm="0">
                                          <p:val>
                                            <p:fltVal val="0"/>
                                          </p:val>
                                        </p:tav>
                                        <p:tav tm="100000">
                                          <p:val>
                                            <p:strVal val="#ppt_w"/>
                                          </p:val>
                                        </p:tav>
                                      </p:tavLst>
                                    </p:anim>
                                    <p:anim calcmode="lin" valueType="num">
                                      <p:cBhvr>
                                        <p:cTn id="49" dur="500" fill="hold"/>
                                        <p:tgtEl>
                                          <p:spTgt spid="5196808"/>
                                        </p:tgtEl>
                                        <p:attrNameLst>
                                          <p:attrName>ppt_h</p:attrName>
                                        </p:attrNameLst>
                                      </p:cBhvr>
                                      <p:tavLst>
                                        <p:tav tm="0">
                                          <p:val>
                                            <p:fltVal val="0"/>
                                          </p:val>
                                        </p:tav>
                                        <p:tav tm="100000">
                                          <p:val>
                                            <p:strVal val="#ppt_h"/>
                                          </p:val>
                                        </p:tav>
                                      </p:tavLst>
                                    </p:anim>
                                    <p:anim calcmode="lin" valueType="num">
                                      <p:cBhvr>
                                        <p:cTn id="50" dur="500" fill="hold"/>
                                        <p:tgtEl>
                                          <p:spTgt spid="5196808"/>
                                        </p:tgtEl>
                                        <p:attrNameLst>
                                          <p:attrName>ppt_x</p:attrName>
                                        </p:attrNameLst>
                                      </p:cBhvr>
                                      <p:tavLst>
                                        <p:tav tm="0">
                                          <p:val>
                                            <p:fltVal val="0.5"/>
                                          </p:val>
                                        </p:tav>
                                        <p:tav tm="100000">
                                          <p:val>
                                            <p:strVal val="#ppt_x"/>
                                          </p:val>
                                        </p:tav>
                                      </p:tavLst>
                                    </p:anim>
                                    <p:anim calcmode="lin" valueType="num">
                                      <p:cBhvr>
                                        <p:cTn id="51" dur="500" fill="hold"/>
                                        <p:tgtEl>
                                          <p:spTgt spid="519680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J007487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6805" grpId="0" animBg="1"/>
      <p:bldP spid="5196806" grpId="0" animBg="1"/>
      <p:bldP spid="5196807" grpId="0" animBg="1"/>
      <p:bldP spid="519680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8850" name="Oval 2"/>
          <p:cNvSpPr>
            <a:spLocks noChangeArrowheads="1"/>
          </p:cNvSpPr>
          <p:nvPr/>
        </p:nvSpPr>
        <p:spPr bwMode="blackWhite">
          <a:xfrm>
            <a:off x="1000125" y="765175"/>
            <a:ext cx="6740525" cy="577215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4000"/>
              <a:t>適合と淘汰</a:t>
            </a:r>
          </a:p>
          <a:p>
            <a:endParaRPr kumimoji="0" lang="ja-JP" altLang="en-US" sz="4000"/>
          </a:p>
          <a:p>
            <a:r>
              <a:rPr kumimoji="0" lang="ja-JP" altLang="en-US" sz="4000"/>
              <a:t>主流のミーム</a:t>
            </a:r>
          </a:p>
        </p:txBody>
      </p:sp>
      <p:sp>
        <p:nvSpPr>
          <p:cNvPr id="5198851"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198852" name="Rectangle 4"/>
          <p:cNvSpPr>
            <a:spLocks noGrp="1" noChangeArrowheads="1"/>
          </p:cNvSpPr>
          <p:nvPr>
            <p:ph type="title"/>
          </p:nvPr>
        </p:nvSpPr>
        <p:spPr>
          <a:xfrm>
            <a:off x="147638" y="44450"/>
            <a:ext cx="8816975" cy="782638"/>
          </a:xfrm>
        </p:spPr>
        <p:txBody>
          <a:bodyPr/>
          <a:lstStyle/>
          <a:p>
            <a:pPr algn="ctr"/>
            <a:r>
              <a:rPr lang="ja-JP" altLang="en-US" sz="3400">
                <a:latin typeface="HGP創英角ﾎﾟｯﾌﾟ体" panose="040B0A00000000000000" pitchFamily="50" charset="-128"/>
                <a:ea typeface="HGP創英角ﾎﾟｯﾌﾟ体" panose="040B0A00000000000000" pitchFamily="50" charset="-128"/>
              </a:rPr>
              <a:t>あなたもミームの乗り物である</a:t>
            </a:r>
          </a:p>
        </p:txBody>
      </p:sp>
      <p:sp>
        <p:nvSpPr>
          <p:cNvPr id="5198853" name="Text Box 5"/>
          <p:cNvSpPr txBox="1">
            <a:spLocks noChangeArrowheads="1"/>
          </p:cNvSpPr>
          <p:nvPr/>
        </p:nvSpPr>
        <p:spPr bwMode="auto">
          <a:xfrm>
            <a:off x="3492500" y="1052513"/>
            <a:ext cx="1871663" cy="47942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latin typeface="Times New Roman" panose="02020603050405020304" pitchFamily="18" charset="0"/>
                <a:ea typeface="HGP創英角ﾎﾟｯﾌﾟ体" panose="040B0A00000000000000" pitchFamily="50" charset="-128"/>
              </a:rPr>
              <a:t>と同様に</a:t>
            </a:r>
          </a:p>
        </p:txBody>
      </p:sp>
      <p:sp>
        <p:nvSpPr>
          <p:cNvPr id="5198854" name="Text Box 6"/>
          <p:cNvSpPr txBox="1">
            <a:spLocks noChangeArrowheads="1"/>
          </p:cNvSpPr>
          <p:nvPr/>
        </p:nvSpPr>
        <p:spPr bwMode="auto">
          <a:xfrm>
            <a:off x="1258888" y="1773238"/>
            <a:ext cx="6408737" cy="47942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latin typeface="Times New Roman" panose="02020603050405020304" pitchFamily="18" charset="0"/>
                <a:ea typeface="HGP創英角ﾎﾟｯﾌﾟ体" panose="040B0A00000000000000" pitchFamily="50" charset="-128"/>
              </a:rPr>
              <a:t>組織や企業にもミームが存在する</a:t>
            </a:r>
          </a:p>
        </p:txBody>
      </p:sp>
      <p:sp>
        <p:nvSpPr>
          <p:cNvPr id="5198855" name="AutoShape 7"/>
          <p:cNvSpPr>
            <a:spLocks noChangeArrowheads="1"/>
          </p:cNvSpPr>
          <p:nvPr/>
        </p:nvSpPr>
        <p:spPr bwMode="auto">
          <a:xfrm>
            <a:off x="3635375" y="3573463"/>
            <a:ext cx="1439863" cy="360362"/>
          </a:xfrm>
          <a:prstGeom prst="downArrow">
            <a:avLst>
              <a:gd name="adj1" fmla="val 50000"/>
              <a:gd name="adj2" fmla="val 25000"/>
            </a:avLst>
          </a:prstGeom>
          <a:solidFill>
            <a:schemeClr val="bg1"/>
          </a:solidFill>
          <a:ln w="19050" algn="ctr">
            <a:solidFill>
              <a:srgbClr val="993300"/>
            </a:solidFill>
            <a:miter lim="800000"/>
            <a:headEnd/>
            <a:tailEnd/>
          </a:ln>
          <a:effectLst/>
          <a:extLs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sp>
        <p:nvSpPr>
          <p:cNvPr id="5198856" name="AutoShape 8"/>
          <p:cNvSpPr>
            <a:spLocks noChangeArrowheads="1"/>
          </p:cNvSpPr>
          <p:nvPr/>
        </p:nvSpPr>
        <p:spPr bwMode="auto">
          <a:xfrm>
            <a:off x="5580063" y="2708275"/>
            <a:ext cx="2879725" cy="2376488"/>
          </a:xfrm>
          <a:prstGeom prst="wedgeEllipseCallout">
            <a:avLst>
              <a:gd name="adj1" fmla="val 23537"/>
              <a:gd name="adj2" fmla="val 5133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600" b="1"/>
              <a:t>組織文化</a:t>
            </a:r>
          </a:p>
          <a:p>
            <a:pPr>
              <a:lnSpc>
                <a:spcPct val="90000"/>
              </a:lnSpc>
            </a:pPr>
            <a:r>
              <a:rPr lang="ja-JP" altLang="en-US" sz="3600" b="1"/>
              <a:t>社風</a:t>
            </a:r>
          </a:p>
        </p:txBody>
      </p:sp>
      <p:pic>
        <p:nvPicPr>
          <p:cNvPr id="5198857" name="Picture 9"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083425" y="4221163"/>
            <a:ext cx="2060575" cy="26368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
                                  </p:iterate>
                                  <p:childTnLst>
                                    <p:set>
                                      <p:cBhvr>
                                        <p:cTn id="6" dur="1" fill="hold">
                                          <p:stCondLst>
                                            <p:cond delay="0"/>
                                          </p:stCondLst>
                                        </p:cTn>
                                        <p:tgtEl>
                                          <p:spTgt spid="5198853"/>
                                        </p:tgtEl>
                                        <p:attrNameLst>
                                          <p:attrName>style.visibility</p:attrName>
                                        </p:attrNameLst>
                                      </p:cBhvr>
                                      <p:to>
                                        <p:strVal val="visible"/>
                                      </p:to>
                                    </p:set>
                                    <p:anim calcmode="lin" valueType="num">
                                      <p:cBhvr>
                                        <p:cTn id="7" dur="500" fill="hold"/>
                                        <p:tgtEl>
                                          <p:spTgt spid="5198853"/>
                                        </p:tgtEl>
                                        <p:attrNameLst>
                                          <p:attrName>ppt_w</p:attrName>
                                        </p:attrNameLst>
                                      </p:cBhvr>
                                      <p:tavLst>
                                        <p:tav tm="0">
                                          <p:val>
                                            <p:fltVal val="0"/>
                                          </p:val>
                                        </p:tav>
                                        <p:tav tm="100000">
                                          <p:val>
                                            <p:strVal val="#ppt_w"/>
                                          </p:val>
                                        </p:tav>
                                      </p:tavLst>
                                    </p:anim>
                                    <p:anim calcmode="lin" valueType="num">
                                      <p:cBhvr>
                                        <p:cTn id="8" dur="500" fill="hold"/>
                                        <p:tgtEl>
                                          <p:spTgt spid="5198853"/>
                                        </p:tgtEl>
                                        <p:attrNameLst>
                                          <p:attrName>ppt_h</p:attrName>
                                        </p:attrNameLst>
                                      </p:cBhvr>
                                      <p:tavLst>
                                        <p:tav tm="0">
                                          <p:val>
                                            <p:fltVal val="0"/>
                                          </p:val>
                                        </p:tav>
                                        <p:tav tm="100000">
                                          <p:val>
                                            <p:strVal val="#ppt_h"/>
                                          </p:val>
                                        </p:tav>
                                      </p:tavLst>
                                    </p:anim>
                                    <p:anim calcmode="lin" valueType="num">
                                      <p:cBhvr>
                                        <p:cTn id="9" dur="500" fill="hold"/>
                                        <p:tgtEl>
                                          <p:spTgt spid="5198853"/>
                                        </p:tgtEl>
                                        <p:attrNameLst>
                                          <p:attrName>ppt_x</p:attrName>
                                        </p:attrNameLst>
                                      </p:cBhvr>
                                      <p:tavLst>
                                        <p:tav tm="0">
                                          <p:val>
                                            <p:fltVal val="0.5"/>
                                          </p:val>
                                        </p:tav>
                                        <p:tav tm="100000">
                                          <p:val>
                                            <p:strVal val="#ppt_x"/>
                                          </p:val>
                                        </p:tav>
                                      </p:tavLst>
                                    </p:anim>
                                    <p:anim calcmode="lin" valueType="num">
                                      <p:cBhvr>
                                        <p:cTn id="10" dur="500" fill="hold"/>
                                        <p:tgtEl>
                                          <p:spTgt spid="51988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J0074877.WAV"/>
                                        </p:tgtEl>
                                      </p:cMediaNode>
                                    </p:audio>
                                  </p:subTnLst>
                                </p:cTn>
                              </p:par>
                              <p:par>
                                <p:cTn id="11" presetID="23" presetClass="entr" presetSubtype="528" fill="hold" grpId="0" nodeType="withEffect">
                                  <p:stCondLst>
                                    <p:cond delay="0"/>
                                  </p:stCondLst>
                                  <p:iterate type="lt">
                                    <p:tmPct val="10000"/>
                                  </p:iterate>
                                  <p:childTnLst>
                                    <p:set>
                                      <p:cBhvr>
                                        <p:cTn id="12" dur="1" fill="hold">
                                          <p:stCondLst>
                                            <p:cond delay="0"/>
                                          </p:stCondLst>
                                        </p:cTn>
                                        <p:tgtEl>
                                          <p:spTgt spid="5198854"/>
                                        </p:tgtEl>
                                        <p:attrNameLst>
                                          <p:attrName>style.visibility</p:attrName>
                                        </p:attrNameLst>
                                      </p:cBhvr>
                                      <p:to>
                                        <p:strVal val="visible"/>
                                      </p:to>
                                    </p:set>
                                    <p:anim calcmode="lin" valueType="num">
                                      <p:cBhvr>
                                        <p:cTn id="13" dur="500" fill="hold"/>
                                        <p:tgtEl>
                                          <p:spTgt spid="5198854"/>
                                        </p:tgtEl>
                                        <p:attrNameLst>
                                          <p:attrName>ppt_w</p:attrName>
                                        </p:attrNameLst>
                                      </p:cBhvr>
                                      <p:tavLst>
                                        <p:tav tm="0">
                                          <p:val>
                                            <p:fltVal val="0"/>
                                          </p:val>
                                        </p:tav>
                                        <p:tav tm="100000">
                                          <p:val>
                                            <p:strVal val="#ppt_w"/>
                                          </p:val>
                                        </p:tav>
                                      </p:tavLst>
                                    </p:anim>
                                    <p:anim calcmode="lin" valueType="num">
                                      <p:cBhvr>
                                        <p:cTn id="14" dur="500" fill="hold"/>
                                        <p:tgtEl>
                                          <p:spTgt spid="5198854"/>
                                        </p:tgtEl>
                                        <p:attrNameLst>
                                          <p:attrName>ppt_h</p:attrName>
                                        </p:attrNameLst>
                                      </p:cBhvr>
                                      <p:tavLst>
                                        <p:tav tm="0">
                                          <p:val>
                                            <p:fltVal val="0"/>
                                          </p:val>
                                        </p:tav>
                                        <p:tav tm="100000">
                                          <p:val>
                                            <p:strVal val="#ppt_h"/>
                                          </p:val>
                                        </p:tav>
                                      </p:tavLst>
                                    </p:anim>
                                    <p:anim calcmode="lin" valueType="num">
                                      <p:cBhvr>
                                        <p:cTn id="15" dur="500" fill="hold"/>
                                        <p:tgtEl>
                                          <p:spTgt spid="5198854"/>
                                        </p:tgtEl>
                                        <p:attrNameLst>
                                          <p:attrName>ppt_x</p:attrName>
                                        </p:attrNameLst>
                                      </p:cBhvr>
                                      <p:tavLst>
                                        <p:tav tm="0">
                                          <p:val>
                                            <p:fltVal val="0.5"/>
                                          </p:val>
                                        </p:tav>
                                        <p:tav tm="100000">
                                          <p:val>
                                            <p:strVal val="#ppt_x"/>
                                          </p:val>
                                        </p:tav>
                                      </p:tavLst>
                                    </p:anim>
                                    <p:anim calcmode="lin" valueType="num">
                                      <p:cBhvr>
                                        <p:cTn id="16" dur="500" fill="hold"/>
                                        <p:tgtEl>
                                          <p:spTgt spid="519885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J0074877.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198850"/>
                                        </p:tgtEl>
                                        <p:attrNameLst>
                                          <p:attrName>style.visibility</p:attrName>
                                        </p:attrNameLst>
                                      </p:cBhvr>
                                      <p:to>
                                        <p:strVal val="visible"/>
                                      </p:to>
                                    </p:set>
                                    <p:anim calcmode="lin" valueType="num">
                                      <p:cBhvr>
                                        <p:cTn id="21" dur="500" fill="hold"/>
                                        <p:tgtEl>
                                          <p:spTgt spid="5198850"/>
                                        </p:tgtEl>
                                        <p:attrNameLst>
                                          <p:attrName>ppt_w</p:attrName>
                                        </p:attrNameLst>
                                      </p:cBhvr>
                                      <p:tavLst>
                                        <p:tav tm="0">
                                          <p:val>
                                            <p:fltVal val="0"/>
                                          </p:val>
                                        </p:tav>
                                        <p:tav tm="100000">
                                          <p:val>
                                            <p:strVal val="#ppt_w"/>
                                          </p:val>
                                        </p:tav>
                                      </p:tavLst>
                                    </p:anim>
                                    <p:anim calcmode="lin" valueType="num">
                                      <p:cBhvr>
                                        <p:cTn id="22" dur="500" fill="hold"/>
                                        <p:tgtEl>
                                          <p:spTgt spid="5198850"/>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5198855"/>
                                        </p:tgtEl>
                                        <p:attrNameLst>
                                          <p:attrName>style.visibility</p:attrName>
                                        </p:attrNameLst>
                                      </p:cBhvr>
                                      <p:to>
                                        <p:strVal val="visible"/>
                                      </p:to>
                                    </p:set>
                                    <p:anim calcmode="lin" valueType="num">
                                      <p:cBhvr>
                                        <p:cTn id="25" dur="500" fill="hold"/>
                                        <p:tgtEl>
                                          <p:spTgt spid="5198855"/>
                                        </p:tgtEl>
                                        <p:attrNameLst>
                                          <p:attrName>ppt_x</p:attrName>
                                        </p:attrNameLst>
                                      </p:cBhvr>
                                      <p:tavLst>
                                        <p:tav tm="0">
                                          <p:val>
                                            <p:strVal val="#ppt_x"/>
                                          </p:val>
                                        </p:tav>
                                        <p:tav tm="100000">
                                          <p:val>
                                            <p:strVal val="#ppt_x"/>
                                          </p:val>
                                        </p:tav>
                                      </p:tavLst>
                                    </p:anim>
                                    <p:anim calcmode="lin" valueType="num">
                                      <p:cBhvr>
                                        <p:cTn id="26" dur="500" fill="hold"/>
                                        <p:tgtEl>
                                          <p:spTgt spid="5198855"/>
                                        </p:tgtEl>
                                        <p:attrNameLst>
                                          <p:attrName>ppt_y</p:attrName>
                                        </p:attrNameLst>
                                      </p:cBhvr>
                                      <p:tavLst>
                                        <p:tav tm="0">
                                          <p:val>
                                            <p:strVal val="#ppt_y-#ppt_h/2"/>
                                          </p:val>
                                        </p:tav>
                                        <p:tav tm="100000">
                                          <p:val>
                                            <p:strVal val="#ppt_y"/>
                                          </p:val>
                                        </p:tav>
                                      </p:tavLst>
                                    </p:anim>
                                    <p:anim calcmode="lin" valueType="num">
                                      <p:cBhvr>
                                        <p:cTn id="27" dur="500" fill="hold"/>
                                        <p:tgtEl>
                                          <p:spTgt spid="5198855"/>
                                        </p:tgtEl>
                                        <p:attrNameLst>
                                          <p:attrName>ppt_w</p:attrName>
                                        </p:attrNameLst>
                                      </p:cBhvr>
                                      <p:tavLst>
                                        <p:tav tm="0">
                                          <p:val>
                                            <p:strVal val="#ppt_w"/>
                                          </p:val>
                                        </p:tav>
                                        <p:tav tm="100000">
                                          <p:val>
                                            <p:strVal val="#ppt_w"/>
                                          </p:val>
                                        </p:tav>
                                      </p:tavLst>
                                    </p:anim>
                                    <p:anim calcmode="lin" valueType="num">
                                      <p:cBhvr>
                                        <p:cTn id="28" dur="500" fill="hold"/>
                                        <p:tgtEl>
                                          <p:spTgt spid="5198855"/>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5198856"/>
                                        </p:tgtEl>
                                        <p:attrNameLst>
                                          <p:attrName>style.visibility</p:attrName>
                                        </p:attrNameLst>
                                      </p:cBhvr>
                                      <p:to>
                                        <p:strVal val="visible"/>
                                      </p:to>
                                    </p:set>
                                    <p:anim calcmode="lin" valueType="num">
                                      <p:cBhvr>
                                        <p:cTn id="33" dur="500" fill="hold"/>
                                        <p:tgtEl>
                                          <p:spTgt spid="5198856"/>
                                        </p:tgtEl>
                                        <p:attrNameLst>
                                          <p:attrName>ppt_w</p:attrName>
                                        </p:attrNameLst>
                                      </p:cBhvr>
                                      <p:tavLst>
                                        <p:tav tm="0">
                                          <p:val>
                                            <p:fltVal val="0"/>
                                          </p:val>
                                        </p:tav>
                                        <p:tav tm="100000">
                                          <p:val>
                                            <p:strVal val="#ppt_w"/>
                                          </p:val>
                                        </p:tav>
                                      </p:tavLst>
                                    </p:anim>
                                    <p:anim calcmode="lin" valueType="num">
                                      <p:cBhvr>
                                        <p:cTn id="34" dur="500" fill="hold"/>
                                        <p:tgtEl>
                                          <p:spTgt spid="5198856"/>
                                        </p:tgtEl>
                                        <p:attrNameLst>
                                          <p:attrName>ppt_h</p:attrName>
                                        </p:attrNameLst>
                                      </p:cBhvr>
                                      <p:tavLst>
                                        <p:tav tm="0">
                                          <p:val>
                                            <p:strVal val="#ppt_h"/>
                                          </p:val>
                                        </p:tav>
                                        <p:tav tm="100000">
                                          <p:val>
                                            <p:strVal val="#ppt_h"/>
                                          </p:val>
                                        </p:tav>
                                      </p:tavLst>
                                    </p:anim>
                                  </p:childTnLst>
                                </p:cTn>
                              </p:par>
                              <p:par>
                                <p:cTn id="35" presetID="26" presetClass="entr" presetSubtype="0" fill="hold" nodeType="withEffect">
                                  <p:stCondLst>
                                    <p:cond delay="0"/>
                                  </p:stCondLst>
                                  <p:childTnLst>
                                    <p:set>
                                      <p:cBhvr>
                                        <p:cTn id="36" dur="1" fill="hold">
                                          <p:stCondLst>
                                            <p:cond delay="0"/>
                                          </p:stCondLst>
                                        </p:cTn>
                                        <p:tgtEl>
                                          <p:spTgt spid="5198857"/>
                                        </p:tgtEl>
                                        <p:attrNameLst>
                                          <p:attrName>style.visibility</p:attrName>
                                        </p:attrNameLst>
                                      </p:cBhvr>
                                      <p:to>
                                        <p:strVal val="visible"/>
                                      </p:to>
                                    </p:set>
                                    <p:animEffect transition="in" filter="wipe(down)">
                                      <p:cBhvr>
                                        <p:cTn id="37" dur="580">
                                          <p:stCondLst>
                                            <p:cond delay="0"/>
                                          </p:stCondLst>
                                        </p:cTn>
                                        <p:tgtEl>
                                          <p:spTgt spid="5198857"/>
                                        </p:tgtEl>
                                      </p:cBhvr>
                                    </p:animEffect>
                                    <p:anim calcmode="lin" valueType="num">
                                      <p:cBhvr>
                                        <p:cTn id="38" dur="1822" tmFilter="0,0; 0.14,0.36; 0.43,0.73; 0.71,0.91; 1.0,1.0">
                                          <p:stCondLst>
                                            <p:cond delay="0"/>
                                          </p:stCondLst>
                                        </p:cTn>
                                        <p:tgtEl>
                                          <p:spTgt spid="519885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19885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19885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19885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198857"/>
                                        </p:tgtEl>
                                        <p:attrNameLst>
                                          <p:attrName>ppt_y</p:attrName>
                                        </p:attrNameLst>
                                      </p:cBhvr>
                                      <p:tavLst>
                                        <p:tav tm="0" fmla="#ppt_y-sin(pi*$)/81">
                                          <p:val>
                                            <p:fltVal val="0"/>
                                          </p:val>
                                        </p:tav>
                                        <p:tav tm="100000">
                                          <p:val>
                                            <p:fltVal val="1"/>
                                          </p:val>
                                        </p:tav>
                                      </p:tavLst>
                                    </p:anim>
                                    <p:animScale>
                                      <p:cBhvr>
                                        <p:cTn id="43" dur="26">
                                          <p:stCondLst>
                                            <p:cond delay="650"/>
                                          </p:stCondLst>
                                        </p:cTn>
                                        <p:tgtEl>
                                          <p:spTgt spid="5198857"/>
                                        </p:tgtEl>
                                      </p:cBhvr>
                                      <p:to x="100000" y="60000"/>
                                    </p:animScale>
                                    <p:animScale>
                                      <p:cBhvr>
                                        <p:cTn id="44" dur="166" decel="50000">
                                          <p:stCondLst>
                                            <p:cond delay="676"/>
                                          </p:stCondLst>
                                        </p:cTn>
                                        <p:tgtEl>
                                          <p:spTgt spid="5198857"/>
                                        </p:tgtEl>
                                      </p:cBhvr>
                                      <p:to x="100000" y="100000"/>
                                    </p:animScale>
                                    <p:animScale>
                                      <p:cBhvr>
                                        <p:cTn id="45" dur="26">
                                          <p:stCondLst>
                                            <p:cond delay="1312"/>
                                          </p:stCondLst>
                                        </p:cTn>
                                        <p:tgtEl>
                                          <p:spTgt spid="5198857"/>
                                        </p:tgtEl>
                                      </p:cBhvr>
                                      <p:to x="100000" y="80000"/>
                                    </p:animScale>
                                    <p:animScale>
                                      <p:cBhvr>
                                        <p:cTn id="46" dur="166" decel="50000">
                                          <p:stCondLst>
                                            <p:cond delay="1338"/>
                                          </p:stCondLst>
                                        </p:cTn>
                                        <p:tgtEl>
                                          <p:spTgt spid="5198857"/>
                                        </p:tgtEl>
                                      </p:cBhvr>
                                      <p:to x="100000" y="100000"/>
                                    </p:animScale>
                                    <p:animScale>
                                      <p:cBhvr>
                                        <p:cTn id="47" dur="26">
                                          <p:stCondLst>
                                            <p:cond delay="1642"/>
                                          </p:stCondLst>
                                        </p:cTn>
                                        <p:tgtEl>
                                          <p:spTgt spid="5198857"/>
                                        </p:tgtEl>
                                      </p:cBhvr>
                                      <p:to x="100000" y="90000"/>
                                    </p:animScale>
                                    <p:animScale>
                                      <p:cBhvr>
                                        <p:cTn id="48" dur="166" decel="50000">
                                          <p:stCondLst>
                                            <p:cond delay="1668"/>
                                          </p:stCondLst>
                                        </p:cTn>
                                        <p:tgtEl>
                                          <p:spTgt spid="5198857"/>
                                        </p:tgtEl>
                                      </p:cBhvr>
                                      <p:to x="100000" y="100000"/>
                                    </p:animScale>
                                    <p:animScale>
                                      <p:cBhvr>
                                        <p:cTn id="49" dur="26">
                                          <p:stCondLst>
                                            <p:cond delay="1808"/>
                                          </p:stCondLst>
                                        </p:cTn>
                                        <p:tgtEl>
                                          <p:spTgt spid="5198857"/>
                                        </p:tgtEl>
                                      </p:cBhvr>
                                      <p:to x="100000" y="95000"/>
                                    </p:animScale>
                                    <p:animScale>
                                      <p:cBhvr>
                                        <p:cTn id="50" dur="166" decel="50000">
                                          <p:stCondLst>
                                            <p:cond delay="1834"/>
                                          </p:stCondLst>
                                        </p:cTn>
                                        <p:tgtEl>
                                          <p:spTgt spid="51988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8850" grpId="0" animBg="1"/>
      <p:bldP spid="5198853" grpId="0" animBg="1"/>
      <p:bldP spid="5198854" grpId="0" animBg="1"/>
      <p:bldP spid="5198855" grpId="0" animBg="1"/>
      <p:bldP spid="519885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9" name="図 1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194" y="1717735"/>
            <a:ext cx="3384550" cy="2394184"/>
          </a:xfrm>
          <a:prstGeom prst="rect">
            <a:avLst/>
          </a:prstGeom>
        </p:spPr>
      </p:pic>
      <p:sp>
        <p:nvSpPr>
          <p:cNvPr id="5397506" name="Rectangle 2"/>
          <p:cNvSpPr>
            <a:spLocks noGrp="1" noChangeArrowheads="1"/>
          </p:cNvSpPr>
          <p:nvPr>
            <p:ph type="title"/>
          </p:nvPr>
        </p:nvSpPr>
        <p:spPr>
          <a:xfrm>
            <a:off x="0" y="0"/>
            <a:ext cx="9144000" cy="963613"/>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ソーシャル・キャピタルの芽生え</a:t>
            </a:r>
            <a:b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b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楔（くさび）と呼ばれる方々</a:t>
            </a:r>
          </a:p>
        </p:txBody>
      </p:sp>
      <p:sp>
        <p:nvSpPr>
          <p:cNvPr id="5397507" name="Oval 3"/>
          <p:cNvSpPr>
            <a:spLocks noChangeArrowheads="1"/>
          </p:cNvSpPr>
          <p:nvPr/>
        </p:nvSpPr>
        <p:spPr bwMode="blackWhite">
          <a:xfrm>
            <a:off x="1404938" y="1595438"/>
            <a:ext cx="1295400" cy="1257300"/>
          </a:xfrm>
          <a:prstGeom prst="ellipse">
            <a:avLst/>
          </a:prstGeom>
          <a:solidFill>
            <a:srgbClr val="FFCC00">
              <a:alpha val="50000"/>
            </a:srgb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HG丸ｺﾞｼｯｸM-PRO" panose="020F0600000000000000" pitchFamily="50" charset="-128"/>
              <a:ea typeface="HG丸ｺﾞｼｯｸM-PRO" panose="020F0600000000000000" pitchFamily="50" charset="-128"/>
            </a:endParaRPr>
          </a:p>
        </p:txBody>
      </p:sp>
      <p:sp>
        <p:nvSpPr>
          <p:cNvPr id="5397508" name="Oval 4"/>
          <p:cNvSpPr>
            <a:spLocks noChangeArrowheads="1"/>
          </p:cNvSpPr>
          <p:nvPr/>
        </p:nvSpPr>
        <p:spPr bwMode="blackWhite">
          <a:xfrm>
            <a:off x="6227763" y="3068638"/>
            <a:ext cx="1512887" cy="1296987"/>
          </a:xfrm>
          <a:prstGeom prst="ellipse">
            <a:avLst/>
          </a:prstGeom>
          <a:solidFill>
            <a:srgbClr val="FF00FF">
              <a:alpha val="5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HG丸ｺﾞｼｯｸM-PRO" panose="020F0600000000000000" pitchFamily="50" charset="-128"/>
              <a:ea typeface="HG丸ｺﾞｼｯｸM-PRO" panose="020F0600000000000000" pitchFamily="50" charset="-128"/>
            </a:endParaRPr>
          </a:p>
        </p:txBody>
      </p:sp>
      <p:sp>
        <p:nvSpPr>
          <p:cNvPr id="5397509" name="Oval 5"/>
          <p:cNvSpPr>
            <a:spLocks noChangeArrowheads="1"/>
          </p:cNvSpPr>
          <p:nvPr/>
        </p:nvSpPr>
        <p:spPr bwMode="blackWhite">
          <a:xfrm>
            <a:off x="1547813" y="3573463"/>
            <a:ext cx="1368425" cy="1223962"/>
          </a:xfrm>
          <a:prstGeom prst="ellipse">
            <a:avLst/>
          </a:prstGeom>
          <a:solidFill>
            <a:srgbClr val="99CCFF">
              <a:alpha val="600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b="1">
              <a:latin typeface="HG丸ｺﾞｼｯｸM-PRO" panose="020F0600000000000000" pitchFamily="50" charset="-128"/>
              <a:ea typeface="HG丸ｺﾞｼｯｸM-PRO" panose="020F0600000000000000" pitchFamily="50" charset="-128"/>
            </a:endParaRPr>
          </a:p>
        </p:txBody>
      </p:sp>
      <p:sp>
        <p:nvSpPr>
          <p:cNvPr id="5397510" name="Oval 6"/>
          <p:cNvSpPr>
            <a:spLocks noChangeArrowheads="1"/>
          </p:cNvSpPr>
          <p:nvPr/>
        </p:nvSpPr>
        <p:spPr bwMode="blackWhite">
          <a:xfrm>
            <a:off x="6300788" y="1809750"/>
            <a:ext cx="1512887" cy="1114425"/>
          </a:xfrm>
          <a:prstGeom prst="ellipse">
            <a:avLst/>
          </a:prstGeom>
          <a:solidFill>
            <a:srgbClr val="33CCCC">
              <a:alpha val="50000"/>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HG丸ｺﾞｼｯｸM-PRO" panose="020F0600000000000000" pitchFamily="50" charset="-128"/>
              <a:ea typeface="HG丸ｺﾞｼｯｸM-PRO" panose="020F0600000000000000" pitchFamily="50" charset="-128"/>
            </a:endParaRPr>
          </a:p>
        </p:txBody>
      </p:sp>
      <p:sp>
        <p:nvSpPr>
          <p:cNvPr id="5397511" name="Oval 7"/>
          <p:cNvSpPr>
            <a:spLocks noChangeArrowheads="1"/>
          </p:cNvSpPr>
          <p:nvPr/>
        </p:nvSpPr>
        <p:spPr bwMode="blackWhite">
          <a:xfrm>
            <a:off x="5284788" y="4005263"/>
            <a:ext cx="1231900" cy="1223962"/>
          </a:xfrm>
          <a:prstGeom prst="ellipse">
            <a:avLst/>
          </a:prstGeom>
          <a:solidFill>
            <a:srgbClr val="00FFFF">
              <a:alpha val="49001"/>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HG丸ｺﾞｼｯｸM-PRO" panose="020F0600000000000000" pitchFamily="50" charset="-128"/>
              <a:ea typeface="HG丸ｺﾞｼｯｸM-PRO" panose="020F0600000000000000" pitchFamily="50" charset="-128"/>
            </a:endParaRPr>
          </a:p>
        </p:txBody>
      </p:sp>
      <p:pic>
        <p:nvPicPr>
          <p:cNvPr id="5397513" name="Picture 9" descr="BD0546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150" y="4005263"/>
            <a:ext cx="1949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97514" name="Text Box 10"/>
          <p:cNvSpPr txBox="1">
            <a:spLocks noChangeArrowheads="1"/>
          </p:cNvSpPr>
          <p:nvPr/>
        </p:nvSpPr>
        <p:spPr bwMode="auto">
          <a:xfrm>
            <a:off x="3597275" y="3500438"/>
            <a:ext cx="1830388"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2400">
                <a:latin typeface="HG丸ｺﾞｼｯｸM-PRO" panose="020F0600000000000000" pitchFamily="50" charset="-128"/>
                <a:ea typeface="HG丸ｺﾞｼｯｸM-PRO" panose="020F0600000000000000" pitchFamily="50" charset="-128"/>
              </a:rPr>
              <a:t>デジタル</a:t>
            </a:r>
          </a:p>
        </p:txBody>
      </p:sp>
      <p:pic>
        <p:nvPicPr>
          <p:cNvPr id="5397515" name="Picture 11" descr="j028378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946275"/>
            <a:ext cx="1223963" cy="628650"/>
          </a:xfrm>
          <a:prstGeom prst="rect">
            <a:avLst/>
          </a:prstGeom>
          <a:noFill/>
          <a:extLst>
            <a:ext uri="{909E8E84-426E-40DD-AFC4-6F175D3DCCD1}">
              <a14:hiddenFill xmlns:a14="http://schemas.microsoft.com/office/drawing/2010/main">
                <a:solidFill>
                  <a:srgbClr val="FFFFFF"/>
                </a:solidFill>
              </a14:hiddenFill>
            </a:ext>
          </a:extLst>
        </p:spPr>
      </p:pic>
      <p:pic>
        <p:nvPicPr>
          <p:cNvPr id="5397516" name="Picture 12" descr="j028378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4508500"/>
            <a:ext cx="1023937" cy="525463"/>
          </a:xfrm>
          <a:prstGeom prst="rect">
            <a:avLst/>
          </a:prstGeom>
          <a:noFill/>
          <a:extLst>
            <a:ext uri="{909E8E84-426E-40DD-AFC4-6F175D3DCCD1}">
              <a14:hiddenFill xmlns:a14="http://schemas.microsoft.com/office/drawing/2010/main">
                <a:solidFill>
                  <a:srgbClr val="FFFFFF"/>
                </a:solidFill>
              </a14:hiddenFill>
            </a:ext>
          </a:extLst>
        </p:spPr>
      </p:pic>
      <p:pic>
        <p:nvPicPr>
          <p:cNvPr id="5397517" name="Picture 13" descr="j028378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2111375"/>
            <a:ext cx="1303337" cy="668338"/>
          </a:xfrm>
          <a:prstGeom prst="rect">
            <a:avLst/>
          </a:prstGeom>
          <a:noFill/>
          <a:extLst>
            <a:ext uri="{909E8E84-426E-40DD-AFC4-6F175D3DCCD1}">
              <a14:hiddenFill xmlns:a14="http://schemas.microsoft.com/office/drawing/2010/main">
                <a:solidFill>
                  <a:srgbClr val="FFFFFF"/>
                </a:solidFill>
              </a14:hiddenFill>
            </a:ext>
          </a:extLst>
        </p:spPr>
      </p:pic>
      <p:pic>
        <p:nvPicPr>
          <p:cNvPr id="5397518" name="Picture 14" descr="j028378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90688" y="3963988"/>
            <a:ext cx="1152525" cy="592137"/>
          </a:xfrm>
          <a:prstGeom prst="rect">
            <a:avLst/>
          </a:prstGeom>
          <a:noFill/>
          <a:extLst>
            <a:ext uri="{909E8E84-426E-40DD-AFC4-6F175D3DCCD1}">
              <a14:hiddenFill xmlns:a14="http://schemas.microsoft.com/office/drawing/2010/main">
                <a:solidFill>
                  <a:srgbClr val="FFFFFF"/>
                </a:solidFill>
              </a14:hiddenFill>
            </a:ext>
          </a:extLst>
        </p:spPr>
      </p:pic>
      <p:pic>
        <p:nvPicPr>
          <p:cNvPr id="5397519" name="Picture 15" descr="j028378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411538"/>
            <a:ext cx="1296987" cy="665162"/>
          </a:xfrm>
          <a:prstGeom prst="rect">
            <a:avLst/>
          </a:prstGeom>
          <a:noFill/>
          <a:extLst>
            <a:ext uri="{909E8E84-426E-40DD-AFC4-6F175D3DCCD1}">
              <a14:hiddenFill xmlns:a14="http://schemas.microsoft.com/office/drawing/2010/main">
                <a:solidFill>
                  <a:srgbClr val="FFFFFF"/>
                </a:solidFill>
              </a14:hiddenFill>
            </a:ext>
          </a:extLst>
        </p:spPr>
      </p:pic>
      <p:grpSp>
        <p:nvGrpSpPr>
          <p:cNvPr id="5397520" name="Group 16"/>
          <p:cNvGrpSpPr>
            <a:grpSpLocks/>
          </p:cNvGrpSpPr>
          <p:nvPr/>
        </p:nvGrpSpPr>
        <p:grpSpPr bwMode="auto">
          <a:xfrm>
            <a:off x="3132138" y="1341438"/>
            <a:ext cx="2303462" cy="2070100"/>
            <a:chOff x="394" y="1459"/>
            <a:chExt cx="2300" cy="2195"/>
          </a:xfrm>
        </p:grpSpPr>
        <p:grpSp>
          <p:nvGrpSpPr>
            <p:cNvPr id="5397521" name="Group 17"/>
            <p:cNvGrpSpPr>
              <a:grpSpLocks/>
            </p:cNvGrpSpPr>
            <p:nvPr/>
          </p:nvGrpSpPr>
          <p:grpSpPr bwMode="auto">
            <a:xfrm>
              <a:off x="612" y="1569"/>
              <a:ext cx="2082" cy="2085"/>
              <a:chOff x="612" y="1569"/>
              <a:chExt cx="2082" cy="2085"/>
            </a:xfrm>
          </p:grpSpPr>
          <p:sp>
            <p:nvSpPr>
              <p:cNvPr id="5397522" name="Freeform 18"/>
              <p:cNvSpPr>
                <a:spLocks/>
              </p:cNvSpPr>
              <p:nvPr/>
            </p:nvSpPr>
            <p:spPr bwMode="gray">
              <a:xfrm>
                <a:off x="1797" y="3106"/>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3" name="Freeform 19"/>
              <p:cNvSpPr>
                <a:spLocks/>
              </p:cNvSpPr>
              <p:nvPr/>
            </p:nvSpPr>
            <p:spPr bwMode="gray">
              <a:xfrm>
                <a:off x="2619" y="3299"/>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4" name="Freeform 20"/>
              <p:cNvSpPr>
                <a:spLocks/>
              </p:cNvSpPr>
              <p:nvPr/>
            </p:nvSpPr>
            <p:spPr bwMode="gray">
              <a:xfrm>
                <a:off x="2142" y="3229"/>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5" name="Freeform 21"/>
              <p:cNvSpPr>
                <a:spLocks/>
              </p:cNvSpPr>
              <p:nvPr/>
            </p:nvSpPr>
            <p:spPr bwMode="gray">
              <a:xfrm>
                <a:off x="2137" y="3248"/>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6" name="Freeform 22"/>
              <p:cNvSpPr>
                <a:spLocks/>
              </p:cNvSpPr>
              <p:nvPr/>
            </p:nvSpPr>
            <p:spPr bwMode="gray">
              <a:xfrm>
                <a:off x="2208" y="2849"/>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7" name="Freeform 23"/>
              <p:cNvSpPr>
                <a:spLocks/>
              </p:cNvSpPr>
              <p:nvPr/>
            </p:nvSpPr>
            <p:spPr bwMode="gray">
              <a:xfrm>
                <a:off x="2601" y="2875"/>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8" name="Freeform 24"/>
              <p:cNvSpPr>
                <a:spLocks/>
              </p:cNvSpPr>
              <p:nvPr/>
            </p:nvSpPr>
            <p:spPr bwMode="gray">
              <a:xfrm>
                <a:off x="2208" y="2860"/>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29" name="Freeform 25"/>
              <p:cNvSpPr>
                <a:spLocks/>
              </p:cNvSpPr>
              <p:nvPr/>
            </p:nvSpPr>
            <p:spPr bwMode="gray">
              <a:xfrm>
                <a:off x="2253" y="2906"/>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0" name="Freeform 26"/>
              <p:cNvSpPr>
                <a:spLocks/>
              </p:cNvSpPr>
              <p:nvPr/>
            </p:nvSpPr>
            <p:spPr bwMode="gray">
              <a:xfrm>
                <a:off x="614" y="1569"/>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1" name="Freeform 27"/>
              <p:cNvSpPr>
                <a:spLocks/>
              </p:cNvSpPr>
              <p:nvPr/>
            </p:nvSpPr>
            <p:spPr bwMode="gray">
              <a:xfrm>
                <a:off x="1411" y="2486"/>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2" name="Freeform 28"/>
              <p:cNvSpPr>
                <a:spLocks/>
              </p:cNvSpPr>
              <p:nvPr/>
            </p:nvSpPr>
            <p:spPr bwMode="gray">
              <a:xfrm>
                <a:off x="612" y="1851"/>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3" name="Freeform 29"/>
              <p:cNvSpPr>
                <a:spLocks/>
              </p:cNvSpPr>
              <p:nvPr/>
            </p:nvSpPr>
            <p:spPr bwMode="gray">
              <a:xfrm>
                <a:off x="1238" y="1621"/>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4" name="Freeform 30"/>
              <p:cNvSpPr>
                <a:spLocks/>
              </p:cNvSpPr>
              <p:nvPr/>
            </p:nvSpPr>
            <p:spPr bwMode="gray">
              <a:xfrm>
                <a:off x="949" y="2376"/>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5" name="Freeform 31"/>
              <p:cNvSpPr>
                <a:spLocks/>
              </p:cNvSpPr>
              <p:nvPr/>
            </p:nvSpPr>
            <p:spPr bwMode="gray">
              <a:xfrm>
                <a:off x="1944" y="3449"/>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6" name="Freeform 32"/>
              <p:cNvSpPr>
                <a:spLocks/>
              </p:cNvSpPr>
              <p:nvPr/>
            </p:nvSpPr>
            <p:spPr bwMode="gray">
              <a:xfrm>
                <a:off x="1709" y="3223"/>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7" name="Freeform 33"/>
              <p:cNvSpPr>
                <a:spLocks/>
              </p:cNvSpPr>
              <p:nvPr/>
            </p:nvSpPr>
            <p:spPr bwMode="gray">
              <a:xfrm>
                <a:off x="1999" y="3301"/>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8" name="Freeform 34"/>
              <p:cNvSpPr>
                <a:spLocks/>
              </p:cNvSpPr>
              <p:nvPr/>
            </p:nvSpPr>
            <p:spPr bwMode="gray">
              <a:xfrm>
                <a:off x="1524" y="3374"/>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39" name="Freeform 35"/>
              <p:cNvSpPr>
                <a:spLocks/>
              </p:cNvSpPr>
              <p:nvPr/>
            </p:nvSpPr>
            <p:spPr bwMode="gray">
              <a:xfrm>
                <a:off x="1565" y="3369"/>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0" name="Freeform 36"/>
              <p:cNvSpPr>
                <a:spLocks/>
              </p:cNvSpPr>
              <p:nvPr/>
            </p:nvSpPr>
            <p:spPr bwMode="gray">
              <a:xfrm>
                <a:off x="1622" y="3248"/>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1" name="Freeform 37"/>
              <p:cNvSpPr>
                <a:spLocks/>
              </p:cNvSpPr>
              <p:nvPr/>
            </p:nvSpPr>
            <p:spPr bwMode="gray">
              <a:xfrm>
                <a:off x="1951" y="3604"/>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2" name="Freeform 38"/>
              <p:cNvSpPr>
                <a:spLocks/>
              </p:cNvSpPr>
              <p:nvPr/>
            </p:nvSpPr>
            <p:spPr bwMode="gray">
              <a:xfrm>
                <a:off x="1617" y="2998"/>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3" name="Freeform 39"/>
              <p:cNvSpPr>
                <a:spLocks/>
              </p:cNvSpPr>
              <p:nvPr/>
            </p:nvSpPr>
            <p:spPr bwMode="gray">
              <a:xfrm>
                <a:off x="1518" y="2970"/>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4" name="Freeform 40"/>
              <p:cNvSpPr>
                <a:spLocks/>
              </p:cNvSpPr>
              <p:nvPr/>
            </p:nvSpPr>
            <p:spPr bwMode="gray">
              <a:xfrm>
                <a:off x="1524" y="2972"/>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5" name="Freeform 41"/>
              <p:cNvSpPr>
                <a:spLocks/>
              </p:cNvSpPr>
              <p:nvPr/>
            </p:nvSpPr>
            <p:spPr bwMode="gray">
              <a:xfrm>
                <a:off x="1551" y="3063"/>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6" name="Freeform 42"/>
              <p:cNvSpPr>
                <a:spLocks/>
              </p:cNvSpPr>
              <p:nvPr/>
            </p:nvSpPr>
            <p:spPr bwMode="gray">
              <a:xfrm>
                <a:off x="1669" y="3025"/>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7" name="Freeform 43"/>
              <p:cNvSpPr>
                <a:spLocks/>
              </p:cNvSpPr>
              <p:nvPr/>
            </p:nvSpPr>
            <p:spPr bwMode="gray">
              <a:xfrm>
                <a:off x="1831" y="3009"/>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8" name="Freeform 44"/>
              <p:cNvSpPr>
                <a:spLocks/>
              </p:cNvSpPr>
              <p:nvPr/>
            </p:nvSpPr>
            <p:spPr bwMode="gray">
              <a:xfrm>
                <a:off x="1886" y="3076"/>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49" name="Freeform 45"/>
              <p:cNvSpPr>
                <a:spLocks/>
              </p:cNvSpPr>
              <p:nvPr/>
            </p:nvSpPr>
            <p:spPr bwMode="gray">
              <a:xfrm>
                <a:off x="1748" y="3124"/>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0" name="Freeform 46"/>
              <p:cNvSpPr>
                <a:spLocks/>
              </p:cNvSpPr>
              <p:nvPr/>
            </p:nvSpPr>
            <p:spPr bwMode="gray">
              <a:xfrm>
                <a:off x="1731" y="3105"/>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1" name="Freeform 47"/>
              <p:cNvSpPr>
                <a:spLocks/>
              </p:cNvSpPr>
              <p:nvPr/>
            </p:nvSpPr>
            <p:spPr bwMode="gray">
              <a:xfrm>
                <a:off x="1617" y="3152"/>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2" name="Freeform 48"/>
              <p:cNvSpPr>
                <a:spLocks/>
              </p:cNvSpPr>
              <p:nvPr/>
            </p:nvSpPr>
            <p:spPr bwMode="gray">
              <a:xfrm>
                <a:off x="1671" y="3363"/>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3" name="Freeform 49"/>
              <p:cNvSpPr>
                <a:spLocks/>
              </p:cNvSpPr>
              <p:nvPr/>
            </p:nvSpPr>
            <p:spPr bwMode="gray">
              <a:xfrm>
                <a:off x="1975" y="3465"/>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4" name="Oval 50"/>
              <p:cNvSpPr>
                <a:spLocks noChangeArrowheads="1"/>
              </p:cNvSpPr>
              <p:nvPr/>
            </p:nvSpPr>
            <p:spPr bwMode="gray">
              <a:xfrm>
                <a:off x="1773" y="3036"/>
                <a:ext cx="31" cy="2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555" name="Freeform 51"/>
              <p:cNvSpPr>
                <a:spLocks/>
              </p:cNvSpPr>
              <p:nvPr/>
            </p:nvSpPr>
            <p:spPr bwMode="gray">
              <a:xfrm>
                <a:off x="1997" y="3605"/>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6" name="Freeform 52"/>
              <p:cNvSpPr>
                <a:spLocks/>
              </p:cNvSpPr>
              <p:nvPr/>
            </p:nvSpPr>
            <p:spPr bwMode="gray">
              <a:xfrm>
                <a:off x="1621" y="3242"/>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7" name="Freeform 53"/>
              <p:cNvSpPr>
                <a:spLocks/>
              </p:cNvSpPr>
              <p:nvPr/>
            </p:nvSpPr>
            <p:spPr bwMode="gray">
              <a:xfrm>
                <a:off x="1654" y="3220"/>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8" name="Freeform 54"/>
              <p:cNvSpPr>
                <a:spLocks/>
              </p:cNvSpPr>
              <p:nvPr/>
            </p:nvSpPr>
            <p:spPr bwMode="gray">
              <a:xfrm>
                <a:off x="1874" y="3460"/>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59" name="Freeform 55"/>
              <p:cNvSpPr>
                <a:spLocks/>
              </p:cNvSpPr>
              <p:nvPr/>
            </p:nvSpPr>
            <p:spPr bwMode="gray">
              <a:xfrm>
                <a:off x="1978" y="3382"/>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0" name="Freeform 56"/>
              <p:cNvSpPr>
                <a:spLocks/>
              </p:cNvSpPr>
              <p:nvPr/>
            </p:nvSpPr>
            <p:spPr bwMode="gray">
              <a:xfrm>
                <a:off x="1905" y="3106"/>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1" name="Freeform 57"/>
              <p:cNvSpPr>
                <a:spLocks/>
              </p:cNvSpPr>
              <p:nvPr/>
            </p:nvSpPr>
            <p:spPr bwMode="gray">
              <a:xfrm>
                <a:off x="1862" y="3278"/>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2" name="Freeform 58"/>
              <p:cNvSpPr>
                <a:spLocks/>
              </p:cNvSpPr>
              <p:nvPr/>
            </p:nvSpPr>
            <p:spPr bwMode="gray">
              <a:xfrm>
                <a:off x="1823" y="3273"/>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3" name="Freeform 59"/>
              <p:cNvSpPr>
                <a:spLocks/>
              </p:cNvSpPr>
              <p:nvPr/>
            </p:nvSpPr>
            <p:spPr bwMode="gray">
              <a:xfrm>
                <a:off x="1841" y="3310"/>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4" name="Freeform 60"/>
              <p:cNvSpPr>
                <a:spLocks/>
              </p:cNvSpPr>
              <p:nvPr/>
            </p:nvSpPr>
            <p:spPr bwMode="gray">
              <a:xfrm>
                <a:off x="2074" y="3175"/>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5" name="Freeform 61"/>
              <p:cNvSpPr>
                <a:spLocks/>
              </p:cNvSpPr>
              <p:nvPr/>
            </p:nvSpPr>
            <p:spPr bwMode="gray">
              <a:xfrm>
                <a:off x="2080" y="3183"/>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6" name="Freeform 62"/>
              <p:cNvSpPr>
                <a:spLocks/>
              </p:cNvSpPr>
              <p:nvPr/>
            </p:nvSpPr>
            <p:spPr bwMode="gray">
              <a:xfrm>
                <a:off x="1946" y="3189"/>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7" name="Freeform 63"/>
              <p:cNvSpPr>
                <a:spLocks/>
              </p:cNvSpPr>
              <p:nvPr/>
            </p:nvSpPr>
            <p:spPr bwMode="gray">
              <a:xfrm>
                <a:off x="2012" y="3310"/>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8" name="Freeform 64"/>
              <p:cNvSpPr>
                <a:spLocks/>
              </p:cNvSpPr>
              <p:nvPr/>
            </p:nvSpPr>
            <p:spPr bwMode="gray">
              <a:xfrm>
                <a:off x="2154" y="3475"/>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69" name="Freeform 65"/>
              <p:cNvSpPr>
                <a:spLocks/>
              </p:cNvSpPr>
              <p:nvPr/>
            </p:nvSpPr>
            <p:spPr bwMode="gray">
              <a:xfrm>
                <a:off x="2133" y="3235"/>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0" name="Freeform 66"/>
              <p:cNvSpPr>
                <a:spLocks/>
              </p:cNvSpPr>
              <p:nvPr/>
            </p:nvSpPr>
            <p:spPr bwMode="gray">
              <a:xfrm>
                <a:off x="1704" y="2467"/>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1" name="Freeform 67"/>
              <p:cNvSpPr>
                <a:spLocks/>
              </p:cNvSpPr>
              <p:nvPr/>
            </p:nvSpPr>
            <p:spPr bwMode="gray">
              <a:xfrm>
                <a:off x="621" y="2116"/>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2" name="Freeform 68"/>
              <p:cNvSpPr>
                <a:spLocks/>
              </p:cNvSpPr>
              <p:nvPr/>
            </p:nvSpPr>
            <p:spPr bwMode="gray">
              <a:xfrm>
                <a:off x="646" y="1942"/>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3" name="Freeform 69"/>
              <p:cNvSpPr>
                <a:spLocks/>
              </p:cNvSpPr>
              <p:nvPr/>
            </p:nvSpPr>
            <p:spPr bwMode="gray">
              <a:xfrm>
                <a:off x="2144" y="3322"/>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4" name="Freeform 70"/>
              <p:cNvSpPr>
                <a:spLocks/>
              </p:cNvSpPr>
              <p:nvPr/>
            </p:nvSpPr>
            <p:spPr bwMode="gray">
              <a:xfrm>
                <a:off x="2521" y="3425"/>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5" name="Line 71"/>
              <p:cNvSpPr>
                <a:spLocks noChangeShapeType="1"/>
              </p:cNvSpPr>
              <p:nvPr/>
            </p:nvSpPr>
            <p:spPr bwMode="gray">
              <a:xfrm>
                <a:off x="1979" y="3464"/>
                <a:ext cx="650" cy="17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576" name="Line 72"/>
              <p:cNvSpPr>
                <a:spLocks noChangeShapeType="1"/>
              </p:cNvSpPr>
              <p:nvPr/>
            </p:nvSpPr>
            <p:spPr bwMode="gray">
              <a:xfrm>
                <a:off x="1993" y="3508"/>
                <a:ext cx="511" cy="136"/>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577" name="Freeform 73"/>
              <p:cNvSpPr>
                <a:spLocks/>
              </p:cNvSpPr>
              <p:nvPr/>
            </p:nvSpPr>
            <p:spPr bwMode="gray">
              <a:xfrm>
                <a:off x="2296" y="2953"/>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8" name="Freeform 74"/>
              <p:cNvSpPr>
                <a:spLocks/>
              </p:cNvSpPr>
              <p:nvPr/>
            </p:nvSpPr>
            <p:spPr bwMode="gray">
              <a:xfrm>
                <a:off x="2296" y="3003"/>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79" name="Freeform 75"/>
              <p:cNvSpPr>
                <a:spLocks/>
              </p:cNvSpPr>
              <p:nvPr/>
            </p:nvSpPr>
            <p:spPr bwMode="gray">
              <a:xfrm>
                <a:off x="2296" y="3058"/>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0" name="Freeform 76"/>
              <p:cNvSpPr>
                <a:spLocks/>
              </p:cNvSpPr>
              <p:nvPr/>
            </p:nvSpPr>
            <p:spPr bwMode="gray">
              <a:xfrm>
                <a:off x="2296" y="3121"/>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7581" name="Group 77"/>
            <p:cNvGrpSpPr>
              <a:grpSpLocks/>
            </p:cNvGrpSpPr>
            <p:nvPr/>
          </p:nvGrpSpPr>
          <p:grpSpPr bwMode="auto">
            <a:xfrm>
              <a:off x="394" y="1459"/>
              <a:ext cx="594" cy="529"/>
              <a:chOff x="394" y="1459"/>
              <a:chExt cx="594" cy="529"/>
            </a:xfrm>
          </p:grpSpPr>
          <p:sp>
            <p:nvSpPr>
              <p:cNvPr id="5397582" name="Freeform 78"/>
              <p:cNvSpPr>
                <a:spLocks/>
              </p:cNvSpPr>
              <p:nvPr/>
            </p:nvSpPr>
            <p:spPr bwMode="gray">
              <a:xfrm>
                <a:off x="754" y="1883"/>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3" name="Freeform 79"/>
              <p:cNvSpPr>
                <a:spLocks/>
              </p:cNvSpPr>
              <p:nvPr/>
            </p:nvSpPr>
            <p:spPr bwMode="gray">
              <a:xfrm>
                <a:off x="770" y="1874"/>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4" name="Freeform 80"/>
              <p:cNvSpPr>
                <a:spLocks/>
              </p:cNvSpPr>
              <p:nvPr/>
            </p:nvSpPr>
            <p:spPr bwMode="gray">
              <a:xfrm>
                <a:off x="915" y="1864"/>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5" name="Freeform 81"/>
              <p:cNvSpPr>
                <a:spLocks/>
              </p:cNvSpPr>
              <p:nvPr/>
            </p:nvSpPr>
            <p:spPr bwMode="gray">
              <a:xfrm>
                <a:off x="475" y="1573"/>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6" name="Freeform 82"/>
              <p:cNvSpPr>
                <a:spLocks/>
              </p:cNvSpPr>
              <p:nvPr/>
            </p:nvSpPr>
            <p:spPr bwMode="gray">
              <a:xfrm>
                <a:off x="427" y="1716"/>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7" name="Freeform 83"/>
              <p:cNvSpPr>
                <a:spLocks/>
              </p:cNvSpPr>
              <p:nvPr/>
            </p:nvSpPr>
            <p:spPr bwMode="gray">
              <a:xfrm>
                <a:off x="429" y="1711"/>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8" name="Freeform 84"/>
              <p:cNvSpPr>
                <a:spLocks/>
              </p:cNvSpPr>
              <p:nvPr/>
            </p:nvSpPr>
            <p:spPr bwMode="gray">
              <a:xfrm>
                <a:off x="536" y="1745"/>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89" name="Freeform 85"/>
              <p:cNvSpPr>
                <a:spLocks/>
              </p:cNvSpPr>
              <p:nvPr/>
            </p:nvSpPr>
            <p:spPr bwMode="gray">
              <a:xfrm>
                <a:off x="469" y="1574"/>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0" name="Freeform 86"/>
              <p:cNvSpPr>
                <a:spLocks/>
              </p:cNvSpPr>
              <p:nvPr/>
            </p:nvSpPr>
            <p:spPr bwMode="gray">
              <a:xfrm>
                <a:off x="531" y="1566"/>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1" name="Freeform 87"/>
              <p:cNvSpPr>
                <a:spLocks/>
              </p:cNvSpPr>
              <p:nvPr/>
            </p:nvSpPr>
            <p:spPr bwMode="gray">
              <a:xfrm>
                <a:off x="527" y="1574"/>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2" name="Freeform 88"/>
              <p:cNvSpPr>
                <a:spLocks/>
              </p:cNvSpPr>
              <p:nvPr/>
            </p:nvSpPr>
            <p:spPr bwMode="gray">
              <a:xfrm>
                <a:off x="552" y="1573"/>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3" name="Freeform 89"/>
              <p:cNvSpPr>
                <a:spLocks/>
              </p:cNvSpPr>
              <p:nvPr/>
            </p:nvSpPr>
            <p:spPr bwMode="gray">
              <a:xfrm>
                <a:off x="574" y="1594"/>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4" name="Freeform 90"/>
              <p:cNvSpPr>
                <a:spLocks/>
              </p:cNvSpPr>
              <p:nvPr/>
            </p:nvSpPr>
            <p:spPr bwMode="gray">
              <a:xfrm>
                <a:off x="543" y="1766"/>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5" name="Freeform 91"/>
              <p:cNvSpPr>
                <a:spLocks/>
              </p:cNvSpPr>
              <p:nvPr/>
            </p:nvSpPr>
            <p:spPr bwMode="gray">
              <a:xfrm>
                <a:off x="598" y="1775"/>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6" name="Freeform 92"/>
              <p:cNvSpPr>
                <a:spLocks/>
              </p:cNvSpPr>
              <p:nvPr/>
            </p:nvSpPr>
            <p:spPr bwMode="gray">
              <a:xfrm>
                <a:off x="598" y="1795"/>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7" name="Freeform 93"/>
              <p:cNvSpPr>
                <a:spLocks/>
              </p:cNvSpPr>
              <p:nvPr/>
            </p:nvSpPr>
            <p:spPr bwMode="gray">
              <a:xfrm>
                <a:off x="394" y="1745"/>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8" name="Freeform 94"/>
              <p:cNvSpPr>
                <a:spLocks/>
              </p:cNvSpPr>
              <p:nvPr/>
            </p:nvSpPr>
            <p:spPr bwMode="gray">
              <a:xfrm>
                <a:off x="763" y="1711"/>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599" name="Freeform 95"/>
              <p:cNvSpPr>
                <a:spLocks/>
              </p:cNvSpPr>
              <p:nvPr/>
            </p:nvSpPr>
            <p:spPr bwMode="gray">
              <a:xfrm>
                <a:off x="762" y="1718"/>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0" name="Freeform 96"/>
              <p:cNvSpPr>
                <a:spLocks/>
              </p:cNvSpPr>
              <p:nvPr/>
            </p:nvSpPr>
            <p:spPr bwMode="gray">
              <a:xfrm>
                <a:off x="738" y="1703"/>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1" name="Freeform 97"/>
              <p:cNvSpPr>
                <a:spLocks/>
              </p:cNvSpPr>
              <p:nvPr/>
            </p:nvSpPr>
            <p:spPr bwMode="gray">
              <a:xfrm>
                <a:off x="802" y="1507"/>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2" name="Freeform 98"/>
              <p:cNvSpPr>
                <a:spLocks/>
              </p:cNvSpPr>
              <p:nvPr/>
            </p:nvSpPr>
            <p:spPr bwMode="gray">
              <a:xfrm>
                <a:off x="749" y="1675"/>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3" name="Freeform 99"/>
              <p:cNvSpPr>
                <a:spLocks/>
              </p:cNvSpPr>
              <p:nvPr/>
            </p:nvSpPr>
            <p:spPr bwMode="gray">
              <a:xfrm>
                <a:off x="761" y="1459"/>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4" name="Freeform 100"/>
              <p:cNvSpPr>
                <a:spLocks/>
              </p:cNvSpPr>
              <p:nvPr/>
            </p:nvSpPr>
            <p:spPr bwMode="gray">
              <a:xfrm>
                <a:off x="821" y="1667"/>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5" name="Freeform 101"/>
              <p:cNvSpPr>
                <a:spLocks/>
              </p:cNvSpPr>
              <p:nvPr/>
            </p:nvSpPr>
            <p:spPr bwMode="gray">
              <a:xfrm>
                <a:off x="828" y="1546"/>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6" name="Oval 102"/>
              <p:cNvSpPr>
                <a:spLocks noChangeArrowheads="1"/>
              </p:cNvSpPr>
              <p:nvPr/>
            </p:nvSpPr>
            <p:spPr bwMode="gray">
              <a:xfrm>
                <a:off x="828" y="1542"/>
                <a:ext cx="9"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07" name="Oval 103"/>
              <p:cNvSpPr>
                <a:spLocks noChangeArrowheads="1"/>
              </p:cNvSpPr>
              <p:nvPr/>
            </p:nvSpPr>
            <p:spPr bwMode="gray">
              <a:xfrm>
                <a:off x="857" y="1540"/>
                <a:ext cx="10"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08" name="Freeform 104"/>
              <p:cNvSpPr>
                <a:spLocks/>
              </p:cNvSpPr>
              <p:nvPr/>
            </p:nvSpPr>
            <p:spPr bwMode="gray">
              <a:xfrm>
                <a:off x="862" y="1593"/>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09" name="Freeform 105"/>
              <p:cNvSpPr>
                <a:spLocks/>
              </p:cNvSpPr>
              <p:nvPr/>
            </p:nvSpPr>
            <p:spPr bwMode="gray">
              <a:xfrm>
                <a:off x="874" y="1582"/>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0" name="Freeform 106"/>
              <p:cNvSpPr>
                <a:spLocks/>
              </p:cNvSpPr>
              <p:nvPr/>
            </p:nvSpPr>
            <p:spPr bwMode="gray">
              <a:xfrm>
                <a:off x="857" y="1502"/>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1" name="Freeform 107"/>
              <p:cNvSpPr>
                <a:spLocks/>
              </p:cNvSpPr>
              <p:nvPr/>
            </p:nvSpPr>
            <p:spPr bwMode="gray">
              <a:xfrm>
                <a:off x="917" y="1751"/>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2" name="Freeform 108"/>
              <p:cNvSpPr>
                <a:spLocks/>
              </p:cNvSpPr>
              <p:nvPr/>
            </p:nvSpPr>
            <p:spPr bwMode="gray">
              <a:xfrm>
                <a:off x="778" y="1738"/>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3" name="Freeform 109"/>
              <p:cNvSpPr>
                <a:spLocks/>
              </p:cNvSpPr>
              <p:nvPr/>
            </p:nvSpPr>
            <p:spPr bwMode="gray">
              <a:xfrm>
                <a:off x="548" y="1823"/>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4" name="Line 110"/>
              <p:cNvSpPr>
                <a:spLocks noChangeShapeType="1"/>
              </p:cNvSpPr>
              <p:nvPr/>
            </p:nvSpPr>
            <p:spPr bwMode="gray">
              <a:xfrm>
                <a:off x="929" y="1949"/>
                <a:ext cx="11" cy="2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15" name="Line 111"/>
              <p:cNvSpPr>
                <a:spLocks noChangeShapeType="1"/>
              </p:cNvSpPr>
              <p:nvPr/>
            </p:nvSpPr>
            <p:spPr bwMode="gray">
              <a:xfrm>
                <a:off x="949" y="1924"/>
                <a:ext cx="0" cy="5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16" name="Line 112"/>
              <p:cNvSpPr>
                <a:spLocks noChangeShapeType="1"/>
              </p:cNvSpPr>
              <p:nvPr/>
            </p:nvSpPr>
            <p:spPr bwMode="gray">
              <a:xfrm>
                <a:off x="770" y="1906"/>
                <a:ext cx="0" cy="82"/>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17" name="Freeform 113"/>
              <p:cNvSpPr>
                <a:spLocks/>
              </p:cNvSpPr>
              <p:nvPr/>
            </p:nvSpPr>
            <p:spPr bwMode="gray">
              <a:xfrm>
                <a:off x="596" y="1617"/>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8" name="Freeform 114"/>
              <p:cNvSpPr>
                <a:spLocks/>
              </p:cNvSpPr>
              <p:nvPr/>
            </p:nvSpPr>
            <p:spPr bwMode="gray">
              <a:xfrm>
                <a:off x="596" y="1646"/>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19" name="Freeform 115"/>
              <p:cNvSpPr>
                <a:spLocks/>
              </p:cNvSpPr>
              <p:nvPr/>
            </p:nvSpPr>
            <p:spPr bwMode="gray">
              <a:xfrm>
                <a:off x="596" y="1672"/>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0" name="Freeform 116"/>
              <p:cNvSpPr>
                <a:spLocks/>
              </p:cNvSpPr>
              <p:nvPr/>
            </p:nvSpPr>
            <p:spPr bwMode="gray">
              <a:xfrm>
                <a:off x="596" y="1692"/>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7621" name="Group 117"/>
            <p:cNvGrpSpPr>
              <a:grpSpLocks/>
            </p:cNvGrpSpPr>
            <p:nvPr/>
          </p:nvGrpSpPr>
          <p:grpSpPr bwMode="auto">
            <a:xfrm>
              <a:off x="1447" y="1496"/>
              <a:ext cx="596" cy="487"/>
              <a:chOff x="1447" y="1496"/>
              <a:chExt cx="596" cy="487"/>
            </a:xfrm>
          </p:grpSpPr>
          <p:sp>
            <p:nvSpPr>
              <p:cNvPr id="5397622" name="Freeform 118"/>
              <p:cNvSpPr>
                <a:spLocks/>
              </p:cNvSpPr>
              <p:nvPr/>
            </p:nvSpPr>
            <p:spPr bwMode="gray">
              <a:xfrm>
                <a:off x="1527" y="1654"/>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3" name="Freeform 119"/>
              <p:cNvSpPr>
                <a:spLocks/>
              </p:cNvSpPr>
              <p:nvPr/>
            </p:nvSpPr>
            <p:spPr bwMode="gray">
              <a:xfrm>
                <a:off x="1481" y="1806"/>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4" name="Freeform 120"/>
              <p:cNvSpPr>
                <a:spLocks/>
              </p:cNvSpPr>
              <p:nvPr/>
            </p:nvSpPr>
            <p:spPr bwMode="gray">
              <a:xfrm>
                <a:off x="1482" y="1797"/>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5" name="Freeform 121"/>
              <p:cNvSpPr>
                <a:spLocks/>
              </p:cNvSpPr>
              <p:nvPr/>
            </p:nvSpPr>
            <p:spPr bwMode="gray">
              <a:xfrm>
                <a:off x="1593" y="1826"/>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6" name="Freeform 122"/>
              <p:cNvSpPr>
                <a:spLocks/>
              </p:cNvSpPr>
              <p:nvPr/>
            </p:nvSpPr>
            <p:spPr bwMode="gray">
              <a:xfrm>
                <a:off x="1524" y="1656"/>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7" name="Freeform 123"/>
              <p:cNvSpPr>
                <a:spLocks/>
              </p:cNvSpPr>
              <p:nvPr/>
            </p:nvSpPr>
            <p:spPr bwMode="gray">
              <a:xfrm>
                <a:off x="1584" y="1647"/>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8" name="Freeform 124"/>
              <p:cNvSpPr>
                <a:spLocks/>
              </p:cNvSpPr>
              <p:nvPr/>
            </p:nvSpPr>
            <p:spPr bwMode="gray">
              <a:xfrm>
                <a:off x="1580" y="1656"/>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29" name="Freeform 125"/>
              <p:cNvSpPr>
                <a:spLocks/>
              </p:cNvSpPr>
              <p:nvPr/>
            </p:nvSpPr>
            <p:spPr bwMode="gray">
              <a:xfrm>
                <a:off x="1602" y="1654"/>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0" name="Freeform 126"/>
              <p:cNvSpPr>
                <a:spLocks/>
              </p:cNvSpPr>
              <p:nvPr/>
            </p:nvSpPr>
            <p:spPr bwMode="gray">
              <a:xfrm>
                <a:off x="1631" y="1678"/>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1" name="Freeform 127"/>
              <p:cNvSpPr>
                <a:spLocks/>
              </p:cNvSpPr>
              <p:nvPr/>
            </p:nvSpPr>
            <p:spPr bwMode="gray">
              <a:xfrm>
                <a:off x="1599" y="1851"/>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2" name="Freeform 128"/>
              <p:cNvSpPr>
                <a:spLocks/>
              </p:cNvSpPr>
              <p:nvPr/>
            </p:nvSpPr>
            <p:spPr bwMode="gray">
              <a:xfrm>
                <a:off x="1654" y="1858"/>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3" name="Freeform 129"/>
              <p:cNvSpPr>
                <a:spLocks/>
              </p:cNvSpPr>
              <p:nvPr/>
            </p:nvSpPr>
            <p:spPr bwMode="gray">
              <a:xfrm>
                <a:off x="1652" y="1885"/>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4" name="Freeform 130"/>
              <p:cNvSpPr>
                <a:spLocks/>
              </p:cNvSpPr>
              <p:nvPr/>
            </p:nvSpPr>
            <p:spPr bwMode="gray">
              <a:xfrm>
                <a:off x="1447" y="1826"/>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5" name="Freeform 131"/>
              <p:cNvSpPr>
                <a:spLocks/>
              </p:cNvSpPr>
              <p:nvPr/>
            </p:nvSpPr>
            <p:spPr bwMode="gray">
              <a:xfrm>
                <a:off x="1819" y="1794"/>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6" name="Freeform 132"/>
              <p:cNvSpPr>
                <a:spLocks/>
              </p:cNvSpPr>
              <p:nvPr/>
            </p:nvSpPr>
            <p:spPr bwMode="gray">
              <a:xfrm>
                <a:off x="1816" y="1810"/>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7" name="Freeform 133"/>
              <p:cNvSpPr>
                <a:spLocks/>
              </p:cNvSpPr>
              <p:nvPr/>
            </p:nvSpPr>
            <p:spPr bwMode="gray">
              <a:xfrm>
                <a:off x="1795" y="1784"/>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8" name="Freeform 134"/>
              <p:cNvSpPr>
                <a:spLocks/>
              </p:cNvSpPr>
              <p:nvPr/>
            </p:nvSpPr>
            <p:spPr bwMode="gray">
              <a:xfrm>
                <a:off x="1819" y="1880"/>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39" name="Freeform 135"/>
              <p:cNvSpPr>
                <a:spLocks/>
              </p:cNvSpPr>
              <p:nvPr/>
            </p:nvSpPr>
            <p:spPr bwMode="gray">
              <a:xfrm>
                <a:off x="1945" y="1891"/>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0" name="Freeform 136"/>
              <p:cNvSpPr>
                <a:spLocks/>
              </p:cNvSpPr>
              <p:nvPr/>
            </p:nvSpPr>
            <p:spPr bwMode="gray">
              <a:xfrm>
                <a:off x="1826" y="1672"/>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1" name="Freeform 137"/>
              <p:cNvSpPr>
                <a:spLocks/>
              </p:cNvSpPr>
              <p:nvPr/>
            </p:nvSpPr>
            <p:spPr bwMode="gray">
              <a:xfrm>
                <a:off x="1869" y="1507"/>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2" name="Freeform 138"/>
              <p:cNvSpPr>
                <a:spLocks/>
              </p:cNvSpPr>
              <p:nvPr/>
            </p:nvSpPr>
            <p:spPr bwMode="gray">
              <a:xfrm>
                <a:off x="1878" y="1665"/>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3" name="Freeform 139"/>
              <p:cNvSpPr>
                <a:spLocks/>
              </p:cNvSpPr>
              <p:nvPr/>
            </p:nvSpPr>
            <p:spPr bwMode="gray">
              <a:xfrm>
                <a:off x="1971" y="1594"/>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4" name="Freeform 140"/>
              <p:cNvSpPr>
                <a:spLocks/>
              </p:cNvSpPr>
              <p:nvPr/>
            </p:nvSpPr>
            <p:spPr bwMode="gray">
              <a:xfrm>
                <a:off x="1872" y="1553"/>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5" name="Oval 141"/>
              <p:cNvSpPr>
                <a:spLocks noChangeArrowheads="1"/>
              </p:cNvSpPr>
              <p:nvPr/>
            </p:nvSpPr>
            <p:spPr bwMode="gray">
              <a:xfrm>
                <a:off x="1888" y="1542"/>
                <a:ext cx="11" cy="11"/>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46" name="Oval 142"/>
              <p:cNvSpPr>
                <a:spLocks noChangeArrowheads="1"/>
              </p:cNvSpPr>
              <p:nvPr/>
            </p:nvSpPr>
            <p:spPr bwMode="gray">
              <a:xfrm>
                <a:off x="1911" y="1542"/>
                <a:ext cx="11" cy="16"/>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47" name="Freeform 143"/>
              <p:cNvSpPr>
                <a:spLocks/>
              </p:cNvSpPr>
              <p:nvPr/>
            </p:nvSpPr>
            <p:spPr bwMode="gray">
              <a:xfrm>
                <a:off x="1937" y="1590"/>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8" name="Freeform 144"/>
              <p:cNvSpPr>
                <a:spLocks/>
              </p:cNvSpPr>
              <p:nvPr/>
            </p:nvSpPr>
            <p:spPr bwMode="gray">
              <a:xfrm>
                <a:off x="1929" y="1602"/>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49" name="Freeform 145"/>
              <p:cNvSpPr>
                <a:spLocks/>
              </p:cNvSpPr>
              <p:nvPr/>
            </p:nvSpPr>
            <p:spPr bwMode="gray">
              <a:xfrm>
                <a:off x="1872" y="1593"/>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0" name="Freeform 146"/>
              <p:cNvSpPr>
                <a:spLocks/>
              </p:cNvSpPr>
              <p:nvPr/>
            </p:nvSpPr>
            <p:spPr bwMode="gray">
              <a:xfrm>
                <a:off x="1953" y="1634"/>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1" name="Freeform 147"/>
              <p:cNvSpPr>
                <a:spLocks/>
              </p:cNvSpPr>
              <p:nvPr/>
            </p:nvSpPr>
            <p:spPr bwMode="gray">
              <a:xfrm>
                <a:off x="1907" y="1665"/>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2" name="Freeform 148"/>
              <p:cNvSpPr>
                <a:spLocks/>
              </p:cNvSpPr>
              <p:nvPr/>
            </p:nvSpPr>
            <p:spPr bwMode="gray">
              <a:xfrm>
                <a:off x="1857" y="1671"/>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3" name="Freeform 149"/>
              <p:cNvSpPr>
                <a:spLocks/>
              </p:cNvSpPr>
              <p:nvPr/>
            </p:nvSpPr>
            <p:spPr bwMode="gray">
              <a:xfrm>
                <a:off x="1940" y="1750"/>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4" name="Freeform 150"/>
              <p:cNvSpPr>
                <a:spLocks/>
              </p:cNvSpPr>
              <p:nvPr/>
            </p:nvSpPr>
            <p:spPr bwMode="gray">
              <a:xfrm>
                <a:off x="1872" y="1496"/>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5" name="Freeform 151"/>
              <p:cNvSpPr>
                <a:spLocks/>
              </p:cNvSpPr>
              <p:nvPr/>
            </p:nvSpPr>
            <p:spPr bwMode="gray">
              <a:xfrm>
                <a:off x="1901" y="1681"/>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6" name="Freeform 152"/>
              <p:cNvSpPr>
                <a:spLocks/>
              </p:cNvSpPr>
              <p:nvPr/>
            </p:nvSpPr>
            <p:spPr bwMode="gray">
              <a:xfrm>
                <a:off x="1881" y="1711"/>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7" name="Freeform 153"/>
              <p:cNvSpPr>
                <a:spLocks/>
              </p:cNvSpPr>
              <p:nvPr/>
            </p:nvSpPr>
            <p:spPr bwMode="gray">
              <a:xfrm>
                <a:off x="1839" y="1750"/>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8" name="Freeform 154"/>
              <p:cNvSpPr>
                <a:spLocks/>
              </p:cNvSpPr>
              <p:nvPr/>
            </p:nvSpPr>
            <p:spPr bwMode="gray">
              <a:xfrm>
                <a:off x="1596" y="1909"/>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59" name="Freeform 155"/>
              <p:cNvSpPr>
                <a:spLocks/>
              </p:cNvSpPr>
              <p:nvPr/>
            </p:nvSpPr>
            <p:spPr bwMode="gray">
              <a:xfrm>
                <a:off x="1652" y="1708"/>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0" name="Freeform 156"/>
              <p:cNvSpPr>
                <a:spLocks/>
              </p:cNvSpPr>
              <p:nvPr/>
            </p:nvSpPr>
            <p:spPr bwMode="gray">
              <a:xfrm>
                <a:off x="1652" y="1738"/>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1" name="Freeform 157"/>
              <p:cNvSpPr>
                <a:spLocks/>
              </p:cNvSpPr>
              <p:nvPr/>
            </p:nvSpPr>
            <p:spPr bwMode="gray">
              <a:xfrm>
                <a:off x="1652" y="1758"/>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2" name="Freeform 158"/>
              <p:cNvSpPr>
                <a:spLocks/>
              </p:cNvSpPr>
              <p:nvPr/>
            </p:nvSpPr>
            <p:spPr bwMode="gray">
              <a:xfrm>
                <a:off x="1652" y="1781"/>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397663" name="Group 159"/>
            <p:cNvGrpSpPr>
              <a:grpSpLocks/>
            </p:cNvGrpSpPr>
            <p:nvPr/>
          </p:nvGrpSpPr>
          <p:grpSpPr bwMode="auto">
            <a:xfrm>
              <a:off x="638" y="2381"/>
              <a:ext cx="584" cy="430"/>
              <a:chOff x="638" y="2381"/>
              <a:chExt cx="584" cy="430"/>
            </a:xfrm>
          </p:grpSpPr>
          <p:sp>
            <p:nvSpPr>
              <p:cNvPr id="5397664" name="Freeform 160"/>
              <p:cNvSpPr>
                <a:spLocks/>
              </p:cNvSpPr>
              <p:nvPr/>
            </p:nvSpPr>
            <p:spPr bwMode="gray">
              <a:xfrm>
                <a:off x="662" y="2700"/>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5" name="Freeform 161"/>
              <p:cNvSpPr>
                <a:spLocks/>
              </p:cNvSpPr>
              <p:nvPr/>
            </p:nvSpPr>
            <p:spPr bwMode="gray">
              <a:xfrm>
                <a:off x="1052" y="2502"/>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6" name="Freeform 162"/>
              <p:cNvSpPr>
                <a:spLocks/>
              </p:cNvSpPr>
              <p:nvPr/>
            </p:nvSpPr>
            <p:spPr bwMode="gray">
              <a:xfrm>
                <a:off x="1051" y="2642"/>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7" name="Freeform 163"/>
              <p:cNvSpPr>
                <a:spLocks/>
              </p:cNvSpPr>
              <p:nvPr/>
            </p:nvSpPr>
            <p:spPr bwMode="gray">
              <a:xfrm>
                <a:off x="859" y="2631"/>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8" name="Freeform 164"/>
              <p:cNvSpPr>
                <a:spLocks/>
              </p:cNvSpPr>
              <p:nvPr/>
            </p:nvSpPr>
            <p:spPr bwMode="gray">
              <a:xfrm>
                <a:off x="857" y="2662"/>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69" name="Freeform 165"/>
              <p:cNvSpPr>
                <a:spLocks/>
              </p:cNvSpPr>
              <p:nvPr/>
            </p:nvSpPr>
            <p:spPr bwMode="gray">
              <a:xfrm>
                <a:off x="1087" y="2504"/>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0" name="Freeform 166"/>
              <p:cNvSpPr>
                <a:spLocks/>
              </p:cNvSpPr>
              <p:nvPr/>
            </p:nvSpPr>
            <p:spPr bwMode="gray">
              <a:xfrm>
                <a:off x="886" y="2493"/>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1" name="Freeform 167"/>
              <p:cNvSpPr>
                <a:spLocks/>
              </p:cNvSpPr>
              <p:nvPr/>
            </p:nvSpPr>
            <p:spPr bwMode="gray">
              <a:xfrm>
                <a:off x="1051" y="2504"/>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2" name="Freeform 168"/>
              <p:cNvSpPr>
                <a:spLocks/>
              </p:cNvSpPr>
              <p:nvPr/>
            </p:nvSpPr>
            <p:spPr bwMode="gray">
              <a:xfrm>
                <a:off x="886" y="2502"/>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3" name="Freeform 169"/>
              <p:cNvSpPr>
                <a:spLocks/>
              </p:cNvSpPr>
              <p:nvPr/>
            </p:nvSpPr>
            <p:spPr bwMode="gray">
              <a:xfrm>
                <a:off x="907" y="2518"/>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4" name="Freeform 170"/>
              <p:cNvSpPr>
                <a:spLocks/>
              </p:cNvSpPr>
              <p:nvPr/>
            </p:nvSpPr>
            <p:spPr bwMode="gray">
              <a:xfrm>
                <a:off x="802" y="2682"/>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5" name="Freeform 171"/>
              <p:cNvSpPr>
                <a:spLocks/>
              </p:cNvSpPr>
              <p:nvPr/>
            </p:nvSpPr>
            <p:spPr bwMode="gray">
              <a:xfrm>
                <a:off x="861" y="2692"/>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6" name="Freeform 172"/>
              <p:cNvSpPr>
                <a:spLocks/>
              </p:cNvSpPr>
              <p:nvPr/>
            </p:nvSpPr>
            <p:spPr bwMode="gray">
              <a:xfrm>
                <a:off x="855" y="2715"/>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7" name="Freeform 173"/>
              <p:cNvSpPr>
                <a:spLocks/>
              </p:cNvSpPr>
              <p:nvPr/>
            </p:nvSpPr>
            <p:spPr bwMode="gray">
              <a:xfrm>
                <a:off x="1188" y="2662"/>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8" name="Freeform 174"/>
              <p:cNvSpPr>
                <a:spLocks/>
              </p:cNvSpPr>
              <p:nvPr/>
            </p:nvSpPr>
            <p:spPr bwMode="gray">
              <a:xfrm>
                <a:off x="813" y="2629"/>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79" name="Freeform 175"/>
              <p:cNvSpPr>
                <a:spLocks/>
              </p:cNvSpPr>
              <p:nvPr/>
            </p:nvSpPr>
            <p:spPr bwMode="gray">
              <a:xfrm>
                <a:off x="820" y="2645"/>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0" name="Freeform 176"/>
              <p:cNvSpPr>
                <a:spLocks/>
              </p:cNvSpPr>
              <p:nvPr/>
            </p:nvSpPr>
            <p:spPr bwMode="gray">
              <a:xfrm>
                <a:off x="864" y="2621"/>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1" name="Freeform 177"/>
              <p:cNvSpPr>
                <a:spLocks/>
              </p:cNvSpPr>
              <p:nvPr/>
            </p:nvSpPr>
            <p:spPr bwMode="gray">
              <a:xfrm>
                <a:off x="654" y="2381"/>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2" name="Freeform 178"/>
              <p:cNvSpPr>
                <a:spLocks/>
              </p:cNvSpPr>
              <p:nvPr/>
            </p:nvSpPr>
            <p:spPr bwMode="gray">
              <a:xfrm>
                <a:off x="668" y="2390"/>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3" name="Freeform 179"/>
              <p:cNvSpPr>
                <a:spLocks/>
              </p:cNvSpPr>
              <p:nvPr/>
            </p:nvSpPr>
            <p:spPr bwMode="gray">
              <a:xfrm>
                <a:off x="725" y="2438"/>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4" name="Freeform 180"/>
              <p:cNvSpPr>
                <a:spLocks/>
              </p:cNvSpPr>
              <p:nvPr/>
            </p:nvSpPr>
            <p:spPr bwMode="gray">
              <a:xfrm>
                <a:off x="685" y="2386"/>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5" name="Freeform 181"/>
              <p:cNvSpPr>
                <a:spLocks/>
              </p:cNvSpPr>
              <p:nvPr/>
            </p:nvSpPr>
            <p:spPr bwMode="gray">
              <a:xfrm>
                <a:off x="708" y="2480"/>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6" name="Oval 182"/>
              <p:cNvSpPr>
                <a:spLocks noChangeArrowheads="1"/>
              </p:cNvSpPr>
              <p:nvPr/>
            </p:nvSpPr>
            <p:spPr bwMode="gray">
              <a:xfrm>
                <a:off x="741" y="2436"/>
                <a:ext cx="10" cy="5"/>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87" name="Oval 183"/>
              <p:cNvSpPr>
                <a:spLocks noChangeArrowheads="1"/>
              </p:cNvSpPr>
              <p:nvPr/>
            </p:nvSpPr>
            <p:spPr bwMode="gray">
              <a:xfrm>
                <a:off x="719" y="2438"/>
                <a:ext cx="8" cy="8"/>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88" name="Freeform 184"/>
              <p:cNvSpPr>
                <a:spLocks/>
              </p:cNvSpPr>
              <p:nvPr/>
            </p:nvSpPr>
            <p:spPr bwMode="gray">
              <a:xfrm>
                <a:off x="638" y="2547"/>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89" name="Freeform 185"/>
              <p:cNvSpPr>
                <a:spLocks/>
              </p:cNvSpPr>
              <p:nvPr/>
            </p:nvSpPr>
            <p:spPr bwMode="gray">
              <a:xfrm>
                <a:off x="684" y="2539"/>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0" name="Freeform 186"/>
              <p:cNvSpPr>
                <a:spLocks/>
              </p:cNvSpPr>
              <p:nvPr/>
            </p:nvSpPr>
            <p:spPr bwMode="gray">
              <a:xfrm>
                <a:off x="666" y="2614"/>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1" name="Freeform 187"/>
              <p:cNvSpPr>
                <a:spLocks/>
              </p:cNvSpPr>
              <p:nvPr/>
            </p:nvSpPr>
            <p:spPr bwMode="gray">
              <a:xfrm>
                <a:off x="719" y="2745"/>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2" name="Freeform 188"/>
              <p:cNvSpPr>
                <a:spLocks/>
              </p:cNvSpPr>
              <p:nvPr/>
            </p:nvSpPr>
            <p:spPr bwMode="gray">
              <a:xfrm>
                <a:off x="811" y="2593"/>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3" name="Freeform 189"/>
              <p:cNvSpPr>
                <a:spLocks/>
              </p:cNvSpPr>
              <p:nvPr/>
            </p:nvSpPr>
            <p:spPr bwMode="gray">
              <a:xfrm>
                <a:off x="772" y="2732"/>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4" name="Freeform 190"/>
              <p:cNvSpPr>
                <a:spLocks/>
              </p:cNvSpPr>
              <p:nvPr/>
            </p:nvSpPr>
            <p:spPr bwMode="gray">
              <a:xfrm>
                <a:off x="1012" y="2745"/>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5" name="Line 191"/>
              <p:cNvSpPr>
                <a:spLocks noChangeShapeType="1"/>
              </p:cNvSpPr>
              <p:nvPr/>
            </p:nvSpPr>
            <p:spPr bwMode="gray">
              <a:xfrm flipH="1">
                <a:off x="664" y="2754"/>
                <a:ext cx="4" cy="4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96" name="Line 192"/>
              <p:cNvSpPr>
                <a:spLocks noChangeShapeType="1"/>
              </p:cNvSpPr>
              <p:nvPr/>
            </p:nvSpPr>
            <p:spPr bwMode="gray">
              <a:xfrm>
                <a:off x="839" y="2759"/>
                <a:ext cx="0" cy="4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97697" name="Freeform 193"/>
              <p:cNvSpPr>
                <a:spLocks/>
              </p:cNvSpPr>
              <p:nvPr/>
            </p:nvSpPr>
            <p:spPr bwMode="gray">
              <a:xfrm>
                <a:off x="929" y="2545"/>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8" name="Freeform 194"/>
              <p:cNvSpPr>
                <a:spLocks/>
              </p:cNvSpPr>
              <p:nvPr/>
            </p:nvSpPr>
            <p:spPr bwMode="gray">
              <a:xfrm>
                <a:off x="929" y="2576"/>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699" name="Freeform 195"/>
              <p:cNvSpPr>
                <a:spLocks/>
              </p:cNvSpPr>
              <p:nvPr/>
            </p:nvSpPr>
            <p:spPr bwMode="gray">
              <a:xfrm>
                <a:off x="929" y="2599"/>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97700" name="Freeform 196"/>
              <p:cNvSpPr>
                <a:spLocks/>
              </p:cNvSpPr>
              <p:nvPr/>
            </p:nvSpPr>
            <p:spPr bwMode="gray">
              <a:xfrm>
                <a:off x="929" y="2621"/>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5397701" name="Rectangle 197"/>
          <p:cNvSpPr>
            <a:spLocks noChangeArrowheads="1"/>
          </p:cNvSpPr>
          <p:nvPr/>
        </p:nvSpPr>
        <p:spPr bwMode="auto">
          <a:xfrm>
            <a:off x="2051050" y="5956300"/>
            <a:ext cx="4589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a:spAutoFit/>
          </a:bodyPr>
          <a:lstStyle/>
          <a:p>
            <a:r>
              <a:rPr lang="en-US" altLang="ja-JP" sz="3600"/>
              <a:t>F2F</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397520"/>
                                        </p:tgtEl>
                                        <p:attrNameLst>
                                          <p:attrName>style.visibility</p:attrName>
                                        </p:attrNameLst>
                                      </p:cBhvr>
                                      <p:to>
                                        <p:strVal val="visible"/>
                                      </p:to>
                                    </p:set>
                                    <p:anim calcmode="lin" valueType="num">
                                      <p:cBhvr>
                                        <p:cTn id="7" dur="500" fill="hold"/>
                                        <p:tgtEl>
                                          <p:spTgt spid="5397520"/>
                                        </p:tgtEl>
                                        <p:attrNameLst>
                                          <p:attrName>ppt_w</p:attrName>
                                        </p:attrNameLst>
                                      </p:cBhvr>
                                      <p:tavLst>
                                        <p:tav tm="0">
                                          <p:val>
                                            <p:fltVal val="0"/>
                                          </p:val>
                                        </p:tav>
                                        <p:tav tm="100000">
                                          <p:val>
                                            <p:strVal val="#ppt_w"/>
                                          </p:val>
                                        </p:tav>
                                      </p:tavLst>
                                    </p:anim>
                                    <p:anim calcmode="lin" valueType="num">
                                      <p:cBhvr>
                                        <p:cTn id="8" dur="500" fill="hold"/>
                                        <p:tgtEl>
                                          <p:spTgt spid="53975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397514"/>
                                        </p:tgtEl>
                                        <p:attrNameLst>
                                          <p:attrName>style.visibility</p:attrName>
                                        </p:attrNameLst>
                                      </p:cBhvr>
                                      <p:to>
                                        <p:strVal val="visible"/>
                                      </p:to>
                                    </p:set>
                                    <p:anim calcmode="lin" valueType="num">
                                      <p:cBhvr>
                                        <p:cTn id="11" dur="500" fill="hold"/>
                                        <p:tgtEl>
                                          <p:spTgt spid="5397514"/>
                                        </p:tgtEl>
                                        <p:attrNameLst>
                                          <p:attrName>ppt_w</p:attrName>
                                        </p:attrNameLst>
                                      </p:cBhvr>
                                      <p:tavLst>
                                        <p:tav tm="0">
                                          <p:val>
                                            <p:fltVal val="0"/>
                                          </p:val>
                                        </p:tav>
                                        <p:tav tm="100000">
                                          <p:val>
                                            <p:strVal val="#ppt_w"/>
                                          </p:val>
                                        </p:tav>
                                      </p:tavLst>
                                    </p:anim>
                                    <p:anim calcmode="lin" valueType="num">
                                      <p:cBhvr>
                                        <p:cTn id="12" dur="500" fill="hold"/>
                                        <p:tgtEl>
                                          <p:spTgt spid="539751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397513"/>
                                        </p:tgtEl>
                                        <p:attrNameLst>
                                          <p:attrName>style.visibility</p:attrName>
                                        </p:attrNameLst>
                                      </p:cBhvr>
                                      <p:to>
                                        <p:strVal val="visible"/>
                                      </p:to>
                                    </p:set>
                                    <p:anim calcmode="lin" valueType="num">
                                      <p:cBhvr>
                                        <p:cTn id="15" dur="500" fill="hold"/>
                                        <p:tgtEl>
                                          <p:spTgt spid="5397513"/>
                                        </p:tgtEl>
                                        <p:attrNameLst>
                                          <p:attrName>ppt_w</p:attrName>
                                        </p:attrNameLst>
                                      </p:cBhvr>
                                      <p:tavLst>
                                        <p:tav tm="0">
                                          <p:val>
                                            <p:fltVal val="0"/>
                                          </p:val>
                                        </p:tav>
                                        <p:tav tm="100000">
                                          <p:val>
                                            <p:strVal val="#ppt_w"/>
                                          </p:val>
                                        </p:tav>
                                      </p:tavLst>
                                    </p:anim>
                                    <p:anim calcmode="lin" valueType="num">
                                      <p:cBhvr>
                                        <p:cTn id="16" dur="500" fill="hold"/>
                                        <p:tgtEl>
                                          <p:spTgt spid="5397513"/>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397507"/>
                                        </p:tgtEl>
                                        <p:attrNameLst>
                                          <p:attrName>style.visibility</p:attrName>
                                        </p:attrNameLst>
                                      </p:cBhvr>
                                      <p:to>
                                        <p:strVal val="visible"/>
                                      </p:to>
                                    </p:set>
                                    <p:anim calcmode="lin" valueType="num">
                                      <p:cBhvr>
                                        <p:cTn id="21" dur="500" fill="hold"/>
                                        <p:tgtEl>
                                          <p:spTgt spid="5397507"/>
                                        </p:tgtEl>
                                        <p:attrNameLst>
                                          <p:attrName>ppt_w</p:attrName>
                                        </p:attrNameLst>
                                      </p:cBhvr>
                                      <p:tavLst>
                                        <p:tav tm="0">
                                          <p:val>
                                            <p:fltVal val="0"/>
                                          </p:val>
                                        </p:tav>
                                        <p:tav tm="100000">
                                          <p:val>
                                            <p:strVal val="#ppt_w"/>
                                          </p:val>
                                        </p:tav>
                                      </p:tavLst>
                                    </p:anim>
                                    <p:anim calcmode="lin" valueType="num">
                                      <p:cBhvr>
                                        <p:cTn id="22" dur="500" fill="hold"/>
                                        <p:tgtEl>
                                          <p:spTgt spid="5397507"/>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397510"/>
                                        </p:tgtEl>
                                        <p:attrNameLst>
                                          <p:attrName>style.visibility</p:attrName>
                                        </p:attrNameLst>
                                      </p:cBhvr>
                                      <p:to>
                                        <p:strVal val="visible"/>
                                      </p:to>
                                    </p:set>
                                    <p:anim calcmode="lin" valueType="num">
                                      <p:cBhvr>
                                        <p:cTn id="25" dur="500" fill="hold"/>
                                        <p:tgtEl>
                                          <p:spTgt spid="5397510"/>
                                        </p:tgtEl>
                                        <p:attrNameLst>
                                          <p:attrName>ppt_w</p:attrName>
                                        </p:attrNameLst>
                                      </p:cBhvr>
                                      <p:tavLst>
                                        <p:tav tm="0">
                                          <p:val>
                                            <p:fltVal val="0"/>
                                          </p:val>
                                        </p:tav>
                                        <p:tav tm="100000">
                                          <p:val>
                                            <p:strVal val="#ppt_w"/>
                                          </p:val>
                                        </p:tav>
                                      </p:tavLst>
                                    </p:anim>
                                    <p:anim calcmode="lin" valueType="num">
                                      <p:cBhvr>
                                        <p:cTn id="26" dur="500" fill="hold"/>
                                        <p:tgtEl>
                                          <p:spTgt spid="539751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397508"/>
                                        </p:tgtEl>
                                        <p:attrNameLst>
                                          <p:attrName>style.visibility</p:attrName>
                                        </p:attrNameLst>
                                      </p:cBhvr>
                                      <p:to>
                                        <p:strVal val="visible"/>
                                      </p:to>
                                    </p:set>
                                    <p:anim calcmode="lin" valueType="num">
                                      <p:cBhvr>
                                        <p:cTn id="29" dur="500" fill="hold"/>
                                        <p:tgtEl>
                                          <p:spTgt spid="5397508"/>
                                        </p:tgtEl>
                                        <p:attrNameLst>
                                          <p:attrName>ppt_w</p:attrName>
                                        </p:attrNameLst>
                                      </p:cBhvr>
                                      <p:tavLst>
                                        <p:tav tm="0">
                                          <p:val>
                                            <p:fltVal val="0"/>
                                          </p:val>
                                        </p:tav>
                                        <p:tav tm="100000">
                                          <p:val>
                                            <p:strVal val="#ppt_w"/>
                                          </p:val>
                                        </p:tav>
                                      </p:tavLst>
                                    </p:anim>
                                    <p:anim calcmode="lin" valueType="num">
                                      <p:cBhvr>
                                        <p:cTn id="30" dur="500" fill="hold"/>
                                        <p:tgtEl>
                                          <p:spTgt spid="539750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5397511"/>
                                        </p:tgtEl>
                                        <p:attrNameLst>
                                          <p:attrName>style.visibility</p:attrName>
                                        </p:attrNameLst>
                                      </p:cBhvr>
                                      <p:to>
                                        <p:strVal val="visible"/>
                                      </p:to>
                                    </p:set>
                                    <p:anim calcmode="lin" valueType="num">
                                      <p:cBhvr>
                                        <p:cTn id="33" dur="500" fill="hold"/>
                                        <p:tgtEl>
                                          <p:spTgt spid="5397511"/>
                                        </p:tgtEl>
                                        <p:attrNameLst>
                                          <p:attrName>ppt_w</p:attrName>
                                        </p:attrNameLst>
                                      </p:cBhvr>
                                      <p:tavLst>
                                        <p:tav tm="0">
                                          <p:val>
                                            <p:fltVal val="0"/>
                                          </p:val>
                                        </p:tav>
                                        <p:tav tm="100000">
                                          <p:val>
                                            <p:strVal val="#ppt_w"/>
                                          </p:val>
                                        </p:tav>
                                      </p:tavLst>
                                    </p:anim>
                                    <p:anim calcmode="lin" valueType="num">
                                      <p:cBhvr>
                                        <p:cTn id="34" dur="500" fill="hold"/>
                                        <p:tgtEl>
                                          <p:spTgt spid="5397511"/>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397509"/>
                                        </p:tgtEl>
                                        <p:attrNameLst>
                                          <p:attrName>style.visibility</p:attrName>
                                        </p:attrNameLst>
                                      </p:cBhvr>
                                      <p:to>
                                        <p:strVal val="visible"/>
                                      </p:to>
                                    </p:set>
                                    <p:anim calcmode="lin" valueType="num">
                                      <p:cBhvr>
                                        <p:cTn id="37" dur="500" fill="hold"/>
                                        <p:tgtEl>
                                          <p:spTgt spid="5397509"/>
                                        </p:tgtEl>
                                        <p:attrNameLst>
                                          <p:attrName>ppt_w</p:attrName>
                                        </p:attrNameLst>
                                      </p:cBhvr>
                                      <p:tavLst>
                                        <p:tav tm="0">
                                          <p:val>
                                            <p:fltVal val="0"/>
                                          </p:val>
                                        </p:tav>
                                        <p:tav tm="100000">
                                          <p:val>
                                            <p:strVal val="#ppt_w"/>
                                          </p:val>
                                        </p:tav>
                                      </p:tavLst>
                                    </p:anim>
                                    <p:anim calcmode="lin" valueType="num">
                                      <p:cBhvr>
                                        <p:cTn id="38" dur="500" fill="hold"/>
                                        <p:tgtEl>
                                          <p:spTgt spid="5397509"/>
                                        </p:tgtEl>
                                        <p:attrNameLst>
                                          <p:attrName>ppt_h</p:attrName>
                                        </p:attrNameLst>
                                      </p:cBhvr>
                                      <p:tavLst>
                                        <p:tav tm="0">
                                          <p:val>
                                            <p:fltVal val="0"/>
                                          </p:val>
                                        </p:tav>
                                        <p:tav tm="100000">
                                          <p:val>
                                            <p:strVal val="#ppt_h"/>
                                          </p:val>
                                        </p:tav>
                                      </p:tavLst>
                                    </p:anim>
                                  </p:childTnLst>
                                </p:cTn>
                              </p:par>
                              <p:par>
                                <p:cTn id="39" presetID="10" presetClass="entr" presetSubtype="0" fill="hold" nodeType="withEffect">
                                  <p:stCondLst>
                                    <p:cond delay="0"/>
                                  </p:stCondLst>
                                  <p:childTnLst>
                                    <p:set>
                                      <p:cBhvr>
                                        <p:cTn id="40" dur="1" fill="hold">
                                          <p:stCondLst>
                                            <p:cond delay="0"/>
                                          </p:stCondLst>
                                        </p:cTn>
                                        <p:tgtEl>
                                          <p:spTgt spid="5397515"/>
                                        </p:tgtEl>
                                        <p:attrNameLst>
                                          <p:attrName>style.visibility</p:attrName>
                                        </p:attrNameLst>
                                      </p:cBhvr>
                                      <p:to>
                                        <p:strVal val="visible"/>
                                      </p:to>
                                    </p:set>
                                    <p:animEffect transition="in" filter="fade">
                                      <p:cBhvr>
                                        <p:cTn id="41" dur="2000"/>
                                        <p:tgtEl>
                                          <p:spTgt spid="5397515"/>
                                        </p:tgtEl>
                                      </p:cBhvr>
                                    </p:animEffect>
                                  </p:childTnLst>
                                </p:cTn>
                              </p:par>
                              <p:par>
                                <p:cTn id="42" presetID="10" presetClass="entr" presetSubtype="0" fill="hold" nodeType="withEffect">
                                  <p:stCondLst>
                                    <p:cond delay="0"/>
                                  </p:stCondLst>
                                  <p:childTnLst>
                                    <p:set>
                                      <p:cBhvr>
                                        <p:cTn id="43" dur="1" fill="hold">
                                          <p:stCondLst>
                                            <p:cond delay="0"/>
                                          </p:stCondLst>
                                        </p:cTn>
                                        <p:tgtEl>
                                          <p:spTgt spid="5397516"/>
                                        </p:tgtEl>
                                        <p:attrNameLst>
                                          <p:attrName>style.visibility</p:attrName>
                                        </p:attrNameLst>
                                      </p:cBhvr>
                                      <p:to>
                                        <p:strVal val="visible"/>
                                      </p:to>
                                    </p:set>
                                    <p:animEffect transition="in" filter="fade">
                                      <p:cBhvr>
                                        <p:cTn id="44" dur="2000"/>
                                        <p:tgtEl>
                                          <p:spTgt spid="5397516"/>
                                        </p:tgtEl>
                                      </p:cBhvr>
                                    </p:animEffect>
                                  </p:childTnLst>
                                </p:cTn>
                              </p:par>
                              <p:par>
                                <p:cTn id="45" presetID="10" presetClass="entr" presetSubtype="0" fill="hold" nodeType="withEffect">
                                  <p:stCondLst>
                                    <p:cond delay="0"/>
                                  </p:stCondLst>
                                  <p:childTnLst>
                                    <p:set>
                                      <p:cBhvr>
                                        <p:cTn id="46" dur="1" fill="hold">
                                          <p:stCondLst>
                                            <p:cond delay="0"/>
                                          </p:stCondLst>
                                        </p:cTn>
                                        <p:tgtEl>
                                          <p:spTgt spid="5397517"/>
                                        </p:tgtEl>
                                        <p:attrNameLst>
                                          <p:attrName>style.visibility</p:attrName>
                                        </p:attrNameLst>
                                      </p:cBhvr>
                                      <p:to>
                                        <p:strVal val="visible"/>
                                      </p:to>
                                    </p:set>
                                    <p:animEffect transition="in" filter="fade">
                                      <p:cBhvr>
                                        <p:cTn id="47" dur="2000"/>
                                        <p:tgtEl>
                                          <p:spTgt spid="5397517"/>
                                        </p:tgtEl>
                                      </p:cBhvr>
                                    </p:animEffect>
                                  </p:childTnLst>
                                </p:cTn>
                              </p:par>
                              <p:par>
                                <p:cTn id="48" presetID="10" presetClass="entr" presetSubtype="0" fill="hold" nodeType="withEffect">
                                  <p:stCondLst>
                                    <p:cond delay="0"/>
                                  </p:stCondLst>
                                  <p:childTnLst>
                                    <p:set>
                                      <p:cBhvr>
                                        <p:cTn id="49" dur="1" fill="hold">
                                          <p:stCondLst>
                                            <p:cond delay="0"/>
                                          </p:stCondLst>
                                        </p:cTn>
                                        <p:tgtEl>
                                          <p:spTgt spid="5397518"/>
                                        </p:tgtEl>
                                        <p:attrNameLst>
                                          <p:attrName>style.visibility</p:attrName>
                                        </p:attrNameLst>
                                      </p:cBhvr>
                                      <p:to>
                                        <p:strVal val="visible"/>
                                      </p:to>
                                    </p:set>
                                    <p:animEffect transition="in" filter="fade">
                                      <p:cBhvr>
                                        <p:cTn id="50" dur="2000"/>
                                        <p:tgtEl>
                                          <p:spTgt spid="5397518"/>
                                        </p:tgtEl>
                                      </p:cBhvr>
                                    </p:animEffect>
                                  </p:childTnLst>
                                </p:cTn>
                              </p:par>
                              <p:par>
                                <p:cTn id="51" presetID="10" presetClass="entr" presetSubtype="0" fill="hold" nodeType="withEffect">
                                  <p:stCondLst>
                                    <p:cond delay="0"/>
                                  </p:stCondLst>
                                  <p:childTnLst>
                                    <p:set>
                                      <p:cBhvr>
                                        <p:cTn id="52" dur="1" fill="hold">
                                          <p:stCondLst>
                                            <p:cond delay="0"/>
                                          </p:stCondLst>
                                        </p:cTn>
                                        <p:tgtEl>
                                          <p:spTgt spid="5397519"/>
                                        </p:tgtEl>
                                        <p:attrNameLst>
                                          <p:attrName>style.visibility</p:attrName>
                                        </p:attrNameLst>
                                      </p:cBhvr>
                                      <p:to>
                                        <p:strVal val="visible"/>
                                      </p:to>
                                    </p:set>
                                    <p:animEffect transition="in" filter="fade">
                                      <p:cBhvr>
                                        <p:cTn id="53" dur="2000"/>
                                        <p:tgtEl>
                                          <p:spTgt spid="5397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7507" grpId="0" animBg="1"/>
      <p:bldP spid="5397508" grpId="0" animBg="1"/>
      <p:bldP spid="5397509" grpId="0" animBg="1"/>
      <p:bldP spid="5397510" grpId="0" animBg="1"/>
      <p:bldP spid="5397511" grpId="0" animBg="1"/>
      <p:bldP spid="539751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089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00899" name="Rectangle 3"/>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種の論理</a:t>
            </a:r>
          </a:p>
        </p:txBody>
      </p:sp>
      <p:sp>
        <p:nvSpPr>
          <p:cNvPr id="5200901" name="Oval 5"/>
          <p:cNvSpPr>
            <a:spLocks noChangeArrowheads="1"/>
          </p:cNvSpPr>
          <p:nvPr/>
        </p:nvSpPr>
        <p:spPr bwMode="blackWhite">
          <a:xfrm>
            <a:off x="854075" y="969963"/>
            <a:ext cx="6740525" cy="577215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kumimoji="0" lang="ja-JP" altLang="ja-JP" sz="2400">
              <a:latin typeface="HGP創英角ﾎﾟｯﾌﾟ体" panose="040B0A00000000000000" pitchFamily="50" charset="-128"/>
              <a:ea typeface="HGP創英角ﾎﾟｯﾌﾟ体" panose="040B0A00000000000000" pitchFamily="50" charset="-128"/>
            </a:endParaRPr>
          </a:p>
        </p:txBody>
      </p:sp>
      <p:sp>
        <p:nvSpPr>
          <p:cNvPr id="5200902" name="Oval 6"/>
          <p:cNvSpPr>
            <a:spLocks noChangeArrowheads="1"/>
          </p:cNvSpPr>
          <p:nvPr/>
        </p:nvSpPr>
        <p:spPr bwMode="blackWhite">
          <a:xfrm>
            <a:off x="1476375" y="1989138"/>
            <a:ext cx="5400675" cy="4762500"/>
          </a:xfrm>
          <a:prstGeom prst="ellipse">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kumimoji="0" lang="en-US" altLang="ja-JP" sz="2400">
              <a:latin typeface="HGP創英角ﾎﾟｯﾌﾟ体" panose="040B0A00000000000000" pitchFamily="50" charset="-128"/>
              <a:ea typeface="HGP創英角ﾎﾟｯﾌﾟ体" panose="040B0A00000000000000" pitchFamily="50" charset="-128"/>
            </a:endParaRPr>
          </a:p>
          <a:p>
            <a:endParaRPr kumimoji="0" lang="en-US" altLang="ja-JP" sz="2400">
              <a:latin typeface="HGP創英角ﾎﾟｯﾌﾟ体" panose="040B0A00000000000000" pitchFamily="50" charset="-128"/>
              <a:ea typeface="HGP創英角ﾎﾟｯﾌﾟ体" panose="040B0A00000000000000" pitchFamily="50" charset="-128"/>
            </a:endParaRPr>
          </a:p>
        </p:txBody>
      </p:sp>
      <p:sp>
        <p:nvSpPr>
          <p:cNvPr id="5200903" name="Oval 7"/>
          <p:cNvSpPr>
            <a:spLocks noChangeArrowheads="1"/>
          </p:cNvSpPr>
          <p:nvPr/>
        </p:nvSpPr>
        <p:spPr bwMode="blackWhite">
          <a:xfrm>
            <a:off x="3419475" y="5516563"/>
            <a:ext cx="1368425" cy="1225550"/>
          </a:xfrm>
          <a:prstGeom prst="ellipse">
            <a:avLst/>
          </a:prstGeom>
          <a:solidFill>
            <a:srgbClr val="FF99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400"/>
              <a:t>個</a:t>
            </a:r>
          </a:p>
        </p:txBody>
      </p:sp>
      <p:sp>
        <p:nvSpPr>
          <p:cNvPr id="5200904" name="Rectangle 8"/>
          <p:cNvSpPr>
            <a:spLocks noChangeArrowheads="1"/>
          </p:cNvSpPr>
          <p:nvPr/>
        </p:nvSpPr>
        <p:spPr bwMode="auto">
          <a:xfrm>
            <a:off x="3419475" y="2205038"/>
            <a:ext cx="14398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3200"/>
              <a:t>種</a:t>
            </a:r>
          </a:p>
        </p:txBody>
      </p:sp>
      <p:sp>
        <p:nvSpPr>
          <p:cNvPr id="5200905" name="Rectangle 9"/>
          <p:cNvSpPr>
            <a:spLocks noChangeArrowheads="1"/>
          </p:cNvSpPr>
          <p:nvPr/>
        </p:nvSpPr>
        <p:spPr bwMode="auto">
          <a:xfrm>
            <a:off x="3419475" y="1123950"/>
            <a:ext cx="14398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3600"/>
              <a:t>類</a:t>
            </a:r>
            <a:endParaRPr lang="ja-JP" altLang="en-US" sz="2000"/>
          </a:p>
        </p:txBody>
      </p:sp>
      <p:sp>
        <p:nvSpPr>
          <p:cNvPr id="5200906" name="AutoShape 10"/>
          <p:cNvSpPr>
            <a:spLocks noChangeArrowheads="1"/>
          </p:cNvSpPr>
          <p:nvPr/>
        </p:nvSpPr>
        <p:spPr bwMode="auto">
          <a:xfrm>
            <a:off x="4716463" y="1196975"/>
            <a:ext cx="4319587" cy="3816350"/>
          </a:xfrm>
          <a:prstGeom prst="wedgeEllipseCallout">
            <a:avLst>
              <a:gd name="adj1" fmla="val 45588"/>
              <a:gd name="adj2" fmla="val 3269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200"/>
              <a:t>個は種のミームの中で育ち、また種は個の変化によるミームの変化を内包している</a:t>
            </a:r>
          </a:p>
        </p:txBody>
      </p:sp>
      <p:pic>
        <p:nvPicPr>
          <p:cNvPr id="5200900"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235825" y="4365625"/>
            <a:ext cx="1914525" cy="2449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00901"/>
                                        </p:tgtEl>
                                        <p:attrNameLst>
                                          <p:attrName>style.visibility</p:attrName>
                                        </p:attrNameLst>
                                      </p:cBhvr>
                                      <p:to>
                                        <p:strVal val="visible"/>
                                      </p:to>
                                    </p:set>
                                    <p:anim calcmode="lin" valueType="num">
                                      <p:cBhvr>
                                        <p:cTn id="7" dur="500" fill="hold"/>
                                        <p:tgtEl>
                                          <p:spTgt spid="5200901"/>
                                        </p:tgtEl>
                                        <p:attrNameLst>
                                          <p:attrName>ppt_w</p:attrName>
                                        </p:attrNameLst>
                                      </p:cBhvr>
                                      <p:tavLst>
                                        <p:tav tm="0">
                                          <p:val>
                                            <p:fltVal val="0"/>
                                          </p:val>
                                        </p:tav>
                                        <p:tav tm="100000">
                                          <p:val>
                                            <p:strVal val="#ppt_w"/>
                                          </p:val>
                                        </p:tav>
                                      </p:tavLst>
                                    </p:anim>
                                    <p:anim calcmode="lin" valueType="num">
                                      <p:cBhvr>
                                        <p:cTn id="8" dur="500" fill="hold"/>
                                        <p:tgtEl>
                                          <p:spTgt spid="520090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200902"/>
                                        </p:tgtEl>
                                        <p:attrNameLst>
                                          <p:attrName>style.visibility</p:attrName>
                                        </p:attrNameLst>
                                      </p:cBhvr>
                                      <p:to>
                                        <p:strVal val="visible"/>
                                      </p:to>
                                    </p:set>
                                    <p:anim calcmode="lin" valueType="num">
                                      <p:cBhvr>
                                        <p:cTn id="11" dur="500" fill="hold"/>
                                        <p:tgtEl>
                                          <p:spTgt spid="5200902"/>
                                        </p:tgtEl>
                                        <p:attrNameLst>
                                          <p:attrName>ppt_w</p:attrName>
                                        </p:attrNameLst>
                                      </p:cBhvr>
                                      <p:tavLst>
                                        <p:tav tm="0">
                                          <p:val>
                                            <p:fltVal val="0"/>
                                          </p:val>
                                        </p:tav>
                                        <p:tav tm="100000">
                                          <p:val>
                                            <p:strVal val="#ppt_w"/>
                                          </p:val>
                                        </p:tav>
                                      </p:tavLst>
                                    </p:anim>
                                    <p:anim calcmode="lin" valueType="num">
                                      <p:cBhvr>
                                        <p:cTn id="12" dur="500" fill="hold"/>
                                        <p:tgtEl>
                                          <p:spTgt spid="520090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200903"/>
                                        </p:tgtEl>
                                        <p:attrNameLst>
                                          <p:attrName>style.visibility</p:attrName>
                                        </p:attrNameLst>
                                      </p:cBhvr>
                                      <p:to>
                                        <p:strVal val="visible"/>
                                      </p:to>
                                    </p:set>
                                    <p:anim calcmode="lin" valueType="num">
                                      <p:cBhvr>
                                        <p:cTn id="15" dur="500" fill="hold"/>
                                        <p:tgtEl>
                                          <p:spTgt spid="5200903"/>
                                        </p:tgtEl>
                                        <p:attrNameLst>
                                          <p:attrName>ppt_w</p:attrName>
                                        </p:attrNameLst>
                                      </p:cBhvr>
                                      <p:tavLst>
                                        <p:tav tm="0">
                                          <p:val>
                                            <p:fltVal val="0"/>
                                          </p:val>
                                        </p:tav>
                                        <p:tav tm="100000">
                                          <p:val>
                                            <p:strVal val="#ppt_w"/>
                                          </p:val>
                                        </p:tav>
                                      </p:tavLst>
                                    </p:anim>
                                    <p:anim calcmode="lin" valueType="num">
                                      <p:cBhvr>
                                        <p:cTn id="16" dur="500" fill="hold"/>
                                        <p:tgtEl>
                                          <p:spTgt spid="520090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200904"/>
                                        </p:tgtEl>
                                        <p:attrNameLst>
                                          <p:attrName>style.visibility</p:attrName>
                                        </p:attrNameLst>
                                      </p:cBhvr>
                                      <p:to>
                                        <p:strVal val="visible"/>
                                      </p:to>
                                    </p:set>
                                    <p:anim calcmode="lin" valueType="num">
                                      <p:cBhvr>
                                        <p:cTn id="19" dur="500" fill="hold"/>
                                        <p:tgtEl>
                                          <p:spTgt spid="5200904"/>
                                        </p:tgtEl>
                                        <p:attrNameLst>
                                          <p:attrName>ppt_w</p:attrName>
                                        </p:attrNameLst>
                                      </p:cBhvr>
                                      <p:tavLst>
                                        <p:tav tm="0">
                                          <p:val>
                                            <p:fltVal val="0"/>
                                          </p:val>
                                        </p:tav>
                                        <p:tav tm="100000">
                                          <p:val>
                                            <p:strVal val="#ppt_w"/>
                                          </p:val>
                                        </p:tav>
                                      </p:tavLst>
                                    </p:anim>
                                    <p:anim calcmode="lin" valueType="num">
                                      <p:cBhvr>
                                        <p:cTn id="20" dur="500" fill="hold"/>
                                        <p:tgtEl>
                                          <p:spTgt spid="520090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200905"/>
                                        </p:tgtEl>
                                        <p:attrNameLst>
                                          <p:attrName>style.visibility</p:attrName>
                                        </p:attrNameLst>
                                      </p:cBhvr>
                                      <p:to>
                                        <p:strVal val="visible"/>
                                      </p:to>
                                    </p:set>
                                    <p:anim calcmode="lin" valueType="num">
                                      <p:cBhvr>
                                        <p:cTn id="23" dur="500" fill="hold"/>
                                        <p:tgtEl>
                                          <p:spTgt spid="5200905"/>
                                        </p:tgtEl>
                                        <p:attrNameLst>
                                          <p:attrName>ppt_w</p:attrName>
                                        </p:attrNameLst>
                                      </p:cBhvr>
                                      <p:tavLst>
                                        <p:tav tm="0">
                                          <p:val>
                                            <p:fltVal val="0"/>
                                          </p:val>
                                        </p:tav>
                                        <p:tav tm="100000">
                                          <p:val>
                                            <p:strVal val="#ppt_w"/>
                                          </p:val>
                                        </p:tav>
                                      </p:tavLst>
                                    </p:anim>
                                    <p:anim calcmode="lin" valueType="num">
                                      <p:cBhvr>
                                        <p:cTn id="24" dur="500" fill="hold"/>
                                        <p:tgtEl>
                                          <p:spTgt spid="5200905"/>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5200900"/>
                                        </p:tgtEl>
                                        <p:attrNameLst>
                                          <p:attrName>style.visibility</p:attrName>
                                        </p:attrNameLst>
                                      </p:cBhvr>
                                      <p:to>
                                        <p:strVal val="visible"/>
                                      </p:to>
                                    </p:set>
                                    <p:animEffect transition="in" filter="wipe(down)">
                                      <p:cBhvr>
                                        <p:cTn id="29" dur="580">
                                          <p:stCondLst>
                                            <p:cond delay="0"/>
                                          </p:stCondLst>
                                        </p:cTn>
                                        <p:tgtEl>
                                          <p:spTgt spid="5200900"/>
                                        </p:tgtEl>
                                      </p:cBhvr>
                                    </p:animEffect>
                                    <p:anim calcmode="lin" valueType="num">
                                      <p:cBhvr>
                                        <p:cTn id="30" dur="1822" tmFilter="0,0; 0.14,0.36; 0.43,0.73; 0.71,0.91; 1.0,1.0">
                                          <p:stCondLst>
                                            <p:cond delay="0"/>
                                          </p:stCondLst>
                                        </p:cTn>
                                        <p:tgtEl>
                                          <p:spTgt spid="520090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20090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20090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20090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200900"/>
                                        </p:tgtEl>
                                        <p:attrNameLst>
                                          <p:attrName>ppt_y</p:attrName>
                                        </p:attrNameLst>
                                      </p:cBhvr>
                                      <p:tavLst>
                                        <p:tav tm="0" fmla="#ppt_y-sin(pi*$)/81">
                                          <p:val>
                                            <p:fltVal val="0"/>
                                          </p:val>
                                        </p:tav>
                                        <p:tav tm="100000">
                                          <p:val>
                                            <p:fltVal val="1"/>
                                          </p:val>
                                        </p:tav>
                                      </p:tavLst>
                                    </p:anim>
                                    <p:animScale>
                                      <p:cBhvr>
                                        <p:cTn id="35" dur="26">
                                          <p:stCondLst>
                                            <p:cond delay="650"/>
                                          </p:stCondLst>
                                        </p:cTn>
                                        <p:tgtEl>
                                          <p:spTgt spid="5200900"/>
                                        </p:tgtEl>
                                      </p:cBhvr>
                                      <p:to x="100000" y="60000"/>
                                    </p:animScale>
                                    <p:animScale>
                                      <p:cBhvr>
                                        <p:cTn id="36" dur="166" decel="50000">
                                          <p:stCondLst>
                                            <p:cond delay="676"/>
                                          </p:stCondLst>
                                        </p:cTn>
                                        <p:tgtEl>
                                          <p:spTgt spid="5200900"/>
                                        </p:tgtEl>
                                      </p:cBhvr>
                                      <p:to x="100000" y="100000"/>
                                    </p:animScale>
                                    <p:animScale>
                                      <p:cBhvr>
                                        <p:cTn id="37" dur="26">
                                          <p:stCondLst>
                                            <p:cond delay="1312"/>
                                          </p:stCondLst>
                                        </p:cTn>
                                        <p:tgtEl>
                                          <p:spTgt spid="5200900"/>
                                        </p:tgtEl>
                                      </p:cBhvr>
                                      <p:to x="100000" y="80000"/>
                                    </p:animScale>
                                    <p:animScale>
                                      <p:cBhvr>
                                        <p:cTn id="38" dur="166" decel="50000">
                                          <p:stCondLst>
                                            <p:cond delay="1338"/>
                                          </p:stCondLst>
                                        </p:cTn>
                                        <p:tgtEl>
                                          <p:spTgt spid="5200900"/>
                                        </p:tgtEl>
                                      </p:cBhvr>
                                      <p:to x="100000" y="100000"/>
                                    </p:animScale>
                                    <p:animScale>
                                      <p:cBhvr>
                                        <p:cTn id="39" dur="26">
                                          <p:stCondLst>
                                            <p:cond delay="1642"/>
                                          </p:stCondLst>
                                        </p:cTn>
                                        <p:tgtEl>
                                          <p:spTgt spid="5200900"/>
                                        </p:tgtEl>
                                      </p:cBhvr>
                                      <p:to x="100000" y="90000"/>
                                    </p:animScale>
                                    <p:animScale>
                                      <p:cBhvr>
                                        <p:cTn id="40" dur="166" decel="50000">
                                          <p:stCondLst>
                                            <p:cond delay="1668"/>
                                          </p:stCondLst>
                                        </p:cTn>
                                        <p:tgtEl>
                                          <p:spTgt spid="5200900"/>
                                        </p:tgtEl>
                                      </p:cBhvr>
                                      <p:to x="100000" y="100000"/>
                                    </p:animScale>
                                    <p:animScale>
                                      <p:cBhvr>
                                        <p:cTn id="41" dur="26">
                                          <p:stCondLst>
                                            <p:cond delay="1808"/>
                                          </p:stCondLst>
                                        </p:cTn>
                                        <p:tgtEl>
                                          <p:spTgt spid="5200900"/>
                                        </p:tgtEl>
                                      </p:cBhvr>
                                      <p:to x="100000" y="95000"/>
                                    </p:animScale>
                                    <p:animScale>
                                      <p:cBhvr>
                                        <p:cTn id="42" dur="166" decel="50000">
                                          <p:stCondLst>
                                            <p:cond delay="1834"/>
                                          </p:stCondLst>
                                        </p:cTn>
                                        <p:tgtEl>
                                          <p:spTgt spid="5200900"/>
                                        </p:tgtEl>
                                      </p:cBhvr>
                                      <p:to x="100000" y="100000"/>
                                    </p:animScale>
                                  </p:childTnLst>
                                </p:cTn>
                              </p:par>
                              <p:par>
                                <p:cTn id="43" presetID="17" presetClass="entr" presetSubtype="10" fill="hold" grpId="0" nodeType="withEffect">
                                  <p:stCondLst>
                                    <p:cond delay="0"/>
                                  </p:stCondLst>
                                  <p:childTnLst>
                                    <p:set>
                                      <p:cBhvr>
                                        <p:cTn id="44" dur="1" fill="hold">
                                          <p:stCondLst>
                                            <p:cond delay="0"/>
                                          </p:stCondLst>
                                        </p:cTn>
                                        <p:tgtEl>
                                          <p:spTgt spid="5200906"/>
                                        </p:tgtEl>
                                        <p:attrNameLst>
                                          <p:attrName>style.visibility</p:attrName>
                                        </p:attrNameLst>
                                      </p:cBhvr>
                                      <p:to>
                                        <p:strVal val="visible"/>
                                      </p:to>
                                    </p:set>
                                    <p:anim calcmode="lin" valueType="num">
                                      <p:cBhvr>
                                        <p:cTn id="45" dur="500" fill="hold"/>
                                        <p:tgtEl>
                                          <p:spTgt spid="5200906"/>
                                        </p:tgtEl>
                                        <p:attrNameLst>
                                          <p:attrName>ppt_w</p:attrName>
                                        </p:attrNameLst>
                                      </p:cBhvr>
                                      <p:tavLst>
                                        <p:tav tm="0">
                                          <p:val>
                                            <p:fltVal val="0"/>
                                          </p:val>
                                        </p:tav>
                                        <p:tav tm="100000">
                                          <p:val>
                                            <p:strVal val="#ppt_w"/>
                                          </p:val>
                                        </p:tav>
                                      </p:tavLst>
                                    </p:anim>
                                    <p:anim calcmode="lin" valueType="num">
                                      <p:cBhvr>
                                        <p:cTn id="46" dur="500" fill="hold"/>
                                        <p:tgtEl>
                                          <p:spTgt spid="52009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0901" grpId="0" animBg="1"/>
      <p:bldP spid="5200902" grpId="0" animBg="1"/>
      <p:bldP spid="5200903" grpId="0" animBg="1"/>
      <p:bldP spid="5200904" grpId="0"/>
      <p:bldP spid="5200905" grpId="0"/>
      <p:bldP spid="520090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2434" name="Rectangle 2"/>
          <p:cNvSpPr>
            <a:spLocks noGrp="1" noChangeArrowheads="1"/>
          </p:cNvSpPr>
          <p:nvPr>
            <p:ph type="title"/>
          </p:nvPr>
        </p:nvSpPr>
        <p:spPr>
          <a:xfrm>
            <a:off x="34925" y="44450"/>
            <a:ext cx="9109075" cy="455613"/>
          </a:xfrm>
        </p:spPr>
        <p:txBody>
          <a:bodyPr/>
          <a:lstStyle/>
          <a:p>
            <a:pPr algn="ctr"/>
            <a:r>
              <a:rPr lang="ja-JP" altLang="en-US" sz="3600">
                <a:effectLst/>
                <a:latin typeface="HGP明朝E" panose="02020900000000000000" pitchFamily="18" charset="-128"/>
                <a:ea typeface="HGP明朝E" panose="02020900000000000000" pitchFamily="18" charset="-128"/>
              </a:rPr>
              <a:t>フィードバック</a:t>
            </a:r>
          </a:p>
        </p:txBody>
      </p:sp>
      <p:sp>
        <p:nvSpPr>
          <p:cNvPr id="5522435" name="Text Box 3"/>
          <p:cNvSpPr txBox="1">
            <a:spLocks noChangeArrowheads="1"/>
          </p:cNvSpPr>
          <p:nvPr/>
        </p:nvSpPr>
        <p:spPr bwMode="auto">
          <a:xfrm>
            <a:off x="254000" y="908050"/>
            <a:ext cx="52546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9190" dir="2388334" algn="ctr" rotWithShape="0">
                    <a:schemeClr val="bg2"/>
                  </a:outerShdw>
                </a:effectLst>
              </a14:hiddenEffects>
            </a:ext>
          </a:extLst>
        </p:spPr>
        <p:txBody>
          <a:bodyPr>
            <a:spAutoFit/>
          </a:bodyPr>
          <a:lstStyle/>
          <a:p>
            <a:pPr algn="l"/>
            <a:r>
              <a:rPr lang="ja-JP" altLang="en-US" sz="2400">
                <a:latin typeface="HGP明朝E" panose="02020900000000000000" pitchFamily="18" charset="-128"/>
                <a:ea typeface="HGP明朝E" panose="02020900000000000000" pitchFamily="18" charset="-128"/>
              </a:rPr>
              <a:t>正→典型的な不安定を引き起こす</a:t>
            </a:r>
          </a:p>
          <a:p>
            <a:pPr algn="l"/>
            <a:r>
              <a:rPr lang="ja-JP" altLang="en-US" sz="2400">
                <a:latin typeface="HGP明朝E" panose="02020900000000000000" pitchFamily="18" charset="-128"/>
                <a:ea typeface="HGP明朝E" panose="02020900000000000000" pitchFamily="18" charset="-128"/>
              </a:rPr>
              <a:t>負→一定状態が安定に存在する</a:t>
            </a:r>
          </a:p>
        </p:txBody>
      </p:sp>
      <p:grpSp>
        <p:nvGrpSpPr>
          <p:cNvPr id="5522436" name="Group 4"/>
          <p:cNvGrpSpPr>
            <a:grpSpLocks/>
          </p:cNvGrpSpPr>
          <p:nvPr/>
        </p:nvGrpSpPr>
        <p:grpSpPr bwMode="auto">
          <a:xfrm>
            <a:off x="900113" y="2420938"/>
            <a:ext cx="3384550" cy="3744912"/>
            <a:chOff x="204" y="890"/>
            <a:chExt cx="2495" cy="2630"/>
          </a:xfrm>
        </p:grpSpPr>
        <p:sp>
          <p:nvSpPr>
            <p:cNvPr id="5522437" name="Oval 5"/>
            <p:cNvSpPr>
              <a:spLocks noChangeArrowheads="1"/>
            </p:cNvSpPr>
            <p:nvPr/>
          </p:nvSpPr>
          <p:spPr bwMode="auto">
            <a:xfrm>
              <a:off x="1202" y="1026"/>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Ｐ</a:t>
              </a:r>
              <a:r>
                <a:rPr lang="en-US" altLang="ja-JP" sz="1600">
                  <a:latin typeface="HGP明朝E" panose="02020900000000000000" pitchFamily="18" charset="-128"/>
                  <a:ea typeface="HGP明朝E" panose="02020900000000000000" pitchFamily="18" charset="-128"/>
                </a:rPr>
                <a:t>lan</a:t>
              </a:r>
            </a:p>
            <a:p>
              <a:r>
                <a:rPr lang="ja-JP" altLang="en-US" sz="1600">
                  <a:latin typeface="HGP明朝E" panose="02020900000000000000" pitchFamily="18" charset="-128"/>
                  <a:ea typeface="HGP明朝E" panose="02020900000000000000" pitchFamily="18" charset="-128"/>
                </a:rPr>
                <a:t>計画</a:t>
              </a:r>
            </a:p>
          </p:txBody>
        </p:sp>
        <p:sp>
          <p:nvSpPr>
            <p:cNvPr id="5522438" name="Oval 6"/>
            <p:cNvSpPr>
              <a:spLocks noChangeArrowheads="1"/>
            </p:cNvSpPr>
            <p:nvPr/>
          </p:nvSpPr>
          <p:spPr bwMode="auto">
            <a:xfrm>
              <a:off x="1837" y="188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Ｄ</a:t>
              </a:r>
              <a:r>
                <a:rPr lang="en-US" altLang="ja-JP" sz="1600">
                  <a:latin typeface="HGP明朝E" panose="02020900000000000000" pitchFamily="18" charset="-128"/>
                  <a:ea typeface="HGP明朝E" panose="02020900000000000000" pitchFamily="18" charset="-128"/>
                </a:rPr>
                <a:t>o</a:t>
              </a:r>
            </a:p>
            <a:p>
              <a:r>
                <a:rPr lang="ja-JP" altLang="en-US" sz="1600">
                  <a:latin typeface="HGP明朝E" panose="02020900000000000000" pitchFamily="18" charset="-128"/>
                  <a:ea typeface="HGP明朝E" panose="02020900000000000000" pitchFamily="18" charset="-128"/>
                </a:rPr>
                <a:t>実行</a:t>
              </a:r>
            </a:p>
          </p:txBody>
        </p:sp>
        <p:sp>
          <p:nvSpPr>
            <p:cNvPr id="5522439" name="Oval 7"/>
            <p:cNvSpPr>
              <a:spLocks noChangeArrowheads="1"/>
            </p:cNvSpPr>
            <p:nvPr/>
          </p:nvSpPr>
          <p:spPr bwMode="auto">
            <a:xfrm>
              <a:off x="1202" y="247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ja-JP" altLang="en-US" sz="1600">
                  <a:latin typeface="HGP明朝E" panose="02020900000000000000" pitchFamily="18" charset="-128"/>
                  <a:ea typeface="HGP明朝E" panose="02020900000000000000" pitchFamily="18" charset="-128"/>
                </a:rPr>
                <a:t>Ｃ</a:t>
              </a:r>
              <a:r>
                <a:rPr lang="en-US" altLang="ja-JP" sz="1600">
                  <a:latin typeface="HGP明朝E" panose="02020900000000000000" pitchFamily="18" charset="-128"/>
                  <a:ea typeface="HGP明朝E" panose="02020900000000000000" pitchFamily="18" charset="-128"/>
                </a:rPr>
                <a:t>heck</a:t>
              </a:r>
            </a:p>
            <a:p>
              <a:r>
                <a:rPr lang="ja-JP" altLang="en-US" sz="1600">
                  <a:latin typeface="HGP明朝E" panose="02020900000000000000" pitchFamily="18" charset="-128"/>
                  <a:ea typeface="HGP明朝E" panose="02020900000000000000" pitchFamily="18" charset="-128"/>
                </a:rPr>
                <a:t>点検・評価</a:t>
              </a:r>
            </a:p>
          </p:txBody>
        </p:sp>
        <p:sp>
          <p:nvSpPr>
            <p:cNvPr id="5522440" name="Oval 8"/>
            <p:cNvSpPr>
              <a:spLocks noChangeArrowheads="1"/>
            </p:cNvSpPr>
            <p:nvPr/>
          </p:nvSpPr>
          <p:spPr bwMode="auto">
            <a:xfrm>
              <a:off x="430" y="1888"/>
              <a:ext cx="862" cy="77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r>
                <a:rPr lang="en-US" altLang="ja-JP" sz="1600">
                  <a:latin typeface="HGP明朝E" panose="02020900000000000000" pitchFamily="18" charset="-128"/>
                  <a:ea typeface="HGP明朝E" panose="02020900000000000000" pitchFamily="18" charset="-128"/>
                </a:rPr>
                <a:t>Action</a:t>
              </a:r>
            </a:p>
            <a:p>
              <a:r>
                <a:rPr lang="ja-JP" altLang="en-US" sz="1600">
                  <a:latin typeface="HGP明朝E" panose="02020900000000000000" pitchFamily="18" charset="-128"/>
                  <a:ea typeface="HGP明朝E" panose="02020900000000000000" pitchFamily="18" charset="-128"/>
                </a:rPr>
                <a:t>改善・実施</a:t>
              </a:r>
            </a:p>
          </p:txBody>
        </p:sp>
        <p:sp>
          <p:nvSpPr>
            <p:cNvPr id="5522441" name="AutoShape 9"/>
            <p:cNvSpPr>
              <a:spLocks noChangeArrowheads="1"/>
            </p:cNvSpPr>
            <p:nvPr/>
          </p:nvSpPr>
          <p:spPr bwMode="auto">
            <a:xfrm rot="-2186280">
              <a:off x="2427" y="1026"/>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522442" name="AutoShape 10"/>
            <p:cNvSpPr>
              <a:spLocks noChangeArrowheads="1"/>
            </p:cNvSpPr>
            <p:nvPr/>
          </p:nvSpPr>
          <p:spPr bwMode="auto">
            <a:xfrm rot="2292698">
              <a:off x="2381" y="2341"/>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522443" name="AutoShape 11"/>
            <p:cNvSpPr>
              <a:spLocks noChangeArrowheads="1"/>
            </p:cNvSpPr>
            <p:nvPr/>
          </p:nvSpPr>
          <p:spPr bwMode="auto">
            <a:xfrm rot="7616093">
              <a:off x="658" y="2432"/>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522444" name="AutoShape 12"/>
            <p:cNvSpPr>
              <a:spLocks noChangeArrowheads="1"/>
            </p:cNvSpPr>
            <p:nvPr/>
          </p:nvSpPr>
          <p:spPr bwMode="auto">
            <a:xfrm rot="12999134">
              <a:off x="612" y="890"/>
              <a:ext cx="272" cy="1179"/>
            </a:xfrm>
            <a:prstGeom prst="curvedLeftArrow">
              <a:avLst>
                <a:gd name="adj1" fmla="val 86691"/>
                <a:gd name="adj2" fmla="val 173382"/>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grpSp>
      <p:sp>
        <p:nvSpPr>
          <p:cNvPr id="5522445" name="AutoShape 13"/>
          <p:cNvSpPr>
            <a:spLocks noChangeArrowheads="1"/>
          </p:cNvSpPr>
          <p:nvPr/>
        </p:nvSpPr>
        <p:spPr bwMode="auto">
          <a:xfrm>
            <a:off x="5292725" y="3571875"/>
            <a:ext cx="3203575" cy="2593975"/>
          </a:xfrm>
          <a:prstGeom prst="wedgeEllipseCallout">
            <a:avLst>
              <a:gd name="adj1" fmla="val 27454"/>
              <a:gd name="adj2" fmla="val 48347"/>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bg2"/>
                  </a:outerShdw>
                </a:effectLst>
              </a14:hiddenEffects>
            </a:ext>
          </a:extLst>
        </p:spPr>
        <p:txBody>
          <a:bodyPr anchor="ctr"/>
          <a:lstStyle/>
          <a:p>
            <a:r>
              <a:rPr lang="ja-JP" altLang="en-US" sz="4400" b="1">
                <a:latin typeface="HGP明朝E" panose="02020900000000000000" pitchFamily="18" charset="-128"/>
                <a:ea typeface="HGP明朝E" panose="02020900000000000000" pitchFamily="18" charset="-128"/>
              </a:rPr>
              <a:t>複雑系</a:t>
            </a:r>
          </a:p>
        </p:txBody>
      </p:sp>
      <p:pic>
        <p:nvPicPr>
          <p:cNvPr id="5522446" name="Picture 14" descr="動画"/>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908050"/>
            <a:ext cx="3702050" cy="2516188"/>
          </a:xfrm>
          <a:prstGeom prst="rect">
            <a:avLst/>
          </a:prstGeom>
          <a:noFill/>
          <a:extLst>
            <a:ext uri="{909E8E84-426E-40DD-AFC4-6F175D3DCCD1}">
              <a14:hiddenFill xmlns:a14="http://schemas.microsoft.com/office/drawing/2010/main">
                <a:solidFill>
                  <a:srgbClr val="FFFFFF"/>
                </a:solidFill>
              </a14:hiddenFill>
            </a:ext>
          </a:extLst>
        </p:spPr>
      </p:pic>
      <p:pic>
        <p:nvPicPr>
          <p:cNvPr id="5522447" name="Picture 15"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10475" y="4799013"/>
            <a:ext cx="1609725" cy="2058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522447"/>
                                        </p:tgtEl>
                                        <p:attrNameLst>
                                          <p:attrName>style.visibility</p:attrName>
                                        </p:attrNameLst>
                                      </p:cBhvr>
                                      <p:to>
                                        <p:strVal val="visible"/>
                                      </p:to>
                                    </p:set>
                                    <p:animEffect transition="in" filter="wipe(down)">
                                      <p:cBhvr>
                                        <p:cTn id="7" dur="580">
                                          <p:stCondLst>
                                            <p:cond delay="0"/>
                                          </p:stCondLst>
                                        </p:cTn>
                                        <p:tgtEl>
                                          <p:spTgt spid="5522447"/>
                                        </p:tgtEl>
                                      </p:cBhvr>
                                    </p:animEffect>
                                    <p:anim calcmode="lin" valueType="num">
                                      <p:cBhvr>
                                        <p:cTn id="8" dur="1822" tmFilter="0,0; 0.14,0.36; 0.43,0.73; 0.71,0.91; 1.0,1.0">
                                          <p:stCondLst>
                                            <p:cond delay="0"/>
                                          </p:stCondLst>
                                        </p:cTn>
                                        <p:tgtEl>
                                          <p:spTgt spid="55224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24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24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24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2447"/>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2447"/>
                                        </p:tgtEl>
                                      </p:cBhvr>
                                      <p:to x="100000" y="60000"/>
                                    </p:animScale>
                                    <p:animScale>
                                      <p:cBhvr>
                                        <p:cTn id="14" dur="166" decel="50000">
                                          <p:stCondLst>
                                            <p:cond delay="676"/>
                                          </p:stCondLst>
                                        </p:cTn>
                                        <p:tgtEl>
                                          <p:spTgt spid="5522447"/>
                                        </p:tgtEl>
                                      </p:cBhvr>
                                      <p:to x="100000" y="100000"/>
                                    </p:animScale>
                                    <p:animScale>
                                      <p:cBhvr>
                                        <p:cTn id="15" dur="26">
                                          <p:stCondLst>
                                            <p:cond delay="1312"/>
                                          </p:stCondLst>
                                        </p:cTn>
                                        <p:tgtEl>
                                          <p:spTgt spid="5522447"/>
                                        </p:tgtEl>
                                      </p:cBhvr>
                                      <p:to x="100000" y="80000"/>
                                    </p:animScale>
                                    <p:animScale>
                                      <p:cBhvr>
                                        <p:cTn id="16" dur="166" decel="50000">
                                          <p:stCondLst>
                                            <p:cond delay="1338"/>
                                          </p:stCondLst>
                                        </p:cTn>
                                        <p:tgtEl>
                                          <p:spTgt spid="5522447"/>
                                        </p:tgtEl>
                                      </p:cBhvr>
                                      <p:to x="100000" y="100000"/>
                                    </p:animScale>
                                    <p:animScale>
                                      <p:cBhvr>
                                        <p:cTn id="17" dur="26">
                                          <p:stCondLst>
                                            <p:cond delay="1642"/>
                                          </p:stCondLst>
                                        </p:cTn>
                                        <p:tgtEl>
                                          <p:spTgt spid="5522447"/>
                                        </p:tgtEl>
                                      </p:cBhvr>
                                      <p:to x="100000" y="90000"/>
                                    </p:animScale>
                                    <p:animScale>
                                      <p:cBhvr>
                                        <p:cTn id="18" dur="166" decel="50000">
                                          <p:stCondLst>
                                            <p:cond delay="1668"/>
                                          </p:stCondLst>
                                        </p:cTn>
                                        <p:tgtEl>
                                          <p:spTgt spid="5522447"/>
                                        </p:tgtEl>
                                      </p:cBhvr>
                                      <p:to x="100000" y="100000"/>
                                    </p:animScale>
                                    <p:animScale>
                                      <p:cBhvr>
                                        <p:cTn id="19" dur="26">
                                          <p:stCondLst>
                                            <p:cond delay="1808"/>
                                          </p:stCondLst>
                                        </p:cTn>
                                        <p:tgtEl>
                                          <p:spTgt spid="5522447"/>
                                        </p:tgtEl>
                                      </p:cBhvr>
                                      <p:to x="100000" y="95000"/>
                                    </p:animScale>
                                    <p:animScale>
                                      <p:cBhvr>
                                        <p:cTn id="20" dur="166" decel="50000">
                                          <p:stCondLst>
                                            <p:cond delay="1834"/>
                                          </p:stCondLst>
                                        </p:cTn>
                                        <p:tgtEl>
                                          <p:spTgt spid="5522447"/>
                                        </p:tgtEl>
                                      </p:cBhvr>
                                      <p:to x="100000" y="100000"/>
                                    </p:animScale>
                                  </p:childTnLst>
                                </p:cTn>
                              </p:par>
                              <p:par>
                                <p:cTn id="21" presetID="23" presetClass="entr" presetSubtype="16" fill="hold" grpId="0" nodeType="withEffect">
                                  <p:stCondLst>
                                    <p:cond delay="0"/>
                                  </p:stCondLst>
                                  <p:childTnLst>
                                    <p:set>
                                      <p:cBhvr>
                                        <p:cTn id="22" dur="1" fill="hold">
                                          <p:stCondLst>
                                            <p:cond delay="0"/>
                                          </p:stCondLst>
                                        </p:cTn>
                                        <p:tgtEl>
                                          <p:spTgt spid="5522445"/>
                                        </p:tgtEl>
                                        <p:attrNameLst>
                                          <p:attrName>style.visibility</p:attrName>
                                        </p:attrNameLst>
                                      </p:cBhvr>
                                      <p:to>
                                        <p:strVal val="visible"/>
                                      </p:to>
                                    </p:set>
                                    <p:anim calcmode="lin" valueType="num">
                                      <p:cBhvr>
                                        <p:cTn id="23" dur="500" fill="hold"/>
                                        <p:tgtEl>
                                          <p:spTgt spid="5522445"/>
                                        </p:tgtEl>
                                        <p:attrNameLst>
                                          <p:attrName>ppt_w</p:attrName>
                                        </p:attrNameLst>
                                      </p:cBhvr>
                                      <p:tavLst>
                                        <p:tav tm="0">
                                          <p:val>
                                            <p:fltVal val="0"/>
                                          </p:val>
                                        </p:tav>
                                        <p:tav tm="100000">
                                          <p:val>
                                            <p:strVal val="#ppt_w"/>
                                          </p:val>
                                        </p:tav>
                                      </p:tavLst>
                                    </p:anim>
                                    <p:anim calcmode="lin" valueType="num">
                                      <p:cBhvr>
                                        <p:cTn id="24" dur="500" fill="hold"/>
                                        <p:tgtEl>
                                          <p:spTgt spid="5522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244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7042"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07043" name="Rectangle 3"/>
          <p:cNvSpPr>
            <a:spLocks noGrp="1" noChangeArrowheads="1"/>
          </p:cNvSpPr>
          <p:nvPr>
            <p:ph type="title"/>
          </p:nvPr>
        </p:nvSpPr>
        <p:spPr>
          <a:xfrm>
            <a:off x="0" y="0"/>
            <a:ext cx="89662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ミームの伝播＝相互作用</a:t>
            </a:r>
          </a:p>
        </p:txBody>
      </p:sp>
      <p:pic>
        <p:nvPicPr>
          <p:cNvPr id="5207044" name="Picture 4"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8264525" y="5734050"/>
            <a:ext cx="879475" cy="1123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07045" name="Text Box 5"/>
          <p:cNvSpPr txBox="1">
            <a:spLocks noChangeArrowheads="1"/>
          </p:cNvSpPr>
          <p:nvPr/>
        </p:nvSpPr>
        <p:spPr bwMode="auto">
          <a:xfrm>
            <a:off x="468313" y="2501900"/>
            <a:ext cx="3167062" cy="423863"/>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en-US" altLang="ja-JP" sz="2400">
                <a:effectLst>
                  <a:outerShdw blurRad="38100" dist="38100" dir="2700000" algn="tl">
                    <a:srgbClr val="FFFFFF"/>
                  </a:outerShdw>
                </a:effectLst>
                <a:latin typeface="Times New Roman" panose="02020603050405020304" pitchFamily="18" charset="0"/>
                <a:ea typeface="HG丸ｺﾞｼｯｸM-PRO" panose="020F0600000000000000" pitchFamily="50" charset="-128"/>
              </a:rPr>
              <a:t>A</a:t>
            </a:r>
            <a:r>
              <a:rPr lang="ja-JP" altLang="en-US" sz="2400">
                <a:latin typeface="HG丸ｺﾞｼｯｸM-PRO" panose="020F0600000000000000" pitchFamily="50" charset="-128"/>
                <a:ea typeface="HG丸ｺﾞｼｯｸM-PRO" panose="020F0600000000000000" pitchFamily="50" charset="-128"/>
              </a:rPr>
              <a:t>　物的相互作用</a:t>
            </a:r>
          </a:p>
        </p:txBody>
      </p:sp>
      <p:sp>
        <p:nvSpPr>
          <p:cNvPr id="5207046" name="Text Box 6"/>
          <p:cNvSpPr txBox="1">
            <a:spLocks noChangeArrowheads="1"/>
          </p:cNvSpPr>
          <p:nvPr/>
        </p:nvSpPr>
        <p:spPr bwMode="auto">
          <a:xfrm>
            <a:off x="468313" y="3078163"/>
            <a:ext cx="3167062" cy="423862"/>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en-US" altLang="ja-JP" sz="2400">
                <a:effectLst>
                  <a:outerShdw blurRad="38100" dist="38100" dir="2700000" algn="tl">
                    <a:srgbClr val="FFFFFF"/>
                  </a:outerShdw>
                </a:effectLst>
                <a:latin typeface="Times New Roman" panose="02020603050405020304" pitchFamily="18" charset="0"/>
                <a:ea typeface="HG丸ｺﾞｼｯｸM-PRO" panose="020F0600000000000000" pitchFamily="50" charset="-128"/>
              </a:rPr>
              <a:t>B</a:t>
            </a:r>
            <a:r>
              <a:rPr lang="ja-JP" altLang="en-US" sz="2400">
                <a:latin typeface="HG丸ｺﾞｼｯｸM-PRO" panose="020F0600000000000000" pitchFamily="50" charset="-128"/>
                <a:ea typeface="HG丸ｺﾞｼｯｸM-PRO" panose="020F0600000000000000" pitchFamily="50" charset="-128"/>
              </a:rPr>
              <a:t>　情報的相互作用</a:t>
            </a:r>
          </a:p>
        </p:txBody>
      </p:sp>
      <p:sp>
        <p:nvSpPr>
          <p:cNvPr id="5207047" name="Text Box 7"/>
          <p:cNvSpPr txBox="1">
            <a:spLocks noChangeArrowheads="1"/>
          </p:cNvSpPr>
          <p:nvPr/>
        </p:nvSpPr>
        <p:spPr bwMode="auto">
          <a:xfrm>
            <a:off x="971550" y="3679825"/>
            <a:ext cx="6767513"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第一種の情報的相互作用，超越論的な枝の情報</a:t>
            </a:r>
          </a:p>
        </p:txBody>
      </p:sp>
      <p:sp>
        <p:nvSpPr>
          <p:cNvPr id="5207048" name="Text Box 8"/>
          <p:cNvSpPr txBox="1">
            <a:spLocks noChangeArrowheads="1"/>
          </p:cNvSpPr>
          <p:nvPr/>
        </p:nvSpPr>
        <p:spPr bwMode="auto">
          <a:xfrm>
            <a:off x="971550" y="4184650"/>
            <a:ext cx="6767513"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第二種の情報的相互作用，解釈学的な蔓の情報</a:t>
            </a:r>
          </a:p>
        </p:txBody>
      </p:sp>
      <p:sp>
        <p:nvSpPr>
          <p:cNvPr id="5207049" name="Text Box 9"/>
          <p:cNvSpPr txBox="1">
            <a:spLocks noChangeArrowheads="1"/>
          </p:cNvSpPr>
          <p:nvPr/>
        </p:nvSpPr>
        <p:spPr bwMode="auto">
          <a:xfrm>
            <a:off x="396875" y="987425"/>
            <a:ext cx="8494713" cy="342900"/>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sz="1800">
                <a:latin typeface="Times New Roman" panose="02020603050405020304" pitchFamily="18" charset="0"/>
                <a:ea typeface="HG丸ｺﾞｼｯｸM-PRO" panose="020F0600000000000000" pitchFamily="50" charset="-128"/>
              </a:rPr>
              <a:t>人間社会とは複数の主体（個人や複合主体）が相互作用で結びついたもの</a:t>
            </a:r>
          </a:p>
        </p:txBody>
      </p:sp>
      <p:sp>
        <p:nvSpPr>
          <p:cNvPr id="5207050" name="Text Box 10"/>
          <p:cNvSpPr txBox="1">
            <a:spLocks noChangeArrowheads="1"/>
          </p:cNvSpPr>
          <p:nvPr/>
        </p:nvSpPr>
        <p:spPr bwMode="blackWhite">
          <a:xfrm>
            <a:off x="396875" y="1754188"/>
            <a:ext cx="2374900" cy="479425"/>
          </a:xfrm>
          <a:prstGeom prst="rect">
            <a:avLst/>
          </a:prstGeom>
          <a:solidFill>
            <a:srgbClr val="333333"/>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solidFill>
                  <a:schemeClr val="bg1"/>
                </a:solidFill>
                <a:latin typeface="Times New Roman" panose="02020603050405020304" pitchFamily="18" charset="0"/>
                <a:ea typeface="HG丸ｺﾞｼｯｸM-PRO" panose="020F0600000000000000" pitchFamily="50" charset="-128"/>
              </a:rPr>
              <a:t>相互作用</a:t>
            </a:r>
          </a:p>
        </p:txBody>
      </p:sp>
      <p:sp>
        <p:nvSpPr>
          <p:cNvPr id="5207051" name="Text Box 11"/>
          <p:cNvSpPr txBox="1">
            <a:spLocks noChangeArrowheads="1"/>
          </p:cNvSpPr>
          <p:nvPr/>
        </p:nvSpPr>
        <p:spPr bwMode="auto">
          <a:xfrm>
            <a:off x="3852863" y="2527300"/>
            <a:ext cx="5040312"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身体的直接干渉・事物のやりとり</a:t>
            </a:r>
          </a:p>
        </p:txBody>
      </p:sp>
      <p:sp>
        <p:nvSpPr>
          <p:cNvPr id="5207052" name="Text Box 12"/>
          <p:cNvSpPr txBox="1">
            <a:spLocks noChangeArrowheads="1"/>
          </p:cNvSpPr>
          <p:nvPr/>
        </p:nvSpPr>
        <p:spPr bwMode="auto">
          <a:xfrm>
            <a:off x="3851275" y="3103563"/>
            <a:ext cx="5040313" cy="369887"/>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言語，表情，身振り，画像，音楽</a:t>
            </a:r>
          </a:p>
        </p:txBody>
      </p:sp>
      <p:sp>
        <p:nvSpPr>
          <p:cNvPr id="5207053" name="Text Box 13"/>
          <p:cNvSpPr txBox="1">
            <a:spLocks noChangeArrowheads="1"/>
          </p:cNvSpPr>
          <p:nvPr/>
        </p:nvSpPr>
        <p:spPr bwMode="auto">
          <a:xfrm>
            <a:off x="7813675" y="3671888"/>
            <a:ext cx="1152525" cy="369887"/>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手段的</a:t>
            </a:r>
          </a:p>
        </p:txBody>
      </p:sp>
      <p:sp>
        <p:nvSpPr>
          <p:cNvPr id="5207054" name="Text Box 14"/>
          <p:cNvSpPr txBox="1">
            <a:spLocks noChangeArrowheads="1"/>
          </p:cNvSpPr>
          <p:nvPr/>
        </p:nvSpPr>
        <p:spPr bwMode="auto">
          <a:xfrm>
            <a:off x="7812088" y="4184650"/>
            <a:ext cx="1152525"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本質的</a:t>
            </a:r>
          </a:p>
        </p:txBody>
      </p:sp>
      <p:sp>
        <p:nvSpPr>
          <p:cNvPr id="5207055" name="Text Box 15"/>
          <p:cNvSpPr txBox="1">
            <a:spLocks noChangeArrowheads="1"/>
          </p:cNvSpPr>
          <p:nvPr/>
        </p:nvSpPr>
        <p:spPr bwMode="auto">
          <a:xfrm>
            <a:off x="611188" y="4903788"/>
            <a:ext cx="1728787" cy="369887"/>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手段的情報</a:t>
            </a:r>
          </a:p>
        </p:txBody>
      </p:sp>
      <p:sp>
        <p:nvSpPr>
          <p:cNvPr id="5207056" name="Text Box 16"/>
          <p:cNvSpPr txBox="1">
            <a:spLocks noChangeArrowheads="1"/>
          </p:cNvSpPr>
          <p:nvPr/>
        </p:nvSpPr>
        <p:spPr bwMode="auto">
          <a:xfrm>
            <a:off x="2484438" y="4903788"/>
            <a:ext cx="5861050" cy="369887"/>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何かの他の目的のために役立つ情報</a:t>
            </a:r>
          </a:p>
        </p:txBody>
      </p:sp>
      <p:sp>
        <p:nvSpPr>
          <p:cNvPr id="5207057" name="Text Box 17"/>
          <p:cNvSpPr txBox="1">
            <a:spLocks noChangeArrowheads="1"/>
          </p:cNvSpPr>
          <p:nvPr/>
        </p:nvSpPr>
        <p:spPr bwMode="auto">
          <a:xfrm>
            <a:off x="611188" y="5553075"/>
            <a:ext cx="1728787"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本質的情報</a:t>
            </a:r>
          </a:p>
        </p:txBody>
      </p:sp>
      <p:sp>
        <p:nvSpPr>
          <p:cNvPr id="5207058" name="Text Box 18"/>
          <p:cNvSpPr txBox="1">
            <a:spLocks noChangeArrowheads="1"/>
          </p:cNvSpPr>
          <p:nvPr/>
        </p:nvSpPr>
        <p:spPr bwMode="auto">
          <a:xfrm>
            <a:off x="2484438" y="5553075"/>
            <a:ext cx="5861050" cy="369888"/>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sz="2000">
                <a:latin typeface="HG丸ｺﾞｼｯｸM-PRO" panose="020F0600000000000000" pitchFamily="50" charset="-128"/>
                <a:ea typeface="HG丸ｺﾞｼｯｸM-PRO" panose="020F0600000000000000" pitchFamily="50" charset="-128"/>
              </a:rPr>
              <a:t>それを持つこと自身が値打ちをもつ情報</a:t>
            </a:r>
          </a:p>
        </p:txBody>
      </p:sp>
      <p:sp>
        <p:nvSpPr>
          <p:cNvPr id="5207059" name="Rectangle 19"/>
          <p:cNvSpPr>
            <a:spLocks noChangeArrowheads="1"/>
          </p:cNvSpPr>
          <p:nvPr/>
        </p:nvSpPr>
        <p:spPr bwMode="auto">
          <a:xfrm>
            <a:off x="1258888" y="6407150"/>
            <a:ext cx="534035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spAutoFit/>
          </a:bodyPr>
          <a:lstStyle/>
          <a:p>
            <a:r>
              <a:rPr lang="ja-JP" altLang="en-US" sz="1400">
                <a:latin typeface="Times New Roman" panose="02020603050405020304" pitchFamily="18" charset="0"/>
                <a:ea typeface="HG丸ｺﾞｼｯｸM-PRO" panose="020F0600000000000000" pitchFamily="50" charset="-128"/>
              </a:rPr>
              <a:t>（出典：村上泰亮</a:t>
            </a:r>
            <a:r>
              <a:rPr lang="en-US" altLang="ja-JP" sz="1400">
                <a:latin typeface="Times New Roman" panose="02020603050405020304" pitchFamily="18" charset="0"/>
                <a:ea typeface="HG丸ｺﾞｼｯｸM-PRO" panose="020F0600000000000000" pitchFamily="50" charset="-128"/>
              </a:rPr>
              <a:t>『</a:t>
            </a:r>
            <a:r>
              <a:rPr lang="ja-JP" altLang="en-US" sz="1400">
                <a:latin typeface="Times New Roman" panose="02020603050405020304" pitchFamily="18" charset="0"/>
                <a:ea typeface="HG丸ｺﾞｼｯｸM-PRO" panose="020F0600000000000000" pitchFamily="50" charset="-128"/>
              </a:rPr>
              <a:t>反古典の経済学要綱</a:t>
            </a:r>
            <a:r>
              <a:rPr lang="en-US" altLang="ja-JP" sz="1400">
                <a:latin typeface="Times New Roman" panose="02020603050405020304" pitchFamily="18" charset="0"/>
                <a:ea typeface="HG丸ｺﾞｼｯｸM-PRO" panose="020F0600000000000000" pitchFamily="50" charset="-128"/>
              </a:rPr>
              <a:t>』1994</a:t>
            </a:r>
            <a:r>
              <a:rPr lang="ja-JP" altLang="en-US" sz="1400">
                <a:latin typeface="Times New Roman" panose="02020603050405020304" pitchFamily="18" charset="0"/>
                <a:ea typeface="HG丸ｺﾞｼｯｸM-PRO" panose="020F0600000000000000" pitchFamily="50" charset="-128"/>
              </a:rPr>
              <a:t>年，中央公論社）</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07049"/>
                                        </p:tgtEl>
                                        <p:attrNameLst>
                                          <p:attrName>style.visibility</p:attrName>
                                        </p:attrNameLst>
                                      </p:cBhvr>
                                      <p:to>
                                        <p:strVal val="visible"/>
                                      </p:to>
                                    </p:set>
                                    <p:anim calcmode="lin" valueType="num">
                                      <p:cBhvr>
                                        <p:cTn id="7" dur="1000" fill="hold"/>
                                        <p:tgtEl>
                                          <p:spTgt spid="5207049"/>
                                        </p:tgtEl>
                                        <p:attrNameLst>
                                          <p:attrName>ppt_w</p:attrName>
                                        </p:attrNameLst>
                                      </p:cBhvr>
                                      <p:tavLst>
                                        <p:tav tm="0">
                                          <p:val>
                                            <p:strVal val="#ppt_w*0.70"/>
                                          </p:val>
                                        </p:tav>
                                        <p:tav tm="100000">
                                          <p:val>
                                            <p:strVal val="#ppt_w"/>
                                          </p:val>
                                        </p:tav>
                                      </p:tavLst>
                                    </p:anim>
                                    <p:anim calcmode="lin" valueType="num">
                                      <p:cBhvr>
                                        <p:cTn id="8" dur="1000" fill="hold"/>
                                        <p:tgtEl>
                                          <p:spTgt spid="5207049"/>
                                        </p:tgtEl>
                                        <p:attrNameLst>
                                          <p:attrName>ppt_h</p:attrName>
                                        </p:attrNameLst>
                                      </p:cBhvr>
                                      <p:tavLst>
                                        <p:tav tm="0">
                                          <p:val>
                                            <p:strVal val="#ppt_h"/>
                                          </p:val>
                                        </p:tav>
                                        <p:tav tm="100000">
                                          <p:val>
                                            <p:strVal val="#ppt_h"/>
                                          </p:val>
                                        </p:tav>
                                      </p:tavLst>
                                    </p:anim>
                                    <p:animEffect transition="in" filter="fade">
                                      <p:cBhvr>
                                        <p:cTn id="9" dur="1000"/>
                                        <p:tgtEl>
                                          <p:spTgt spid="5207049"/>
                                        </p:tgtEl>
                                      </p:cBhvr>
                                    </p:animEffect>
                                  </p:childTnLst>
                                  <p:subTnLst>
                                    <p:audio>
                                      <p:cMediaNode>
                                        <p:cTn display="0" masterRel="sameClick">
                                          <p:stCondLst>
                                            <p:cond evt="begin" delay="0">
                                              <p:tn val="5"/>
                                            </p:cond>
                                          </p:stCondLst>
                                          <p:endCondLst>
                                            <p:cond evt="onStopAudio" delay="0">
                                              <p:tgtEl>
                                                <p:sldTgt/>
                                              </p:tgtEl>
                                            </p:cond>
                                          </p:endCondLst>
                                        </p:cTn>
                                        <p:tgtEl>
                                          <p:sndTgt r:embed="rId4" name="J0074877.WAV"/>
                                        </p:tgtEl>
                                      </p:cMediaNode>
                                    </p:audio>
                                  </p:subTnLst>
                                </p:cTn>
                              </p:par>
                              <p:par>
                                <p:cTn id="10" presetID="23" presetClass="entr" presetSubtype="528" fill="hold" grpId="0" nodeType="withEffect">
                                  <p:stCondLst>
                                    <p:cond delay="0"/>
                                  </p:stCondLst>
                                  <p:iterate type="lt">
                                    <p:tmPct val="10000"/>
                                  </p:iterate>
                                  <p:childTnLst>
                                    <p:set>
                                      <p:cBhvr>
                                        <p:cTn id="11" dur="1" fill="hold">
                                          <p:stCondLst>
                                            <p:cond delay="0"/>
                                          </p:stCondLst>
                                        </p:cTn>
                                        <p:tgtEl>
                                          <p:spTgt spid="5207050"/>
                                        </p:tgtEl>
                                        <p:attrNameLst>
                                          <p:attrName>style.visibility</p:attrName>
                                        </p:attrNameLst>
                                      </p:cBhvr>
                                      <p:to>
                                        <p:strVal val="visible"/>
                                      </p:to>
                                    </p:set>
                                    <p:anim calcmode="lin" valueType="num">
                                      <p:cBhvr>
                                        <p:cTn id="12" dur="500" fill="hold"/>
                                        <p:tgtEl>
                                          <p:spTgt spid="5207050"/>
                                        </p:tgtEl>
                                        <p:attrNameLst>
                                          <p:attrName>ppt_w</p:attrName>
                                        </p:attrNameLst>
                                      </p:cBhvr>
                                      <p:tavLst>
                                        <p:tav tm="0">
                                          <p:val>
                                            <p:fltVal val="0"/>
                                          </p:val>
                                        </p:tav>
                                        <p:tav tm="100000">
                                          <p:val>
                                            <p:strVal val="#ppt_w"/>
                                          </p:val>
                                        </p:tav>
                                      </p:tavLst>
                                    </p:anim>
                                    <p:anim calcmode="lin" valueType="num">
                                      <p:cBhvr>
                                        <p:cTn id="13" dur="500" fill="hold"/>
                                        <p:tgtEl>
                                          <p:spTgt spid="5207050"/>
                                        </p:tgtEl>
                                        <p:attrNameLst>
                                          <p:attrName>ppt_h</p:attrName>
                                        </p:attrNameLst>
                                      </p:cBhvr>
                                      <p:tavLst>
                                        <p:tav tm="0">
                                          <p:val>
                                            <p:fltVal val="0"/>
                                          </p:val>
                                        </p:tav>
                                        <p:tav tm="100000">
                                          <p:val>
                                            <p:strVal val="#ppt_h"/>
                                          </p:val>
                                        </p:tav>
                                      </p:tavLst>
                                    </p:anim>
                                    <p:anim calcmode="lin" valueType="num">
                                      <p:cBhvr>
                                        <p:cTn id="14" dur="500" fill="hold"/>
                                        <p:tgtEl>
                                          <p:spTgt spid="5207050"/>
                                        </p:tgtEl>
                                        <p:attrNameLst>
                                          <p:attrName>ppt_x</p:attrName>
                                        </p:attrNameLst>
                                      </p:cBhvr>
                                      <p:tavLst>
                                        <p:tav tm="0">
                                          <p:val>
                                            <p:fltVal val="0.5"/>
                                          </p:val>
                                        </p:tav>
                                        <p:tav tm="100000">
                                          <p:val>
                                            <p:strVal val="#ppt_x"/>
                                          </p:val>
                                        </p:tav>
                                      </p:tavLst>
                                    </p:anim>
                                    <p:anim calcmode="lin" valueType="num">
                                      <p:cBhvr>
                                        <p:cTn id="15" dur="500" fill="hold"/>
                                        <p:tgtEl>
                                          <p:spTgt spid="520705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J0074877.WAV"/>
                                        </p:tgtEl>
                                      </p:cMediaNode>
                                    </p:audio>
                                  </p:subTnLst>
                                </p:cTn>
                              </p:par>
                              <p:par>
                                <p:cTn id="16" presetID="23" presetClass="entr" presetSubtype="528" fill="hold" grpId="0" nodeType="withEffect">
                                  <p:stCondLst>
                                    <p:cond delay="0"/>
                                  </p:stCondLst>
                                  <p:iterate type="lt">
                                    <p:tmPct val="10000"/>
                                  </p:iterate>
                                  <p:childTnLst>
                                    <p:set>
                                      <p:cBhvr>
                                        <p:cTn id="17" dur="1" fill="hold">
                                          <p:stCondLst>
                                            <p:cond delay="0"/>
                                          </p:stCondLst>
                                        </p:cTn>
                                        <p:tgtEl>
                                          <p:spTgt spid="5207045"/>
                                        </p:tgtEl>
                                        <p:attrNameLst>
                                          <p:attrName>style.visibility</p:attrName>
                                        </p:attrNameLst>
                                      </p:cBhvr>
                                      <p:to>
                                        <p:strVal val="visible"/>
                                      </p:to>
                                    </p:set>
                                    <p:anim calcmode="lin" valueType="num">
                                      <p:cBhvr>
                                        <p:cTn id="18" dur="500" fill="hold"/>
                                        <p:tgtEl>
                                          <p:spTgt spid="5207045"/>
                                        </p:tgtEl>
                                        <p:attrNameLst>
                                          <p:attrName>ppt_w</p:attrName>
                                        </p:attrNameLst>
                                      </p:cBhvr>
                                      <p:tavLst>
                                        <p:tav tm="0">
                                          <p:val>
                                            <p:fltVal val="0"/>
                                          </p:val>
                                        </p:tav>
                                        <p:tav tm="100000">
                                          <p:val>
                                            <p:strVal val="#ppt_w"/>
                                          </p:val>
                                        </p:tav>
                                      </p:tavLst>
                                    </p:anim>
                                    <p:anim calcmode="lin" valueType="num">
                                      <p:cBhvr>
                                        <p:cTn id="19" dur="500" fill="hold"/>
                                        <p:tgtEl>
                                          <p:spTgt spid="5207045"/>
                                        </p:tgtEl>
                                        <p:attrNameLst>
                                          <p:attrName>ppt_h</p:attrName>
                                        </p:attrNameLst>
                                      </p:cBhvr>
                                      <p:tavLst>
                                        <p:tav tm="0">
                                          <p:val>
                                            <p:fltVal val="0"/>
                                          </p:val>
                                        </p:tav>
                                        <p:tav tm="100000">
                                          <p:val>
                                            <p:strVal val="#ppt_h"/>
                                          </p:val>
                                        </p:tav>
                                      </p:tavLst>
                                    </p:anim>
                                    <p:anim calcmode="lin" valueType="num">
                                      <p:cBhvr>
                                        <p:cTn id="20" dur="500" fill="hold"/>
                                        <p:tgtEl>
                                          <p:spTgt spid="5207045"/>
                                        </p:tgtEl>
                                        <p:attrNameLst>
                                          <p:attrName>ppt_x</p:attrName>
                                        </p:attrNameLst>
                                      </p:cBhvr>
                                      <p:tavLst>
                                        <p:tav tm="0">
                                          <p:val>
                                            <p:fltVal val="0.5"/>
                                          </p:val>
                                        </p:tav>
                                        <p:tav tm="100000">
                                          <p:val>
                                            <p:strVal val="#ppt_x"/>
                                          </p:val>
                                        </p:tav>
                                      </p:tavLst>
                                    </p:anim>
                                    <p:anim calcmode="lin" valueType="num">
                                      <p:cBhvr>
                                        <p:cTn id="21" dur="500" fill="hold"/>
                                        <p:tgtEl>
                                          <p:spTgt spid="520704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J0074877.WAV"/>
                                        </p:tgtEl>
                                      </p:cMediaNode>
                                    </p:audio>
                                  </p:subTnLst>
                                </p:cTn>
                              </p:par>
                              <p:par>
                                <p:cTn id="22" presetID="23" presetClass="entr" presetSubtype="528" fill="hold" grpId="0" nodeType="withEffect">
                                  <p:stCondLst>
                                    <p:cond delay="0"/>
                                  </p:stCondLst>
                                  <p:iterate type="lt">
                                    <p:tmPct val="10000"/>
                                  </p:iterate>
                                  <p:childTnLst>
                                    <p:set>
                                      <p:cBhvr>
                                        <p:cTn id="23" dur="1" fill="hold">
                                          <p:stCondLst>
                                            <p:cond delay="0"/>
                                          </p:stCondLst>
                                        </p:cTn>
                                        <p:tgtEl>
                                          <p:spTgt spid="5207051"/>
                                        </p:tgtEl>
                                        <p:attrNameLst>
                                          <p:attrName>style.visibility</p:attrName>
                                        </p:attrNameLst>
                                      </p:cBhvr>
                                      <p:to>
                                        <p:strVal val="visible"/>
                                      </p:to>
                                    </p:set>
                                    <p:anim calcmode="lin" valueType="num">
                                      <p:cBhvr>
                                        <p:cTn id="24" dur="500" fill="hold"/>
                                        <p:tgtEl>
                                          <p:spTgt spid="5207051"/>
                                        </p:tgtEl>
                                        <p:attrNameLst>
                                          <p:attrName>ppt_w</p:attrName>
                                        </p:attrNameLst>
                                      </p:cBhvr>
                                      <p:tavLst>
                                        <p:tav tm="0">
                                          <p:val>
                                            <p:fltVal val="0"/>
                                          </p:val>
                                        </p:tav>
                                        <p:tav tm="100000">
                                          <p:val>
                                            <p:strVal val="#ppt_w"/>
                                          </p:val>
                                        </p:tav>
                                      </p:tavLst>
                                    </p:anim>
                                    <p:anim calcmode="lin" valueType="num">
                                      <p:cBhvr>
                                        <p:cTn id="25" dur="500" fill="hold"/>
                                        <p:tgtEl>
                                          <p:spTgt spid="5207051"/>
                                        </p:tgtEl>
                                        <p:attrNameLst>
                                          <p:attrName>ppt_h</p:attrName>
                                        </p:attrNameLst>
                                      </p:cBhvr>
                                      <p:tavLst>
                                        <p:tav tm="0">
                                          <p:val>
                                            <p:fltVal val="0"/>
                                          </p:val>
                                        </p:tav>
                                        <p:tav tm="100000">
                                          <p:val>
                                            <p:strVal val="#ppt_h"/>
                                          </p:val>
                                        </p:tav>
                                      </p:tavLst>
                                    </p:anim>
                                    <p:anim calcmode="lin" valueType="num">
                                      <p:cBhvr>
                                        <p:cTn id="26" dur="500" fill="hold"/>
                                        <p:tgtEl>
                                          <p:spTgt spid="5207051"/>
                                        </p:tgtEl>
                                        <p:attrNameLst>
                                          <p:attrName>ppt_x</p:attrName>
                                        </p:attrNameLst>
                                      </p:cBhvr>
                                      <p:tavLst>
                                        <p:tav tm="0">
                                          <p:val>
                                            <p:fltVal val="0.5"/>
                                          </p:val>
                                        </p:tav>
                                        <p:tav tm="100000">
                                          <p:val>
                                            <p:strVal val="#ppt_x"/>
                                          </p:val>
                                        </p:tav>
                                      </p:tavLst>
                                    </p:anim>
                                    <p:anim calcmode="lin" valueType="num">
                                      <p:cBhvr>
                                        <p:cTn id="27" dur="500" fill="hold"/>
                                        <p:tgtEl>
                                          <p:spTgt spid="520705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J0074877.WAV"/>
                                        </p:tgtEl>
                                      </p:cMediaNode>
                                    </p:audio>
                                  </p:subTnLst>
                                </p:cTn>
                              </p:par>
                              <p:par>
                                <p:cTn id="28" presetID="23" presetClass="entr" presetSubtype="528" fill="hold" grpId="0" nodeType="withEffect">
                                  <p:stCondLst>
                                    <p:cond delay="0"/>
                                  </p:stCondLst>
                                  <p:iterate type="lt">
                                    <p:tmPct val="10000"/>
                                  </p:iterate>
                                  <p:childTnLst>
                                    <p:set>
                                      <p:cBhvr>
                                        <p:cTn id="29" dur="1" fill="hold">
                                          <p:stCondLst>
                                            <p:cond delay="0"/>
                                          </p:stCondLst>
                                        </p:cTn>
                                        <p:tgtEl>
                                          <p:spTgt spid="5207046"/>
                                        </p:tgtEl>
                                        <p:attrNameLst>
                                          <p:attrName>style.visibility</p:attrName>
                                        </p:attrNameLst>
                                      </p:cBhvr>
                                      <p:to>
                                        <p:strVal val="visible"/>
                                      </p:to>
                                    </p:set>
                                    <p:anim calcmode="lin" valueType="num">
                                      <p:cBhvr>
                                        <p:cTn id="30" dur="500" fill="hold"/>
                                        <p:tgtEl>
                                          <p:spTgt spid="5207046"/>
                                        </p:tgtEl>
                                        <p:attrNameLst>
                                          <p:attrName>ppt_w</p:attrName>
                                        </p:attrNameLst>
                                      </p:cBhvr>
                                      <p:tavLst>
                                        <p:tav tm="0">
                                          <p:val>
                                            <p:fltVal val="0"/>
                                          </p:val>
                                        </p:tav>
                                        <p:tav tm="100000">
                                          <p:val>
                                            <p:strVal val="#ppt_w"/>
                                          </p:val>
                                        </p:tav>
                                      </p:tavLst>
                                    </p:anim>
                                    <p:anim calcmode="lin" valueType="num">
                                      <p:cBhvr>
                                        <p:cTn id="31" dur="500" fill="hold"/>
                                        <p:tgtEl>
                                          <p:spTgt spid="5207046"/>
                                        </p:tgtEl>
                                        <p:attrNameLst>
                                          <p:attrName>ppt_h</p:attrName>
                                        </p:attrNameLst>
                                      </p:cBhvr>
                                      <p:tavLst>
                                        <p:tav tm="0">
                                          <p:val>
                                            <p:fltVal val="0"/>
                                          </p:val>
                                        </p:tav>
                                        <p:tav tm="100000">
                                          <p:val>
                                            <p:strVal val="#ppt_h"/>
                                          </p:val>
                                        </p:tav>
                                      </p:tavLst>
                                    </p:anim>
                                    <p:anim calcmode="lin" valueType="num">
                                      <p:cBhvr>
                                        <p:cTn id="32" dur="500" fill="hold"/>
                                        <p:tgtEl>
                                          <p:spTgt spid="5207046"/>
                                        </p:tgtEl>
                                        <p:attrNameLst>
                                          <p:attrName>ppt_x</p:attrName>
                                        </p:attrNameLst>
                                      </p:cBhvr>
                                      <p:tavLst>
                                        <p:tav tm="0">
                                          <p:val>
                                            <p:fltVal val="0.5"/>
                                          </p:val>
                                        </p:tav>
                                        <p:tav tm="100000">
                                          <p:val>
                                            <p:strVal val="#ppt_x"/>
                                          </p:val>
                                        </p:tav>
                                      </p:tavLst>
                                    </p:anim>
                                    <p:anim calcmode="lin" valueType="num">
                                      <p:cBhvr>
                                        <p:cTn id="33" dur="500" fill="hold"/>
                                        <p:tgtEl>
                                          <p:spTgt spid="520704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J0074877.WAV"/>
                                        </p:tgtEl>
                                      </p:cMediaNode>
                                    </p:audio>
                                  </p:subTnLst>
                                </p:cTn>
                              </p:par>
                              <p:par>
                                <p:cTn id="34" presetID="23" presetClass="entr" presetSubtype="528" fill="hold" grpId="0" nodeType="withEffect">
                                  <p:stCondLst>
                                    <p:cond delay="0"/>
                                  </p:stCondLst>
                                  <p:iterate type="lt">
                                    <p:tmPct val="10000"/>
                                  </p:iterate>
                                  <p:childTnLst>
                                    <p:set>
                                      <p:cBhvr>
                                        <p:cTn id="35" dur="1" fill="hold">
                                          <p:stCondLst>
                                            <p:cond delay="0"/>
                                          </p:stCondLst>
                                        </p:cTn>
                                        <p:tgtEl>
                                          <p:spTgt spid="5207052"/>
                                        </p:tgtEl>
                                        <p:attrNameLst>
                                          <p:attrName>style.visibility</p:attrName>
                                        </p:attrNameLst>
                                      </p:cBhvr>
                                      <p:to>
                                        <p:strVal val="visible"/>
                                      </p:to>
                                    </p:set>
                                    <p:anim calcmode="lin" valueType="num">
                                      <p:cBhvr>
                                        <p:cTn id="36" dur="500" fill="hold"/>
                                        <p:tgtEl>
                                          <p:spTgt spid="5207052"/>
                                        </p:tgtEl>
                                        <p:attrNameLst>
                                          <p:attrName>ppt_w</p:attrName>
                                        </p:attrNameLst>
                                      </p:cBhvr>
                                      <p:tavLst>
                                        <p:tav tm="0">
                                          <p:val>
                                            <p:fltVal val="0"/>
                                          </p:val>
                                        </p:tav>
                                        <p:tav tm="100000">
                                          <p:val>
                                            <p:strVal val="#ppt_w"/>
                                          </p:val>
                                        </p:tav>
                                      </p:tavLst>
                                    </p:anim>
                                    <p:anim calcmode="lin" valueType="num">
                                      <p:cBhvr>
                                        <p:cTn id="37" dur="500" fill="hold"/>
                                        <p:tgtEl>
                                          <p:spTgt spid="5207052"/>
                                        </p:tgtEl>
                                        <p:attrNameLst>
                                          <p:attrName>ppt_h</p:attrName>
                                        </p:attrNameLst>
                                      </p:cBhvr>
                                      <p:tavLst>
                                        <p:tav tm="0">
                                          <p:val>
                                            <p:fltVal val="0"/>
                                          </p:val>
                                        </p:tav>
                                        <p:tav tm="100000">
                                          <p:val>
                                            <p:strVal val="#ppt_h"/>
                                          </p:val>
                                        </p:tav>
                                      </p:tavLst>
                                    </p:anim>
                                    <p:anim calcmode="lin" valueType="num">
                                      <p:cBhvr>
                                        <p:cTn id="38" dur="500" fill="hold"/>
                                        <p:tgtEl>
                                          <p:spTgt spid="5207052"/>
                                        </p:tgtEl>
                                        <p:attrNameLst>
                                          <p:attrName>ppt_x</p:attrName>
                                        </p:attrNameLst>
                                      </p:cBhvr>
                                      <p:tavLst>
                                        <p:tav tm="0">
                                          <p:val>
                                            <p:fltVal val="0.5"/>
                                          </p:val>
                                        </p:tav>
                                        <p:tav tm="100000">
                                          <p:val>
                                            <p:strVal val="#ppt_x"/>
                                          </p:val>
                                        </p:tav>
                                      </p:tavLst>
                                    </p:anim>
                                    <p:anim calcmode="lin" valueType="num">
                                      <p:cBhvr>
                                        <p:cTn id="39" dur="500" fill="hold"/>
                                        <p:tgtEl>
                                          <p:spTgt spid="52070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J0074877.WAV"/>
                                        </p:tgtEl>
                                      </p:cMediaNode>
                                    </p:audio>
                                  </p:subTnLst>
                                </p:cTn>
                              </p:par>
                              <p:par>
                                <p:cTn id="40" presetID="55" presetClass="entr" presetSubtype="0" fill="hold" grpId="0" nodeType="withEffect">
                                  <p:stCondLst>
                                    <p:cond delay="0"/>
                                  </p:stCondLst>
                                  <p:childTnLst>
                                    <p:set>
                                      <p:cBhvr>
                                        <p:cTn id="41" dur="1" fill="hold">
                                          <p:stCondLst>
                                            <p:cond delay="0"/>
                                          </p:stCondLst>
                                        </p:cTn>
                                        <p:tgtEl>
                                          <p:spTgt spid="5207047"/>
                                        </p:tgtEl>
                                        <p:attrNameLst>
                                          <p:attrName>style.visibility</p:attrName>
                                        </p:attrNameLst>
                                      </p:cBhvr>
                                      <p:to>
                                        <p:strVal val="visible"/>
                                      </p:to>
                                    </p:set>
                                    <p:anim calcmode="lin" valueType="num">
                                      <p:cBhvr>
                                        <p:cTn id="42" dur="1000" fill="hold"/>
                                        <p:tgtEl>
                                          <p:spTgt spid="5207047"/>
                                        </p:tgtEl>
                                        <p:attrNameLst>
                                          <p:attrName>ppt_w</p:attrName>
                                        </p:attrNameLst>
                                      </p:cBhvr>
                                      <p:tavLst>
                                        <p:tav tm="0">
                                          <p:val>
                                            <p:strVal val="#ppt_w*0.70"/>
                                          </p:val>
                                        </p:tav>
                                        <p:tav tm="100000">
                                          <p:val>
                                            <p:strVal val="#ppt_w"/>
                                          </p:val>
                                        </p:tav>
                                      </p:tavLst>
                                    </p:anim>
                                    <p:anim calcmode="lin" valueType="num">
                                      <p:cBhvr>
                                        <p:cTn id="43" dur="1000" fill="hold"/>
                                        <p:tgtEl>
                                          <p:spTgt spid="5207047"/>
                                        </p:tgtEl>
                                        <p:attrNameLst>
                                          <p:attrName>ppt_h</p:attrName>
                                        </p:attrNameLst>
                                      </p:cBhvr>
                                      <p:tavLst>
                                        <p:tav tm="0">
                                          <p:val>
                                            <p:strVal val="#ppt_h"/>
                                          </p:val>
                                        </p:tav>
                                        <p:tav tm="100000">
                                          <p:val>
                                            <p:strVal val="#ppt_h"/>
                                          </p:val>
                                        </p:tav>
                                      </p:tavLst>
                                    </p:anim>
                                    <p:animEffect transition="in" filter="fade">
                                      <p:cBhvr>
                                        <p:cTn id="44" dur="1000"/>
                                        <p:tgtEl>
                                          <p:spTgt spid="5207047"/>
                                        </p:tgtEl>
                                      </p:cBhvr>
                                    </p:animEffect>
                                  </p:childTnLst>
                                  <p:subTnLst>
                                    <p:audio>
                                      <p:cMediaNode>
                                        <p:cTn display="0" masterRel="sameClick">
                                          <p:stCondLst>
                                            <p:cond evt="begin" delay="0">
                                              <p:tn val="40"/>
                                            </p:cond>
                                          </p:stCondLst>
                                          <p:endCondLst>
                                            <p:cond evt="onStopAudio" delay="0">
                                              <p:tgtEl>
                                                <p:sldTgt/>
                                              </p:tgtEl>
                                            </p:cond>
                                          </p:endCondLst>
                                        </p:cTn>
                                        <p:tgtEl>
                                          <p:sndTgt r:embed="rId4" name="J0074877.WAV"/>
                                        </p:tgtEl>
                                      </p:cMediaNode>
                                    </p:audio>
                                  </p:subTnLst>
                                </p:cTn>
                              </p:par>
                              <p:par>
                                <p:cTn id="45" presetID="23" presetClass="entr" presetSubtype="528" fill="hold" grpId="0" nodeType="withEffect">
                                  <p:stCondLst>
                                    <p:cond delay="0"/>
                                  </p:stCondLst>
                                  <p:iterate type="lt">
                                    <p:tmPct val="10000"/>
                                  </p:iterate>
                                  <p:childTnLst>
                                    <p:set>
                                      <p:cBhvr>
                                        <p:cTn id="46" dur="1" fill="hold">
                                          <p:stCondLst>
                                            <p:cond delay="0"/>
                                          </p:stCondLst>
                                        </p:cTn>
                                        <p:tgtEl>
                                          <p:spTgt spid="5207053"/>
                                        </p:tgtEl>
                                        <p:attrNameLst>
                                          <p:attrName>style.visibility</p:attrName>
                                        </p:attrNameLst>
                                      </p:cBhvr>
                                      <p:to>
                                        <p:strVal val="visible"/>
                                      </p:to>
                                    </p:set>
                                    <p:anim calcmode="lin" valueType="num">
                                      <p:cBhvr>
                                        <p:cTn id="47" dur="500" fill="hold"/>
                                        <p:tgtEl>
                                          <p:spTgt spid="5207053"/>
                                        </p:tgtEl>
                                        <p:attrNameLst>
                                          <p:attrName>ppt_w</p:attrName>
                                        </p:attrNameLst>
                                      </p:cBhvr>
                                      <p:tavLst>
                                        <p:tav tm="0">
                                          <p:val>
                                            <p:fltVal val="0"/>
                                          </p:val>
                                        </p:tav>
                                        <p:tav tm="100000">
                                          <p:val>
                                            <p:strVal val="#ppt_w"/>
                                          </p:val>
                                        </p:tav>
                                      </p:tavLst>
                                    </p:anim>
                                    <p:anim calcmode="lin" valueType="num">
                                      <p:cBhvr>
                                        <p:cTn id="48" dur="500" fill="hold"/>
                                        <p:tgtEl>
                                          <p:spTgt spid="5207053"/>
                                        </p:tgtEl>
                                        <p:attrNameLst>
                                          <p:attrName>ppt_h</p:attrName>
                                        </p:attrNameLst>
                                      </p:cBhvr>
                                      <p:tavLst>
                                        <p:tav tm="0">
                                          <p:val>
                                            <p:fltVal val="0"/>
                                          </p:val>
                                        </p:tav>
                                        <p:tav tm="100000">
                                          <p:val>
                                            <p:strVal val="#ppt_h"/>
                                          </p:val>
                                        </p:tav>
                                      </p:tavLst>
                                    </p:anim>
                                    <p:anim calcmode="lin" valueType="num">
                                      <p:cBhvr>
                                        <p:cTn id="49" dur="500" fill="hold"/>
                                        <p:tgtEl>
                                          <p:spTgt spid="5207053"/>
                                        </p:tgtEl>
                                        <p:attrNameLst>
                                          <p:attrName>ppt_x</p:attrName>
                                        </p:attrNameLst>
                                      </p:cBhvr>
                                      <p:tavLst>
                                        <p:tav tm="0">
                                          <p:val>
                                            <p:fltVal val="0.5"/>
                                          </p:val>
                                        </p:tav>
                                        <p:tav tm="100000">
                                          <p:val>
                                            <p:strVal val="#ppt_x"/>
                                          </p:val>
                                        </p:tav>
                                      </p:tavLst>
                                    </p:anim>
                                    <p:anim calcmode="lin" valueType="num">
                                      <p:cBhvr>
                                        <p:cTn id="50" dur="500" fill="hold"/>
                                        <p:tgtEl>
                                          <p:spTgt spid="52070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J0074877.WAV"/>
                                        </p:tgtEl>
                                      </p:cMediaNode>
                                    </p:audio>
                                  </p:subTnLst>
                                </p:cTn>
                              </p:par>
                              <p:par>
                                <p:cTn id="51" presetID="55" presetClass="entr" presetSubtype="0" fill="hold" grpId="0" nodeType="withEffect">
                                  <p:stCondLst>
                                    <p:cond delay="0"/>
                                  </p:stCondLst>
                                  <p:childTnLst>
                                    <p:set>
                                      <p:cBhvr>
                                        <p:cTn id="52" dur="1" fill="hold">
                                          <p:stCondLst>
                                            <p:cond delay="0"/>
                                          </p:stCondLst>
                                        </p:cTn>
                                        <p:tgtEl>
                                          <p:spTgt spid="5207048"/>
                                        </p:tgtEl>
                                        <p:attrNameLst>
                                          <p:attrName>style.visibility</p:attrName>
                                        </p:attrNameLst>
                                      </p:cBhvr>
                                      <p:to>
                                        <p:strVal val="visible"/>
                                      </p:to>
                                    </p:set>
                                    <p:anim calcmode="lin" valueType="num">
                                      <p:cBhvr>
                                        <p:cTn id="53" dur="1000" fill="hold"/>
                                        <p:tgtEl>
                                          <p:spTgt spid="5207048"/>
                                        </p:tgtEl>
                                        <p:attrNameLst>
                                          <p:attrName>ppt_w</p:attrName>
                                        </p:attrNameLst>
                                      </p:cBhvr>
                                      <p:tavLst>
                                        <p:tav tm="0">
                                          <p:val>
                                            <p:strVal val="#ppt_w*0.70"/>
                                          </p:val>
                                        </p:tav>
                                        <p:tav tm="100000">
                                          <p:val>
                                            <p:strVal val="#ppt_w"/>
                                          </p:val>
                                        </p:tav>
                                      </p:tavLst>
                                    </p:anim>
                                    <p:anim calcmode="lin" valueType="num">
                                      <p:cBhvr>
                                        <p:cTn id="54" dur="1000" fill="hold"/>
                                        <p:tgtEl>
                                          <p:spTgt spid="5207048"/>
                                        </p:tgtEl>
                                        <p:attrNameLst>
                                          <p:attrName>ppt_h</p:attrName>
                                        </p:attrNameLst>
                                      </p:cBhvr>
                                      <p:tavLst>
                                        <p:tav tm="0">
                                          <p:val>
                                            <p:strVal val="#ppt_h"/>
                                          </p:val>
                                        </p:tav>
                                        <p:tav tm="100000">
                                          <p:val>
                                            <p:strVal val="#ppt_h"/>
                                          </p:val>
                                        </p:tav>
                                      </p:tavLst>
                                    </p:anim>
                                    <p:animEffect transition="in" filter="fade">
                                      <p:cBhvr>
                                        <p:cTn id="55" dur="1000"/>
                                        <p:tgtEl>
                                          <p:spTgt spid="5207048"/>
                                        </p:tgtEl>
                                      </p:cBhvr>
                                    </p:animEffect>
                                  </p:childTnLst>
                                  <p:subTnLst>
                                    <p:audio>
                                      <p:cMediaNode>
                                        <p:cTn display="0" masterRel="sameClick">
                                          <p:stCondLst>
                                            <p:cond evt="begin" delay="0">
                                              <p:tn val="51"/>
                                            </p:cond>
                                          </p:stCondLst>
                                          <p:endCondLst>
                                            <p:cond evt="onStopAudio" delay="0">
                                              <p:tgtEl>
                                                <p:sldTgt/>
                                              </p:tgtEl>
                                            </p:cond>
                                          </p:endCondLst>
                                        </p:cTn>
                                        <p:tgtEl>
                                          <p:sndTgt r:embed="rId4" name="J0074877.WAV"/>
                                        </p:tgtEl>
                                      </p:cMediaNode>
                                    </p:audio>
                                  </p:subTnLst>
                                </p:cTn>
                              </p:par>
                              <p:par>
                                <p:cTn id="56" presetID="23" presetClass="entr" presetSubtype="528" fill="hold" grpId="0" nodeType="withEffect">
                                  <p:stCondLst>
                                    <p:cond delay="0"/>
                                  </p:stCondLst>
                                  <p:iterate type="lt">
                                    <p:tmPct val="10000"/>
                                  </p:iterate>
                                  <p:childTnLst>
                                    <p:set>
                                      <p:cBhvr>
                                        <p:cTn id="57" dur="1" fill="hold">
                                          <p:stCondLst>
                                            <p:cond delay="0"/>
                                          </p:stCondLst>
                                        </p:cTn>
                                        <p:tgtEl>
                                          <p:spTgt spid="5207054"/>
                                        </p:tgtEl>
                                        <p:attrNameLst>
                                          <p:attrName>style.visibility</p:attrName>
                                        </p:attrNameLst>
                                      </p:cBhvr>
                                      <p:to>
                                        <p:strVal val="visible"/>
                                      </p:to>
                                    </p:set>
                                    <p:anim calcmode="lin" valueType="num">
                                      <p:cBhvr>
                                        <p:cTn id="58" dur="500" fill="hold"/>
                                        <p:tgtEl>
                                          <p:spTgt spid="5207054"/>
                                        </p:tgtEl>
                                        <p:attrNameLst>
                                          <p:attrName>ppt_w</p:attrName>
                                        </p:attrNameLst>
                                      </p:cBhvr>
                                      <p:tavLst>
                                        <p:tav tm="0">
                                          <p:val>
                                            <p:fltVal val="0"/>
                                          </p:val>
                                        </p:tav>
                                        <p:tav tm="100000">
                                          <p:val>
                                            <p:strVal val="#ppt_w"/>
                                          </p:val>
                                        </p:tav>
                                      </p:tavLst>
                                    </p:anim>
                                    <p:anim calcmode="lin" valueType="num">
                                      <p:cBhvr>
                                        <p:cTn id="59" dur="500" fill="hold"/>
                                        <p:tgtEl>
                                          <p:spTgt spid="5207054"/>
                                        </p:tgtEl>
                                        <p:attrNameLst>
                                          <p:attrName>ppt_h</p:attrName>
                                        </p:attrNameLst>
                                      </p:cBhvr>
                                      <p:tavLst>
                                        <p:tav tm="0">
                                          <p:val>
                                            <p:fltVal val="0"/>
                                          </p:val>
                                        </p:tav>
                                        <p:tav tm="100000">
                                          <p:val>
                                            <p:strVal val="#ppt_h"/>
                                          </p:val>
                                        </p:tav>
                                      </p:tavLst>
                                    </p:anim>
                                    <p:anim calcmode="lin" valueType="num">
                                      <p:cBhvr>
                                        <p:cTn id="60" dur="500" fill="hold"/>
                                        <p:tgtEl>
                                          <p:spTgt spid="5207054"/>
                                        </p:tgtEl>
                                        <p:attrNameLst>
                                          <p:attrName>ppt_x</p:attrName>
                                        </p:attrNameLst>
                                      </p:cBhvr>
                                      <p:tavLst>
                                        <p:tav tm="0">
                                          <p:val>
                                            <p:fltVal val="0.5"/>
                                          </p:val>
                                        </p:tav>
                                        <p:tav tm="100000">
                                          <p:val>
                                            <p:strVal val="#ppt_x"/>
                                          </p:val>
                                        </p:tav>
                                      </p:tavLst>
                                    </p:anim>
                                    <p:anim calcmode="lin" valueType="num">
                                      <p:cBhvr>
                                        <p:cTn id="61" dur="500" fill="hold"/>
                                        <p:tgtEl>
                                          <p:spTgt spid="520705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J0074877.WAV"/>
                                        </p:tgtEl>
                                      </p:cMediaNode>
                                    </p:audio>
                                  </p:subTnLst>
                                </p:cTn>
                              </p:par>
                              <p:par>
                                <p:cTn id="62" presetID="23" presetClass="entr" presetSubtype="528" fill="hold" grpId="0" nodeType="withEffect">
                                  <p:stCondLst>
                                    <p:cond delay="0"/>
                                  </p:stCondLst>
                                  <p:iterate type="lt">
                                    <p:tmPct val="10000"/>
                                  </p:iterate>
                                  <p:childTnLst>
                                    <p:set>
                                      <p:cBhvr>
                                        <p:cTn id="63" dur="1" fill="hold">
                                          <p:stCondLst>
                                            <p:cond delay="0"/>
                                          </p:stCondLst>
                                        </p:cTn>
                                        <p:tgtEl>
                                          <p:spTgt spid="5207055"/>
                                        </p:tgtEl>
                                        <p:attrNameLst>
                                          <p:attrName>style.visibility</p:attrName>
                                        </p:attrNameLst>
                                      </p:cBhvr>
                                      <p:to>
                                        <p:strVal val="visible"/>
                                      </p:to>
                                    </p:set>
                                    <p:anim calcmode="lin" valueType="num">
                                      <p:cBhvr>
                                        <p:cTn id="64" dur="500" fill="hold"/>
                                        <p:tgtEl>
                                          <p:spTgt spid="5207055"/>
                                        </p:tgtEl>
                                        <p:attrNameLst>
                                          <p:attrName>ppt_w</p:attrName>
                                        </p:attrNameLst>
                                      </p:cBhvr>
                                      <p:tavLst>
                                        <p:tav tm="0">
                                          <p:val>
                                            <p:fltVal val="0"/>
                                          </p:val>
                                        </p:tav>
                                        <p:tav tm="100000">
                                          <p:val>
                                            <p:strVal val="#ppt_w"/>
                                          </p:val>
                                        </p:tav>
                                      </p:tavLst>
                                    </p:anim>
                                    <p:anim calcmode="lin" valueType="num">
                                      <p:cBhvr>
                                        <p:cTn id="65" dur="500" fill="hold"/>
                                        <p:tgtEl>
                                          <p:spTgt spid="5207055"/>
                                        </p:tgtEl>
                                        <p:attrNameLst>
                                          <p:attrName>ppt_h</p:attrName>
                                        </p:attrNameLst>
                                      </p:cBhvr>
                                      <p:tavLst>
                                        <p:tav tm="0">
                                          <p:val>
                                            <p:fltVal val="0"/>
                                          </p:val>
                                        </p:tav>
                                        <p:tav tm="100000">
                                          <p:val>
                                            <p:strVal val="#ppt_h"/>
                                          </p:val>
                                        </p:tav>
                                      </p:tavLst>
                                    </p:anim>
                                    <p:anim calcmode="lin" valueType="num">
                                      <p:cBhvr>
                                        <p:cTn id="66" dur="500" fill="hold"/>
                                        <p:tgtEl>
                                          <p:spTgt spid="5207055"/>
                                        </p:tgtEl>
                                        <p:attrNameLst>
                                          <p:attrName>ppt_x</p:attrName>
                                        </p:attrNameLst>
                                      </p:cBhvr>
                                      <p:tavLst>
                                        <p:tav tm="0">
                                          <p:val>
                                            <p:fltVal val="0.5"/>
                                          </p:val>
                                        </p:tav>
                                        <p:tav tm="100000">
                                          <p:val>
                                            <p:strVal val="#ppt_x"/>
                                          </p:val>
                                        </p:tav>
                                      </p:tavLst>
                                    </p:anim>
                                    <p:anim calcmode="lin" valueType="num">
                                      <p:cBhvr>
                                        <p:cTn id="67" dur="500" fill="hold"/>
                                        <p:tgtEl>
                                          <p:spTgt spid="520705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J0074877.WAV"/>
                                        </p:tgtEl>
                                      </p:cMediaNode>
                                    </p:audio>
                                  </p:subTnLst>
                                </p:cTn>
                              </p:par>
                              <p:par>
                                <p:cTn id="68" presetID="23" presetClass="entr" presetSubtype="528" fill="hold" grpId="0" nodeType="withEffect">
                                  <p:stCondLst>
                                    <p:cond delay="0"/>
                                  </p:stCondLst>
                                  <p:iterate type="lt">
                                    <p:tmPct val="10000"/>
                                  </p:iterate>
                                  <p:childTnLst>
                                    <p:set>
                                      <p:cBhvr>
                                        <p:cTn id="69" dur="1" fill="hold">
                                          <p:stCondLst>
                                            <p:cond delay="0"/>
                                          </p:stCondLst>
                                        </p:cTn>
                                        <p:tgtEl>
                                          <p:spTgt spid="5207056"/>
                                        </p:tgtEl>
                                        <p:attrNameLst>
                                          <p:attrName>style.visibility</p:attrName>
                                        </p:attrNameLst>
                                      </p:cBhvr>
                                      <p:to>
                                        <p:strVal val="visible"/>
                                      </p:to>
                                    </p:set>
                                    <p:anim calcmode="lin" valueType="num">
                                      <p:cBhvr>
                                        <p:cTn id="70" dur="500" fill="hold"/>
                                        <p:tgtEl>
                                          <p:spTgt spid="5207056"/>
                                        </p:tgtEl>
                                        <p:attrNameLst>
                                          <p:attrName>ppt_w</p:attrName>
                                        </p:attrNameLst>
                                      </p:cBhvr>
                                      <p:tavLst>
                                        <p:tav tm="0">
                                          <p:val>
                                            <p:fltVal val="0"/>
                                          </p:val>
                                        </p:tav>
                                        <p:tav tm="100000">
                                          <p:val>
                                            <p:strVal val="#ppt_w"/>
                                          </p:val>
                                        </p:tav>
                                      </p:tavLst>
                                    </p:anim>
                                    <p:anim calcmode="lin" valueType="num">
                                      <p:cBhvr>
                                        <p:cTn id="71" dur="500" fill="hold"/>
                                        <p:tgtEl>
                                          <p:spTgt spid="5207056"/>
                                        </p:tgtEl>
                                        <p:attrNameLst>
                                          <p:attrName>ppt_h</p:attrName>
                                        </p:attrNameLst>
                                      </p:cBhvr>
                                      <p:tavLst>
                                        <p:tav tm="0">
                                          <p:val>
                                            <p:fltVal val="0"/>
                                          </p:val>
                                        </p:tav>
                                        <p:tav tm="100000">
                                          <p:val>
                                            <p:strVal val="#ppt_h"/>
                                          </p:val>
                                        </p:tav>
                                      </p:tavLst>
                                    </p:anim>
                                    <p:anim calcmode="lin" valueType="num">
                                      <p:cBhvr>
                                        <p:cTn id="72" dur="500" fill="hold"/>
                                        <p:tgtEl>
                                          <p:spTgt spid="5207056"/>
                                        </p:tgtEl>
                                        <p:attrNameLst>
                                          <p:attrName>ppt_x</p:attrName>
                                        </p:attrNameLst>
                                      </p:cBhvr>
                                      <p:tavLst>
                                        <p:tav tm="0">
                                          <p:val>
                                            <p:fltVal val="0.5"/>
                                          </p:val>
                                        </p:tav>
                                        <p:tav tm="100000">
                                          <p:val>
                                            <p:strVal val="#ppt_x"/>
                                          </p:val>
                                        </p:tav>
                                      </p:tavLst>
                                    </p:anim>
                                    <p:anim calcmode="lin" valueType="num">
                                      <p:cBhvr>
                                        <p:cTn id="73" dur="500" fill="hold"/>
                                        <p:tgtEl>
                                          <p:spTgt spid="520705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J0074877.WAV"/>
                                        </p:tgtEl>
                                      </p:cMediaNode>
                                    </p:audio>
                                  </p:subTnLst>
                                </p:cTn>
                              </p:par>
                              <p:par>
                                <p:cTn id="74" presetID="23" presetClass="entr" presetSubtype="528" fill="hold" grpId="0" nodeType="withEffect">
                                  <p:stCondLst>
                                    <p:cond delay="0"/>
                                  </p:stCondLst>
                                  <p:iterate type="lt">
                                    <p:tmPct val="10000"/>
                                  </p:iterate>
                                  <p:childTnLst>
                                    <p:set>
                                      <p:cBhvr>
                                        <p:cTn id="75" dur="1" fill="hold">
                                          <p:stCondLst>
                                            <p:cond delay="0"/>
                                          </p:stCondLst>
                                        </p:cTn>
                                        <p:tgtEl>
                                          <p:spTgt spid="5207057"/>
                                        </p:tgtEl>
                                        <p:attrNameLst>
                                          <p:attrName>style.visibility</p:attrName>
                                        </p:attrNameLst>
                                      </p:cBhvr>
                                      <p:to>
                                        <p:strVal val="visible"/>
                                      </p:to>
                                    </p:set>
                                    <p:anim calcmode="lin" valueType="num">
                                      <p:cBhvr>
                                        <p:cTn id="76" dur="500" fill="hold"/>
                                        <p:tgtEl>
                                          <p:spTgt spid="5207057"/>
                                        </p:tgtEl>
                                        <p:attrNameLst>
                                          <p:attrName>ppt_w</p:attrName>
                                        </p:attrNameLst>
                                      </p:cBhvr>
                                      <p:tavLst>
                                        <p:tav tm="0">
                                          <p:val>
                                            <p:fltVal val="0"/>
                                          </p:val>
                                        </p:tav>
                                        <p:tav tm="100000">
                                          <p:val>
                                            <p:strVal val="#ppt_w"/>
                                          </p:val>
                                        </p:tav>
                                      </p:tavLst>
                                    </p:anim>
                                    <p:anim calcmode="lin" valueType="num">
                                      <p:cBhvr>
                                        <p:cTn id="77" dur="500" fill="hold"/>
                                        <p:tgtEl>
                                          <p:spTgt spid="5207057"/>
                                        </p:tgtEl>
                                        <p:attrNameLst>
                                          <p:attrName>ppt_h</p:attrName>
                                        </p:attrNameLst>
                                      </p:cBhvr>
                                      <p:tavLst>
                                        <p:tav tm="0">
                                          <p:val>
                                            <p:fltVal val="0"/>
                                          </p:val>
                                        </p:tav>
                                        <p:tav tm="100000">
                                          <p:val>
                                            <p:strVal val="#ppt_h"/>
                                          </p:val>
                                        </p:tav>
                                      </p:tavLst>
                                    </p:anim>
                                    <p:anim calcmode="lin" valueType="num">
                                      <p:cBhvr>
                                        <p:cTn id="78" dur="500" fill="hold"/>
                                        <p:tgtEl>
                                          <p:spTgt spid="5207057"/>
                                        </p:tgtEl>
                                        <p:attrNameLst>
                                          <p:attrName>ppt_x</p:attrName>
                                        </p:attrNameLst>
                                      </p:cBhvr>
                                      <p:tavLst>
                                        <p:tav tm="0">
                                          <p:val>
                                            <p:fltVal val="0.5"/>
                                          </p:val>
                                        </p:tav>
                                        <p:tav tm="100000">
                                          <p:val>
                                            <p:strVal val="#ppt_x"/>
                                          </p:val>
                                        </p:tav>
                                      </p:tavLst>
                                    </p:anim>
                                    <p:anim calcmode="lin" valueType="num">
                                      <p:cBhvr>
                                        <p:cTn id="79" dur="500" fill="hold"/>
                                        <p:tgtEl>
                                          <p:spTgt spid="520705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J0074877.WAV"/>
                                        </p:tgtEl>
                                      </p:cMediaNode>
                                    </p:audio>
                                  </p:subTnLst>
                                </p:cTn>
                              </p:par>
                              <p:par>
                                <p:cTn id="80" presetID="23" presetClass="entr" presetSubtype="528" fill="hold" grpId="0" nodeType="withEffect">
                                  <p:stCondLst>
                                    <p:cond delay="0"/>
                                  </p:stCondLst>
                                  <p:iterate type="lt">
                                    <p:tmPct val="10000"/>
                                  </p:iterate>
                                  <p:childTnLst>
                                    <p:set>
                                      <p:cBhvr>
                                        <p:cTn id="81" dur="1" fill="hold">
                                          <p:stCondLst>
                                            <p:cond delay="0"/>
                                          </p:stCondLst>
                                        </p:cTn>
                                        <p:tgtEl>
                                          <p:spTgt spid="5207058"/>
                                        </p:tgtEl>
                                        <p:attrNameLst>
                                          <p:attrName>style.visibility</p:attrName>
                                        </p:attrNameLst>
                                      </p:cBhvr>
                                      <p:to>
                                        <p:strVal val="visible"/>
                                      </p:to>
                                    </p:set>
                                    <p:anim calcmode="lin" valueType="num">
                                      <p:cBhvr>
                                        <p:cTn id="82" dur="500" fill="hold"/>
                                        <p:tgtEl>
                                          <p:spTgt spid="5207058"/>
                                        </p:tgtEl>
                                        <p:attrNameLst>
                                          <p:attrName>ppt_w</p:attrName>
                                        </p:attrNameLst>
                                      </p:cBhvr>
                                      <p:tavLst>
                                        <p:tav tm="0">
                                          <p:val>
                                            <p:fltVal val="0"/>
                                          </p:val>
                                        </p:tav>
                                        <p:tav tm="100000">
                                          <p:val>
                                            <p:strVal val="#ppt_w"/>
                                          </p:val>
                                        </p:tav>
                                      </p:tavLst>
                                    </p:anim>
                                    <p:anim calcmode="lin" valueType="num">
                                      <p:cBhvr>
                                        <p:cTn id="83" dur="500" fill="hold"/>
                                        <p:tgtEl>
                                          <p:spTgt spid="5207058"/>
                                        </p:tgtEl>
                                        <p:attrNameLst>
                                          <p:attrName>ppt_h</p:attrName>
                                        </p:attrNameLst>
                                      </p:cBhvr>
                                      <p:tavLst>
                                        <p:tav tm="0">
                                          <p:val>
                                            <p:fltVal val="0"/>
                                          </p:val>
                                        </p:tav>
                                        <p:tav tm="100000">
                                          <p:val>
                                            <p:strVal val="#ppt_h"/>
                                          </p:val>
                                        </p:tav>
                                      </p:tavLst>
                                    </p:anim>
                                    <p:anim calcmode="lin" valueType="num">
                                      <p:cBhvr>
                                        <p:cTn id="84" dur="500" fill="hold"/>
                                        <p:tgtEl>
                                          <p:spTgt spid="5207058"/>
                                        </p:tgtEl>
                                        <p:attrNameLst>
                                          <p:attrName>ppt_x</p:attrName>
                                        </p:attrNameLst>
                                      </p:cBhvr>
                                      <p:tavLst>
                                        <p:tav tm="0">
                                          <p:val>
                                            <p:fltVal val="0.5"/>
                                          </p:val>
                                        </p:tav>
                                        <p:tav tm="100000">
                                          <p:val>
                                            <p:strVal val="#ppt_x"/>
                                          </p:val>
                                        </p:tav>
                                      </p:tavLst>
                                    </p:anim>
                                    <p:anim calcmode="lin" valueType="num">
                                      <p:cBhvr>
                                        <p:cTn id="85" dur="500" fill="hold"/>
                                        <p:tgtEl>
                                          <p:spTgt spid="520705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J0074877.WAV"/>
                                        </p:tgtEl>
                                      </p:cMediaNode>
                                    </p:audio>
                                  </p:subTnLst>
                                </p:cTn>
                              </p:par>
                              <p:par>
                                <p:cTn id="86" presetID="26" presetClass="entr" presetSubtype="0" fill="hold" nodeType="withEffect">
                                  <p:stCondLst>
                                    <p:cond delay="0"/>
                                  </p:stCondLst>
                                  <p:childTnLst>
                                    <p:set>
                                      <p:cBhvr>
                                        <p:cTn id="87" dur="1" fill="hold">
                                          <p:stCondLst>
                                            <p:cond delay="0"/>
                                          </p:stCondLst>
                                        </p:cTn>
                                        <p:tgtEl>
                                          <p:spTgt spid="5207044"/>
                                        </p:tgtEl>
                                        <p:attrNameLst>
                                          <p:attrName>style.visibility</p:attrName>
                                        </p:attrNameLst>
                                      </p:cBhvr>
                                      <p:to>
                                        <p:strVal val="visible"/>
                                      </p:to>
                                    </p:set>
                                    <p:animEffect transition="in" filter="wipe(down)">
                                      <p:cBhvr>
                                        <p:cTn id="88" dur="580">
                                          <p:stCondLst>
                                            <p:cond delay="0"/>
                                          </p:stCondLst>
                                        </p:cTn>
                                        <p:tgtEl>
                                          <p:spTgt spid="5207044"/>
                                        </p:tgtEl>
                                      </p:cBhvr>
                                    </p:animEffect>
                                    <p:anim calcmode="lin" valueType="num">
                                      <p:cBhvr>
                                        <p:cTn id="89" dur="1822" tmFilter="0,0; 0.14,0.36; 0.43,0.73; 0.71,0.91; 1.0,1.0">
                                          <p:stCondLst>
                                            <p:cond delay="0"/>
                                          </p:stCondLst>
                                        </p:cTn>
                                        <p:tgtEl>
                                          <p:spTgt spid="520704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520704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520704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520704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5207044"/>
                                        </p:tgtEl>
                                        <p:attrNameLst>
                                          <p:attrName>ppt_y</p:attrName>
                                        </p:attrNameLst>
                                      </p:cBhvr>
                                      <p:tavLst>
                                        <p:tav tm="0" fmla="#ppt_y-sin(pi*$)/81">
                                          <p:val>
                                            <p:fltVal val="0"/>
                                          </p:val>
                                        </p:tav>
                                        <p:tav tm="100000">
                                          <p:val>
                                            <p:fltVal val="1"/>
                                          </p:val>
                                        </p:tav>
                                      </p:tavLst>
                                    </p:anim>
                                    <p:animScale>
                                      <p:cBhvr>
                                        <p:cTn id="94" dur="26">
                                          <p:stCondLst>
                                            <p:cond delay="650"/>
                                          </p:stCondLst>
                                        </p:cTn>
                                        <p:tgtEl>
                                          <p:spTgt spid="5207044"/>
                                        </p:tgtEl>
                                      </p:cBhvr>
                                      <p:to x="100000" y="60000"/>
                                    </p:animScale>
                                    <p:animScale>
                                      <p:cBhvr>
                                        <p:cTn id="95" dur="166" decel="50000">
                                          <p:stCondLst>
                                            <p:cond delay="676"/>
                                          </p:stCondLst>
                                        </p:cTn>
                                        <p:tgtEl>
                                          <p:spTgt spid="5207044"/>
                                        </p:tgtEl>
                                      </p:cBhvr>
                                      <p:to x="100000" y="100000"/>
                                    </p:animScale>
                                    <p:animScale>
                                      <p:cBhvr>
                                        <p:cTn id="96" dur="26">
                                          <p:stCondLst>
                                            <p:cond delay="1312"/>
                                          </p:stCondLst>
                                        </p:cTn>
                                        <p:tgtEl>
                                          <p:spTgt spid="5207044"/>
                                        </p:tgtEl>
                                      </p:cBhvr>
                                      <p:to x="100000" y="80000"/>
                                    </p:animScale>
                                    <p:animScale>
                                      <p:cBhvr>
                                        <p:cTn id="97" dur="166" decel="50000">
                                          <p:stCondLst>
                                            <p:cond delay="1338"/>
                                          </p:stCondLst>
                                        </p:cTn>
                                        <p:tgtEl>
                                          <p:spTgt spid="5207044"/>
                                        </p:tgtEl>
                                      </p:cBhvr>
                                      <p:to x="100000" y="100000"/>
                                    </p:animScale>
                                    <p:animScale>
                                      <p:cBhvr>
                                        <p:cTn id="98" dur="26">
                                          <p:stCondLst>
                                            <p:cond delay="1642"/>
                                          </p:stCondLst>
                                        </p:cTn>
                                        <p:tgtEl>
                                          <p:spTgt spid="5207044"/>
                                        </p:tgtEl>
                                      </p:cBhvr>
                                      <p:to x="100000" y="90000"/>
                                    </p:animScale>
                                    <p:animScale>
                                      <p:cBhvr>
                                        <p:cTn id="99" dur="166" decel="50000">
                                          <p:stCondLst>
                                            <p:cond delay="1668"/>
                                          </p:stCondLst>
                                        </p:cTn>
                                        <p:tgtEl>
                                          <p:spTgt spid="5207044"/>
                                        </p:tgtEl>
                                      </p:cBhvr>
                                      <p:to x="100000" y="100000"/>
                                    </p:animScale>
                                    <p:animScale>
                                      <p:cBhvr>
                                        <p:cTn id="100" dur="26">
                                          <p:stCondLst>
                                            <p:cond delay="1808"/>
                                          </p:stCondLst>
                                        </p:cTn>
                                        <p:tgtEl>
                                          <p:spTgt spid="5207044"/>
                                        </p:tgtEl>
                                      </p:cBhvr>
                                      <p:to x="100000" y="95000"/>
                                    </p:animScale>
                                    <p:animScale>
                                      <p:cBhvr>
                                        <p:cTn id="101" dur="166" decel="50000">
                                          <p:stCondLst>
                                            <p:cond delay="1834"/>
                                          </p:stCondLst>
                                        </p:cTn>
                                        <p:tgtEl>
                                          <p:spTgt spid="52070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7045" grpId="0" animBg="1"/>
      <p:bldP spid="5207046" grpId="0" animBg="1"/>
      <p:bldP spid="5207047" grpId="0" animBg="1"/>
      <p:bldP spid="5207048" grpId="0" animBg="1"/>
      <p:bldP spid="5207049" grpId="0" animBg="1"/>
      <p:bldP spid="5207050" grpId="0" animBg="1"/>
      <p:bldP spid="5207051" grpId="0" animBg="1"/>
      <p:bldP spid="5207052" grpId="0" animBg="1"/>
      <p:bldP spid="5207053" grpId="0" animBg="1"/>
      <p:bldP spid="5207054" grpId="0" animBg="1"/>
      <p:bldP spid="5207055" grpId="0" animBg="1"/>
      <p:bldP spid="5207056" grpId="0" animBg="1"/>
      <p:bldP spid="5207057" grpId="0" animBg="1"/>
      <p:bldP spid="520705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09090" name="Picture 2" descr="j028380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330700"/>
            <a:ext cx="2447925" cy="2338388"/>
          </a:xfrm>
          <a:prstGeom prst="rect">
            <a:avLst/>
          </a:prstGeom>
          <a:noFill/>
          <a:extLst>
            <a:ext uri="{909E8E84-426E-40DD-AFC4-6F175D3DCCD1}">
              <a14:hiddenFill xmlns:a14="http://schemas.microsoft.com/office/drawing/2010/main">
                <a:solidFill>
                  <a:srgbClr val="FFFFFF"/>
                </a:solidFill>
              </a14:hiddenFill>
            </a:ext>
          </a:extLst>
        </p:spPr>
      </p:pic>
      <p:sp>
        <p:nvSpPr>
          <p:cNvPr id="5209091"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09092" name="Rectangle 4"/>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売買（経済的交換）とは</a:t>
            </a:r>
          </a:p>
        </p:txBody>
      </p:sp>
      <p:sp>
        <p:nvSpPr>
          <p:cNvPr id="5209093" name="Oval 5"/>
          <p:cNvSpPr>
            <a:spLocks noChangeArrowheads="1"/>
          </p:cNvSpPr>
          <p:nvPr/>
        </p:nvSpPr>
        <p:spPr bwMode="blackWhite">
          <a:xfrm>
            <a:off x="61913" y="2205038"/>
            <a:ext cx="3933825" cy="3529012"/>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3200">
                <a:latin typeface="HGP創英角ﾎﾟｯﾌﾟ体" panose="040B0A00000000000000" pitchFamily="50" charset="-128"/>
                <a:ea typeface="HGP創英角ﾎﾟｯﾌﾟ体" panose="040B0A00000000000000" pitchFamily="50" charset="-128"/>
              </a:rPr>
              <a:t>技術のミーム</a:t>
            </a:r>
          </a:p>
          <a:p>
            <a:r>
              <a:rPr lang="ja-JP" altLang="en-US" sz="2000">
                <a:latin typeface="HGP創英角ﾎﾟｯﾌﾟ体" panose="040B0A00000000000000" pitchFamily="50" charset="-128"/>
                <a:ea typeface="HGP創英角ﾎﾟｯﾌﾟ体" panose="040B0A00000000000000" pitchFamily="50" charset="-128"/>
              </a:rPr>
              <a:t>商品力</a:t>
            </a:r>
          </a:p>
          <a:p>
            <a:r>
              <a:rPr kumimoji="0" lang="ja-JP" altLang="en-US" sz="2000">
                <a:latin typeface="HGP創英角ﾎﾟｯﾌﾟ体" panose="040B0A00000000000000" pitchFamily="50" charset="-128"/>
                <a:ea typeface="HGP創英角ﾎﾟｯﾌﾟ体" panose="040B0A00000000000000" pitchFamily="50" charset="-128"/>
              </a:rPr>
              <a:t>技術・組織力</a:t>
            </a:r>
          </a:p>
          <a:p>
            <a:r>
              <a:rPr kumimoji="0" lang="ja-JP" altLang="en-US" sz="2000">
                <a:latin typeface="HGP創英角ﾎﾟｯﾌﾟ体" panose="040B0A00000000000000" pitchFamily="50" charset="-128"/>
                <a:ea typeface="HGP創英角ﾎﾟｯﾌﾟ体" panose="040B0A00000000000000" pitchFamily="50" charset="-128"/>
              </a:rPr>
              <a:t>ブランド・アイデンティティ</a:t>
            </a:r>
          </a:p>
          <a:p>
            <a:r>
              <a:rPr kumimoji="0" lang="ja-JP" altLang="en-US">
                <a:latin typeface="HGP創英角ﾎﾟｯﾌﾟ体" panose="040B0A00000000000000" pitchFamily="50" charset="-128"/>
                <a:ea typeface="HGP創英角ﾎﾟｯﾌﾟ体" panose="040B0A00000000000000" pitchFamily="50" charset="-128"/>
              </a:rPr>
              <a:t>信用</a:t>
            </a:r>
          </a:p>
          <a:p>
            <a:r>
              <a:rPr kumimoji="0" lang="en-US" altLang="ja-JP" sz="2000">
                <a:latin typeface="Times New Roman" panose="02020603050405020304" pitchFamily="18" charset="0"/>
                <a:ea typeface="HGP創英角ﾎﾟｯﾌﾟ体" panose="040B0A00000000000000" pitchFamily="50" charset="-128"/>
              </a:rPr>
              <a:t>and etc</a:t>
            </a:r>
            <a:r>
              <a:rPr kumimoji="0" lang="en-US" altLang="ja-JP" sz="2000">
                <a:latin typeface="HGP創英角ﾎﾟｯﾌﾟ体" panose="040B0A00000000000000" pitchFamily="50" charset="-128"/>
                <a:ea typeface="HGP創英角ﾎﾟｯﾌﾟ体" panose="040B0A00000000000000" pitchFamily="50" charset="-128"/>
              </a:rPr>
              <a:t>.</a:t>
            </a:r>
          </a:p>
        </p:txBody>
      </p:sp>
      <p:sp>
        <p:nvSpPr>
          <p:cNvPr id="5209094" name="Oval 6"/>
          <p:cNvSpPr>
            <a:spLocks noChangeArrowheads="1"/>
          </p:cNvSpPr>
          <p:nvPr/>
        </p:nvSpPr>
        <p:spPr bwMode="blackWhite">
          <a:xfrm>
            <a:off x="4759325" y="2276475"/>
            <a:ext cx="3916363" cy="3529013"/>
          </a:xfrm>
          <a:prstGeom prst="ellipse">
            <a:avLst/>
          </a:prstGeom>
          <a:solidFill>
            <a:srgbClr val="FFCC66"/>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600">
                <a:latin typeface="Times New Roman" panose="02020603050405020304" pitchFamily="18" charset="0"/>
                <a:ea typeface="HGP創英角ﾎﾟｯﾌﾟ体" panose="040B0A00000000000000" pitchFamily="50" charset="-128"/>
              </a:rPr>
              <a:t>消費のミーム</a:t>
            </a:r>
          </a:p>
          <a:p>
            <a:r>
              <a:rPr kumimoji="0" lang="ja-JP" altLang="en-US" sz="2000">
                <a:latin typeface="Times New Roman" panose="02020603050405020304" pitchFamily="18" charset="0"/>
                <a:ea typeface="HGP創英角ﾎﾟｯﾌﾟ体" panose="040B0A00000000000000" pitchFamily="50" charset="-128"/>
              </a:rPr>
              <a:t>顧客の持っている</a:t>
            </a:r>
          </a:p>
          <a:p>
            <a:r>
              <a:rPr kumimoji="0" lang="ja-JP" altLang="en-US" sz="2000">
                <a:latin typeface="Times New Roman" panose="02020603050405020304" pitchFamily="18" charset="0"/>
                <a:ea typeface="HGP創英角ﾎﾟｯﾌﾟ体" panose="040B0A00000000000000" pitchFamily="50" charset="-128"/>
              </a:rPr>
              <a:t>買いたいという気持ちの束</a:t>
            </a:r>
          </a:p>
          <a:p>
            <a:r>
              <a:rPr kumimoji="0" lang="ja-JP" altLang="en-US">
                <a:latin typeface="Times New Roman" panose="02020603050405020304" pitchFamily="18" charset="0"/>
                <a:ea typeface="HGP創英角ﾎﾟｯﾌﾟ体" panose="040B0A00000000000000" pitchFamily="50" charset="-128"/>
              </a:rPr>
              <a:t>「空気」</a:t>
            </a:r>
          </a:p>
        </p:txBody>
      </p:sp>
      <p:sp>
        <p:nvSpPr>
          <p:cNvPr id="5209095" name="AutoShape 7"/>
          <p:cNvSpPr>
            <a:spLocks noChangeArrowheads="1"/>
          </p:cNvSpPr>
          <p:nvPr/>
        </p:nvSpPr>
        <p:spPr bwMode="auto">
          <a:xfrm>
            <a:off x="2989263" y="1847850"/>
            <a:ext cx="2805112" cy="646113"/>
          </a:xfrm>
          <a:prstGeom prst="leftRightArrow">
            <a:avLst>
              <a:gd name="adj1" fmla="val 50000"/>
              <a:gd name="adj2" fmla="val 86830"/>
            </a:avLst>
          </a:prstGeom>
          <a:solidFill>
            <a:srgbClr val="FFFFCC"/>
          </a:solidFill>
          <a:ln w="317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spAutoFit/>
          </a:bodyPr>
          <a:lstStyle/>
          <a:p>
            <a:pPr>
              <a:lnSpc>
                <a:spcPct val="90000"/>
              </a:lnSpc>
            </a:pPr>
            <a:r>
              <a:rPr lang="ja-JP" altLang="en-US" sz="2000">
                <a:latin typeface="Times New Roman" panose="02020603050405020304" pitchFamily="18" charset="0"/>
                <a:ea typeface="HGP創英角ﾎﾟｯﾌﾟ体" panose="040B0A00000000000000" pitchFamily="50" charset="-128"/>
              </a:rPr>
              <a:t>情報的相互作用</a:t>
            </a:r>
          </a:p>
        </p:txBody>
      </p:sp>
      <p:pic>
        <p:nvPicPr>
          <p:cNvPr id="5209096" name="Picture 8" descr="momoCA"/>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gray">
          <a:xfrm>
            <a:off x="7194550" y="4365625"/>
            <a:ext cx="1949450" cy="24923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09097" name="Text Box 9"/>
          <p:cNvSpPr txBox="1">
            <a:spLocks noChangeArrowheads="1"/>
          </p:cNvSpPr>
          <p:nvPr/>
        </p:nvSpPr>
        <p:spPr bwMode="blackWhite">
          <a:xfrm>
            <a:off x="827088" y="1646238"/>
            <a:ext cx="1801812" cy="533400"/>
          </a:xfrm>
          <a:prstGeom prst="rect">
            <a:avLst/>
          </a:prstGeom>
          <a:solidFill>
            <a:srgbClr val="333333"/>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sz="3200">
                <a:solidFill>
                  <a:schemeClr val="bg1"/>
                </a:solidFill>
                <a:latin typeface="Times New Roman" panose="02020603050405020304" pitchFamily="18" charset="0"/>
                <a:ea typeface="HG丸ｺﾞｼｯｸM-PRO" panose="020F0600000000000000" pitchFamily="50" charset="-128"/>
              </a:rPr>
              <a:t>売り手</a:t>
            </a:r>
          </a:p>
        </p:txBody>
      </p:sp>
      <p:sp>
        <p:nvSpPr>
          <p:cNvPr id="5209098" name="Text Box 10"/>
          <p:cNvSpPr txBox="1">
            <a:spLocks noChangeArrowheads="1"/>
          </p:cNvSpPr>
          <p:nvPr/>
        </p:nvSpPr>
        <p:spPr bwMode="blackWhite">
          <a:xfrm>
            <a:off x="6083300" y="1719263"/>
            <a:ext cx="1657350" cy="533400"/>
          </a:xfrm>
          <a:prstGeom prst="rect">
            <a:avLst/>
          </a:prstGeom>
          <a:solidFill>
            <a:srgbClr val="333333"/>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sz="3200">
                <a:solidFill>
                  <a:schemeClr val="bg1"/>
                </a:solidFill>
                <a:latin typeface="Times New Roman" panose="02020603050405020304" pitchFamily="18" charset="0"/>
                <a:ea typeface="HG丸ｺﾞｼｯｸM-PRO" panose="020F0600000000000000" pitchFamily="50" charset="-128"/>
              </a:rPr>
              <a:t>買い手</a:t>
            </a:r>
          </a:p>
        </p:txBody>
      </p:sp>
      <p:sp>
        <p:nvSpPr>
          <p:cNvPr id="5209099" name="Text Box 11"/>
          <p:cNvSpPr txBox="1">
            <a:spLocks noChangeArrowheads="1"/>
          </p:cNvSpPr>
          <p:nvPr/>
        </p:nvSpPr>
        <p:spPr bwMode="auto">
          <a:xfrm>
            <a:off x="458788" y="836613"/>
            <a:ext cx="8001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a:spAutoFit/>
          </a:bodyPr>
          <a:lstStyle/>
          <a:p>
            <a:r>
              <a:rPr lang="ja-JP" altLang="en-US" sz="2400">
                <a:latin typeface="HGP創英角ﾎﾟｯﾌﾟ体" panose="040B0A00000000000000" pitchFamily="50" charset="-128"/>
                <a:ea typeface="HGP創英角ﾎﾟｯﾌﾟ体" panose="040B0A00000000000000" pitchFamily="50" charset="-128"/>
              </a:rPr>
              <a:t>市場を「売り手」と「買い手」の立場から鳥瞰すれば</a:t>
            </a:r>
          </a:p>
        </p:txBody>
      </p:sp>
      <p:pic>
        <p:nvPicPr>
          <p:cNvPr id="5209100" name="Picture 12" descr="j028378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3228975"/>
            <a:ext cx="2808288" cy="1444625"/>
          </a:xfrm>
          <a:prstGeom prst="rect">
            <a:avLst/>
          </a:prstGeom>
          <a:noFill/>
          <a:extLst>
            <a:ext uri="{909E8E84-426E-40DD-AFC4-6F175D3DCCD1}">
              <a14:hiddenFill xmlns:a14="http://schemas.microsoft.com/office/drawing/2010/main">
                <a:solidFill>
                  <a:srgbClr val="FFFFFF"/>
                </a:solidFill>
              </a14:hiddenFill>
            </a:ext>
          </a:extLst>
        </p:spPr>
      </p:pic>
      <p:sp>
        <p:nvSpPr>
          <p:cNvPr id="5209101" name="Text Box 13"/>
          <p:cNvSpPr txBox="1">
            <a:spLocks noChangeArrowheads="1"/>
          </p:cNvSpPr>
          <p:nvPr/>
        </p:nvSpPr>
        <p:spPr bwMode="auto">
          <a:xfrm>
            <a:off x="2628900" y="6146800"/>
            <a:ext cx="3454400" cy="47942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gn="l">
              <a:lnSpc>
                <a:spcPct val="90000"/>
              </a:lnSpc>
            </a:pPr>
            <a:r>
              <a:rPr lang="ja-JP" altLang="en-US">
                <a:latin typeface="Times New Roman" panose="02020603050405020304" pitchFamily="18" charset="0"/>
                <a:ea typeface="HGP創英角ﾎﾟｯﾌﾟ体" panose="040B0A00000000000000" pitchFamily="50" charset="-128"/>
              </a:rPr>
              <a:t>物的相互作用の成立</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5209099">
                                            <p:txEl>
                                              <p:pRg st="0" end="0"/>
                                            </p:txEl>
                                          </p:spTgt>
                                        </p:tgtEl>
                                        <p:attrNameLst>
                                          <p:attrName>style.visibility</p:attrName>
                                        </p:attrNameLst>
                                      </p:cBhvr>
                                      <p:to>
                                        <p:strVal val="visible"/>
                                      </p:to>
                                    </p:set>
                                    <p:anim calcmode="lin" valueType="num">
                                      <p:cBhvr>
                                        <p:cTn id="7" dur="500" fill="hold"/>
                                        <p:tgtEl>
                                          <p:spTgt spid="5209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0909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par>
                                <p:cTn id="9" presetID="23" presetClass="entr" presetSubtype="528" fill="hold" grpId="0" nodeType="withEffect">
                                  <p:stCondLst>
                                    <p:cond delay="0"/>
                                  </p:stCondLst>
                                  <p:iterate type="lt">
                                    <p:tmPct val="10000"/>
                                  </p:iterate>
                                  <p:childTnLst>
                                    <p:set>
                                      <p:cBhvr>
                                        <p:cTn id="10" dur="1" fill="hold">
                                          <p:stCondLst>
                                            <p:cond delay="0"/>
                                          </p:stCondLst>
                                        </p:cTn>
                                        <p:tgtEl>
                                          <p:spTgt spid="5209097"/>
                                        </p:tgtEl>
                                        <p:attrNameLst>
                                          <p:attrName>style.visibility</p:attrName>
                                        </p:attrNameLst>
                                      </p:cBhvr>
                                      <p:to>
                                        <p:strVal val="visible"/>
                                      </p:to>
                                    </p:set>
                                    <p:anim calcmode="lin" valueType="num">
                                      <p:cBhvr>
                                        <p:cTn id="11" dur="500" fill="hold"/>
                                        <p:tgtEl>
                                          <p:spTgt spid="5209097"/>
                                        </p:tgtEl>
                                        <p:attrNameLst>
                                          <p:attrName>ppt_w</p:attrName>
                                        </p:attrNameLst>
                                      </p:cBhvr>
                                      <p:tavLst>
                                        <p:tav tm="0">
                                          <p:val>
                                            <p:fltVal val="0"/>
                                          </p:val>
                                        </p:tav>
                                        <p:tav tm="100000">
                                          <p:val>
                                            <p:strVal val="#ppt_w"/>
                                          </p:val>
                                        </p:tav>
                                      </p:tavLst>
                                    </p:anim>
                                    <p:anim calcmode="lin" valueType="num">
                                      <p:cBhvr>
                                        <p:cTn id="12" dur="500" fill="hold"/>
                                        <p:tgtEl>
                                          <p:spTgt spid="5209097"/>
                                        </p:tgtEl>
                                        <p:attrNameLst>
                                          <p:attrName>ppt_h</p:attrName>
                                        </p:attrNameLst>
                                      </p:cBhvr>
                                      <p:tavLst>
                                        <p:tav tm="0">
                                          <p:val>
                                            <p:fltVal val="0"/>
                                          </p:val>
                                        </p:tav>
                                        <p:tav tm="100000">
                                          <p:val>
                                            <p:strVal val="#ppt_h"/>
                                          </p:val>
                                        </p:tav>
                                      </p:tavLst>
                                    </p:anim>
                                    <p:anim calcmode="lin" valueType="num">
                                      <p:cBhvr>
                                        <p:cTn id="13" dur="500" fill="hold"/>
                                        <p:tgtEl>
                                          <p:spTgt spid="5209097"/>
                                        </p:tgtEl>
                                        <p:attrNameLst>
                                          <p:attrName>ppt_x</p:attrName>
                                        </p:attrNameLst>
                                      </p:cBhvr>
                                      <p:tavLst>
                                        <p:tav tm="0">
                                          <p:val>
                                            <p:fltVal val="0.5"/>
                                          </p:val>
                                        </p:tav>
                                        <p:tav tm="100000">
                                          <p:val>
                                            <p:strVal val="#ppt_x"/>
                                          </p:val>
                                        </p:tav>
                                      </p:tavLst>
                                    </p:anim>
                                    <p:anim calcmode="lin" valueType="num">
                                      <p:cBhvr>
                                        <p:cTn id="14" dur="500" fill="hold"/>
                                        <p:tgtEl>
                                          <p:spTgt spid="520909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J0074877.WAV"/>
                                        </p:tgtEl>
                                      </p:cMediaNode>
                                    </p:audio>
                                  </p:subTnLst>
                                </p:cTn>
                              </p:par>
                              <p:par>
                                <p:cTn id="15" presetID="23" presetClass="entr" presetSubtype="528" fill="hold" grpId="0" nodeType="withEffect">
                                  <p:stCondLst>
                                    <p:cond delay="0"/>
                                  </p:stCondLst>
                                  <p:iterate type="lt">
                                    <p:tmPct val="10000"/>
                                  </p:iterate>
                                  <p:childTnLst>
                                    <p:set>
                                      <p:cBhvr>
                                        <p:cTn id="16" dur="1" fill="hold">
                                          <p:stCondLst>
                                            <p:cond delay="0"/>
                                          </p:stCondLst>
                                        </p:cTn>
                                        <p:tgtEl>
                                          <p:spTgt spid="5209098"/>
                                        </p:tgtEl>
                                        <p:attrNameLst>
                                          <p:attrName>style.visibility</p:attrName>
                                        </p:attrNameLst>
                                      </p:cBhvr>
                                      <p:to>
                                        <p:strVal val="visible"/>
                                      </p:to>
                                    </p:set>
                                    <p:anim calcmode="lin" valueType="num">
                                      <p:cBhvr>
                                        <p:cTn id="17" dur="500" fill="hold"/>
                                        <p:tgtEl>
                                          <p:spTgt spid="5209098"/>
                                        </p:tgtEl>
                                        <p:attrNameLst>
                                          <p:attrName>ppt_w</p:attrName>
                                        </p:attrNameLst>
                                      </p:cBhvr>
                                      <p:tavLst>
                                        <p:tav tm="0">
                                          <p:val>
                                            <p:fltVal val="0"/>
                                          </p:val>
                                        </p:tav>
                                        <p:tav tm="100000">
                                          <p:val>
                                            <p:strVal val="#ppt_w"/>
                                          </p:val>
                                        </p:tav>
                                      </p:tavLst>
                                    </p:anim>
                                    <p:anim calcmode="lin" valueType="num">
                                      <p:cBhvr>
                                        <p:cTn id="18" dur="500" fill="hold"/>
                                        <p:tgtEl>
                                          <p:spTgt spid="5209098"/>
                                        </p:tgtEl>
                                        <p:attrNameLst>
                                          <p:attrName>ppt_h</p:attrName>
                                        </p:attrNameLst>
                                      </p:cBhvr>
                                      <p:tavLst>
                                        <p:tav tm="0">
                                          <p:val>
                                            <p:fltVal val="0"/>
                                          </p:val>
                                        </p:tav>
                                        <p:tav tm="100000">
                                          <p:val>
                                            <p:strVal val="#ppt_h"/>
                                          </p:val>
                                        </p:tav>
                                      </p:tavLst>
                                    </p:anim>
                                    <p:anim calcmode="lin" valueType="num">
                                      <p:cBhvr>
                                        <p:cTn id="19" dur="500" fill="hold"/>
                                        <p:tgtEl>
                                          <p:spTgt spid="5209098"/>
                                        </p:tgtEl>
                                        <p:attrNameLst>
                                          <p:attrName>ppt_x</p:attrName>
                                        </p:attrNameLst>
                                      </p:cBhvr>
                                      <p:tavLst>
                                        <p:tav tm="0">
                                          <p:val>
                                            <p:fltVal val="0.5"/>
                                          </p:val>
                                        </p:tav>
                                        <p:tav tm="100000">
                                          <p:val>
                                            <p:strVal val="#ppt_x"/>
                                          </p:val>
                                        </p:tav>
                                      </p:tavLst>
                                    </p:anim>
                                    <p:anim calcmode="lin" valueType="num">
                                      <p:cBhvr>
                                        <p:cTn id="20" dur="500" fill="hold"/>
                                        <p:tgtEl>
                                          <p:spTgt spid="520909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J0074877.WAV"/>
                                        </p:tgtEl>
                                      </p:cMediaNode>
                                    </p:audio>
                                  </p:subTnLst>
                                </p:cTn>
                              </p:par>
                              <p:par>
                                <p:cTn id="21" presetID="35" presetClass="entr" presetSubtype="0" fill="hold" grpId="0" nodeType="withEffect">
                                  <p:stCondLst>
                                    <p:cond delay="0"/>
                                  </p:stCondLst>
                                  <p:childTnLst>
                                    <p:set>
                                      <p:cBhvr>
                                        <p:cTn id="22" dur="1" fill="hold">
                                          <p:stCondLst>
                                            <p:cond delay="0"/>
                                          </p:stCondLst>
                                        </p:cTn>
                                        <p:tgtEl>
                                          <p:spTgt spid="5209093"/>
                                        </p:tgtEl>
                                        <p:attrNameLst>
                                          <p:attrName>style.visibility</p:attrName>
                                        </p:attrNameLst>
                                      </p:cBhvr>
                                      <p:to>
                                        <p:strVal val="visible"/>
                                      </p:to>
                                    </p:set>
                                    <p:animEffect transition="in" filter="fade">
                                      <p:cBhvr>
                                        <p:cTn id="23" dur="2000"/>
                                        <p:tgtEl>
                                          <p:spTgt spid="5209093"/>
                                        </p:tgtEl>
                                      </p:cBhvr>
                                    </p:animEffect>
                                    <p:anim calcmode="lin" valueType="num">
                                      <p:cBhvr>
                                        <p:cTn id="24" dur="2000" fill="hold"/>
                                        <p:tgtEl>
                                          <p:spTgt spid="5209093"/>
                                        </p:tgtEl>
                                        <p:attrNameLst>
                                          <p:attrName>style.rotation</p:attrName>
                                        </p:attrNameLst>
                                      </p:cBhvr>
                                      <p:tavLst>
                                        <p:tav tm="0">
                                          <p:val>
                                            <p:fltVal val="720"/>
                                          </p:val>
                                        </p:tav>
                                        <p:tav tm="100000">
                                          <p:val>
                                            <p:fltVal val="0"/>
                                          </p:val>
                                        </p:tav>
                                      </p:tavLst>
                                    </p:anim>
                                    <p:anim calcmode="lin" valueType="num">
                                      <p:cBhvr>
                                        <p:cTn id="25" dur="2000" fill="hold"/>
                                        <p:tgtEl>
                                          <p:spTgt spid="5209093"/>
                                        </p:tgtEl>
                                        <p:attrNameLst>
                                          <p:attrName>ppt_h</p:attrName>
                                        </p:attrNameLst>
                                      </p:cBhvr>
                                      <p:tavLst>
                                        <p:tav tm="0">
                                          <p:val>
                                            <p:fltVal val="0"/>
                                          </p:val>
                                        </p:tav>
                                        <p:tav tm="100000">
                                          <p:val>
                                            <p:strVal val="#ppt_h"/>
                                          </p:val>
                                        </p:tav>
                                      </p:tavLst>
                                    </p:anim>
                                    <p:anim calcmode="lin" valueType="num">
                                      <p:cBhvr>
                                        <p:cTn id="26" dur="2000" fill="hold"/>
                                        <p:tgtEl>
                                          <p:spTgt spid="5209093"/>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209094"/>
                                        </p:tgtEl>
                                        <p:attrNameLst>
                                          <p:attrName>style.visibility</p:attrName>
                                        </p:attrNameLst>
                                      </p:cBhvr>
                                      <p:to>
                                        <p:strVal val="visible"/>
                                      </p:to>
                                    </p:set>
                                    <p:animEffect transition="in" filter="fade">
                                      <p:cBhvr>
                                        <p:cTn id="29" dur="2000"/>
                                        <p:tgtEl>
                                          <p:spTgt spid="5209094"/>
                                        </p:tgtEl>
                                      </p:cBhvr>
                                    </p:animEffect>
                                    <p:anim calcmode="lin" valueType="num">
                                      <p:cBhvr>
                                        <p:cTn id="30" dur="2000" fill="hold"/>
                                        <p:tgtEl>
                                          <p:spTgt spid="5209094"/>
                                        </p:tgtEl>
                                        <p:attrNameLst>
                                          <p:attrName>style.rotation</p:attrName>
                                        </p:attrNameLst>
                                      </p:cBhvr>
                                      <p:tavLst>
                                        <p:tav tm="0">
                                          <p:val>
                                            <p:fltVal val="720"/>
                                          </p:val>
                                        </p:tav>
                                        <p:tav tm="100000">
                                          <p:val>
                                            <p:fltVal val="0"/>
                                          </p:val>
                                        </p:tav>
                                      </p:tavLst>
                                    </p:anim>
                                    <p:anim calcmode="lin" valueType="num">
                                      <p:cBhvr>
                                        <p:cTn id="31" dur="2000" fill="hold"/>
                                        <p:tgtEl>
                                          <p:spTgt spid="5209094"/>
                                        </p:tgtEl>
                                        <p:attrNameLst>
                                          <p:attrName>ppt_h</p:attrName>
                                        </p:attrNameLst>
                                      </p:cBhvr>
                                      <p:tavLst>
                                        <p:tav tm="0">
                                          <p:val>
                                            <p:fltVal val="0"/>
                                          </p:val>
                                        </p:tav>
                                        <p:tav tm="100000">
                                          <p:val>
                                            <p:strVal val="#ppt_h"/>
                                          </p:val>
                                        </p:tav>
                                      </p:tavLst>
                                    </p:anim>
                                    <p:anim calcmode="lin" valueType="num">
                                      <p:cBhvr>
                                        <p:cTn id="32" dur="2000" fill="hold"/>
                                        <p:tgtEl>
                                          <p:spTgt spid="5209094"/>
                                        </p:tgtEl>
                                        <p:attrNameLst>
                                          <p:attrName>ppt_w</p:attrName>
                                        </p:attrNameLst>
                                      </p:cBhvr>
                                      <p:tavLst>
                                        <p:tav tm="0">
                                          <p:val>
                                            <p:fltVal val="0"/>
                                          </p:val>
                                        </p:tav>
                                        <p:tav tm="100000">
                                          <p:val>
                                            <p:strVal val="#ppt_w"/>
                                          </p:val>
                                        </p:tav>
                                      </p:tavLst>
                                    </p:anim>
                                  </p:childTnLst>
                                </p:cTn>
                              </p:par>
                              <p:par>
                                <p:cTn id="33" presetID="26" presetClass="entr" presetSubtype="0" fill="hold" nodeType="withEffect">
                                  <p:stCondLst>
                                    <p:cond delay="0"/>
                                  </p:stCondLst>
                                  <p:childTnLst>
                                    <p:set>
                                      <p:cBhvr>
                                        <p:cTn id="34" dur="1" fill="hold">
                                          <p:stCondLst>
                                            <p:cond delay="0"/>
                                          </p:stCondLst>
                                        </p:cTn>
                                        <p:tgtEl>
                                          <p:spTgt spid="5209096"/>
                                        </p:tgtEl>
                                        <p:attrNameLst>
                                          <p:attrName>style.visibility</p:attrName>
                                        </p:attrNameLst>
                                      </p:cBhvr>
                                      <p:to>
                                        <p:strVal val="visible"/>
                                      </p:to>
                                    </p:set>
                                    <p:animEffect transition="in" filter="wipe(down)">
                                      <p:cBhvr>
                                        <p:cTn id="35" dur="580">
                                          <p:stCondLst>
                                            <p:cond delay="0"/>
                                          </p:stCondLst>
                                        </p:cTn>
                                        <p:tgtEl>
                                          <p:spTgt spid="5209096"/>
                                        </p:tgtEl>
                                      </p:cBhvr>
                                    </p:animEffect>
                                    <p:anim calcmode="lin" valueType="num">
                                      <p:cBhvr>
                                        <p:cTn id="36" dur="1822" tmFilter="0,0; 0.14,0.36; 0.43,0.73; 0.71,0.91; 1.0,1.0">
                                          <p:stCondLst>
                                            <p:cond delay="0"/>
                                          </p:stCondLst>
                                        </p:cTn>
                                        <p:tgtEl>
                                          <p:spTgt spid="520909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20909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20909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20909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209096"/>
                                        </p:tgtEl>
                                        <p:attrNameLst>
                                          <p:attrName>ppt_y</p:attrName>
                                        </p:attrNameLst>
                                      </p:cBhvr>
                                      <p:tavLst>
                                        <p:tav tm="0" fmla="#ppt_y-sin(pi*$)/81">
                                          <p:val>
                                            <p:fltVal val="0"/>
                                          </p:val>
                                        </p:tav>
                                        <p:tav tm="100000">
                                          <p:val>
                                            <p:fltVal val="1"/>
                                          </p:val>
                                        </p:tav>
                                      </p:tavLst>
                                    </p:anim>
                                    <p:animScale>
                                      <p:cBhvr>
                                        <p:cTn id="41" dur="26">
                                          <p:stCondLst>
                                            <p:cond delay="650"/>
                                          </p:stCondLst>
                                        </p:cTn>
                                        <p:tgtEl>
                                          <p:spTgt spid="5209096"/>
                                        </p:tgtEl>
                                      </p:cBhvr>
                                      <p:to x="100000" y="60000"/>
                                    </p:animScale>
                                    <p:animScale>
                                      <p:cBhvr>
                                        <p:cTn id="42" dur="166" decel="50000">
                                          <p:stCondLst>
                                            <p:cond delay="676"/>
                                          </p:stCondLst>
                                        </p:cTn>
                                        <p:tgtEl>
                                          <p:spTgt spid="5209096"/>
                                        </p:tgtEl>
                                      </p:cBhvr>
                                      <p:to x="100000" y="100000"/>
                                    </p:animScale>
                                    <p:animScale>
                                      <p:cBhvr>
                                        <p:cTn id="43" dur="26">
                                          <p:stCondLst>
                                            <p:cond delay="1312"/>
                                          </p:stCondLst>
                                        </p:cTn>
                                        <p:tgtEl>
                                          <p:spTgt spid="5209096"/>
                                        </p:tgtEl>
                                      </p:cBhvr>
                                      <p:to x="100000" y="80000"/>
                                    </p:animScale>
                                    <p:animScale>
                                      <p:cBhvr>
                                        <p:cTn id="44" dur="166" decel="50000">
                                          <p:stCondLst>
                                            <p:cond delay="1338"/>
                                          </p:stCondLst>
                                        </p:cTn>
                                        <p:tgtEl>
                                          <p:spTgt spid="5209096"/>
                                        </p:tgtEl>
                                      </p:cBhvr>
                                      <p:to x="100000" y="100000"/>
                                    </p:animScale>
                                    <p:animScale>
                                      <p:cBhvr>
                                        <p:cTn id="45" dur="26">
                                          <p:stCondLst>
                                            <p:cond delay="1642"/>
                                          </p:stCondLst>
                                        </p:cTn>
                                        <p:tgtEl>
                                          <p:spTgt spid="5209096"/>
                                        </p:tgtEl>
                                      </p:cBhvr>
                                      <p:to x="100000" y="90000"/>
                                    </p:animScale>
                                    <p:animScale>
                                      <p:cBhvr>
                                        <p:cTn id="46" dur="166" decel="50000">
                                          <p:stCondLst>
                                            <p:cond delay="1668"/>
                                          </p:stCondLst>
                                        </p:cTn>
                                        <p:tgtEl>
                                          <p:spTgt spid="5209096"/>
                                        </p:tgtEl>
                                      </p:cBhvr>
                                      <p:to x="100000" y="100000"/>
                                    </p:animScale>
                                    <p:animScale>
                                      <p:cBhvr>
                                        <p:cTn id="47" dur="26">
                                          <p:stCondLst>
                                            <p:cond delay="1808"/>
                                          </p:stCondLst>
                                        </p:cTn>
                                        <p:tgtEl>
                                          <p:spTgt spid="5209096"/>
                                        </p:tgtEl>
                                      </p:cBhvr>
                                      <p:to x="100000" y="95000"/>
                                    </p:animScale>
                                    <p:animScale>
                                      <p:cBhvr>
                                        <p:cTn id="48" dur="166" decel="50000">
                                          <p:stCondLst>
                                            <p:cond delay="1834"/>
                                          </p:stCondLst>
                                        </p:cTn>
                                        <p:tgtEl>
                                          <p:spTgt spid="5209096"/>
                                        </p:tgtEl>
                                      </p:cBhvr>
                                      <p:to x="100000" y="100000"/>
                                    </p:animScale>
                                  </p:childTnLst>
                                </p:cTn>
                              </p:par>
                            </p:childTnLst>
                          </p:cTn>
                        </p:par>
                        <p:par>
                          <p:cTn id="49" fill="hold" nodeType="afterGroup">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5209095"/>
                                        </p:tgtEl>
                                        <p:attrNameLst>
                                          <p:attrName>style.visibility</p:attrName>
                                        </p:attrNameLst>
                                      </p:cBhvr>
                                      <p:to>
                                        <p:strVal val="visible"/>
                                      </p:to>
                                    </p:set>
                                    <p:animEffect transition="in" filter="dissolve">
                                      <p:cBhvr>
                                        <p:cTn id="52" dur="500"/>
                                        <p:tgtEl>
                                          <p:spTgt spid="52090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209100"/>
                                        </p:tgtEl>
                                        <p:attrNameLst>
                                          <p:attrName>style.visibility</p:attrName>
                                        </p:attrNameLst>
                                      </p:cBhvr>
                                      <p:to>
                                        <p:strVal val="visible"/>
                                      </p:to>
                                    </p:set>
                                    <p:animEffect transition="in" filter="fade">
                                      <p:cBhvr>
                                        <p:cTn id="57" dur="2000"/>
                                        <p:tgtEl>
                                          <p:spTgt spid="5209100"/>
                                        </p:tgtEl>
                                      </p:cBhvr>
                                    </p:animEffect>
                                  </p:childTnLst>
                                </p:cTn>
                              </p:par>
                              <p:par>
                                <p:cTn id="58" presetID="10" presetClass="entr" presetSubtype="0" fill="hold" nodeType="withEffect">
                                  <p:stCondLst>
                                    <p:cond delay="0"/>
                                  </p:stCondLst>
                                  <p:childTnLst>
                                    <p:set>
                                      <p:cBhvr>
                                        <p:cTn id="59" dur="1" fill="hold">
                                          <p:stCondLst>
                                            <p:cond delay="0"/>
                                          </p:stCondLst>
                                        </p:cTn>
                                        <p:tgtEl>
                                          <p:spTgt spid="5209090"/>
                                        </p:tgtEl>
                                        <p:attrNameLst>
                                          <p:attrName>style.visibility</p:attrName>
                                        </p:attrNameLst>
                                      </p:cBhvr>
                                      <p:to>
                                        <p:strVal val="visible"/>
                                      </p:to>
                                    </p:set>
                                    <p:animEffect transition="in" filter="fade">
                                      <p:cBhvr>
                                        <p:cTn id="60" dur="2000"/>
                                        <p:tgtEl>
                                          <p:spTgt spid="5209090"/>
                                        </p:tgtEl>
                                      </p:cBhvr>
                                    </p:animEffect>
                                  </p:childTnLst>
                                </p:cTn>
                              </p:par>
                              <p:par>
                                <p:cTn id="61" presetID="23" presetClass="entr" presetSubtype="528" fill="hold" grpId="0" nodeType="withEffect">
                                  <p:stCondLst>
                                    <p:cond delay="0"/>
                                  </p:stCondLst>
                                  <p:iterate type="lt">
                                    <p:tmPct val="10000"/>
                                  </p:iterate>
                                  <p:childTnLst>
                                    <p:set>
                                      <p:cBhvr>
                                        <p:cTn id="62" dur="1" fill="hold">
                                          <p:stCondLst>
                                            <p:cond delay="0"/>
                                          </p:stCondLst>
                                        </p:cTn>
                                        <p:tgtEl>
                                          <p:spTgt spid="5209101"/>
                                        </p:tgtEl>
                                        <p:attrNameLst>
                                          <p:attrName>style.visibility</p:attrName>
                                        </p:attrNameLst>
                                      </p:cBhvr>
                                      <p:to>
                                        <p:strVal val="visible"/>
                                      </p:to>
                                    </p:set>
                                    <p:anim calcmode="lin" valueType="num">
                                      <p:cBhvr>
                                        <p:cTn id="63" dur="500" fill="hold"/>
                                        <p:tgtEl>
                                          <p:spTgt spid="5209101"/>
                                        </p:tgtEl>
                                        <p:attrNameLst>
                                          <p:attrName>ppt_w</p:attrName>
                                        </p:attrNameLst>
                                      </p:cBhvr>
                                      <p:tavLst>
                                        <p:tav tm="0">
                                          <p:val>
                                            <p:fltVal val="0"/>
                                          </p:val>
                                        </p:tav>
                                        <p:tav tm="100000">
                                          <p:val>
                                            <p:strVal val="#ppt_w"/>
                                          </p:val>
                                        </p:tav>
                                      </p:tavLst>
                                    </p:anim>
                                    <p:anim calcmode="lin" valueType="num">
                                      <p:cBhvr>
                                        <p:cTn id="64" dur="500" fill="hold"/>
                                        <p:tgtEl>
                                          <p:spTgt spid="5209101"/>
                                        </p:tgtEl>
                                        <p:attrNameLst>
                                          <p:attrName>ppt_h</p:attrName>
                                        </p:attrNameLst>
                                      </p:cBhvr>
                                      <p:tavLst>
                                        <p:tav tm="0">
                                          <p:val>
                                            <p:fltVal val="0"/>
                                          </p:val>
                                        </p:tav>
                                        <p:tav tm="100000">
                                          <p:val>
                                            <p:strVal val="#ppt_h"/>
                                          </p:val>
                                        </p:tav>
                                      </p:tavLst>
                                    </p:anim>
                                    <p:anim calcmode="lin" valueType="num">
                                      <p:cBhvr>
                                        <p:cTn id="65" dur="500" fill="hold"/>
                                        <p:tgtEl>
                                          <p:spTgt spid="5209101"/>
                                        </p:tgtEl>
                                        <p:attrNameLst>
                                          <p:attrName>ppt_x</p:attrName>
                                        </p:attrNameLst>
                                      </p:cBhvr>
                                      <p:tavLst>
                                        <p:tav tm="0">
                                          <p:val>
                                            <p:fltVal val="0.5"/>
                                          </p:val>
                                        </p:tav>
                                        <p:tav tm="100000">
                                          <p:val>
                                            <p:strVal val="#ppt_x"/>
                                          </p:val>
                                        </p:tav>
                                      </p:tavLst>
                                    </p:anim>
                                    <p:anim calcmode="lin" valueType="num">
                                      <p:cBhvr>
                                        <p:cTn id="66" dur="500" fill="hold"/>
                                        <p:tgtEl>
                                          <p:spTgt spid="520910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J007487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9093" grpId="0" animBg="1"/>
      <p:bldP spid="5209094" grpId="0" animBg="1"/>
      <p:bldP spid="5209095" grpId="0" animBg="1"/>
      <p:bldP spid="5209097" grpId="0" animBg="1"/>
      <p:bldP spid="5209098" grpId="0" animBg="1"/>
      <p:bldP spid="5209099" grpId="0" build="p" autoUpdateAnimBg="0"/>
      <p:bldP spid="520910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1138"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11139" name="Rectangle 3"/>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我われが売っているものとは</a:t>
            </a:r>
          </a:p>
        </p:txBody>
      </p:sp>
      <p:pic>
        <p:nvPicPr>
          <p:cNvPr id="5211140" name="Picture 4"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456488" y="4537075"/>
            <a:ext cx="1724025" cy="22050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11141" name="Oval 5"/>
          <p:cNvSpPr>
            <a:spLocks noChangeArrowheads="1"/>
          </p:cNvSpPr>
          <p:nvPr/>
        </p:nvSpPr>
        <p:spPr bwMode="blackWhite">
          <a:xfrm>
            <a:off x="2339975" y="969963"/>
            <a:ext cx="5254625" cy="454660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4400">
                <a:latin typeface="HGP創英角ﾎﾟｯﾌﾟ体" panose="040B0A00000000000000" pitchFamily="50" charset="-128"/>
                <a:ea typeface="HGP創英角ﾎﾟｯﾌﾟ体" panose="040B0A00000000000000" pitchFamily="50" charset="-128"/>
              </a:rPr>
              <a:t>技術のミーム</a:t>
            </a:r>
            <a:endParaRPr kumimoji="0" lang="ja-JP" altLang="en-US" sz="3200">
              <a:latin typeface="HGP創英角ﾎﾟｯﾌﾟ体" panose="040B0A00000000000000" pitchFamily="50" charset="-128"/>
              <a:ea typeface="HGP創英角ﾎﾟｯﾌﾟ体" panose="040B0A00000000000000" pitchFamily="50" charset="-128"/>
            </a:endParaRPr>
          </a:p>
        </p:txBody>
      </p:sp>
      <p:sp>
        <p:nvSpPr>
          <p:cNvPr id="5211142" name="AutoShape 6"/>
          <p:cNvSpPr>
            <a:spLocks noChangeArrowheads="1"/>
          </p:cNvSpPr>
          <p:nvPr/>
        </p:nvSpPr>
        <p:spPr bwMode="auto">
          <a:xfrm>
            <a:off x="854075" y="827088"/>
            <a:ext cx="1296988" cy="762000"/>
          </a:xfrm>
          <a:prstGeom prst="homePlate">
            <a:avLst>
              <a:gd name="adj" fmla="val 42552"/>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993300"/>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pic>
        <p:nvPicPr>
          <p:cNvPr id="5211143" name="Picture 7" descr="PE02381_[1]"/>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22225" y="2708275"/>
            <a:ext cx="3036888" cy="3313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211141"/>
                                        </p:tgtEl>
                                        <p:attrNameLst>
                                          <p:attrName>style.visibility</p:attrName>
                                        </p:attrNameLst>
                                      </p:cBhvr>
                                      <p:to>
                                        <p:strVal val="visible"/>
                                      </p:to>
                                    </p:set>
                                    <p:animEffect transition="in" filter="fade">
                                      <p:cBhvr>
                                        <p:cTn id="7" dur="2000"/>
                                        <p:tgtEl>
                                          <p:spTgt spid="5211141"/>
                                        </p:tgtEl>
                                      </p:cBhvr>
                                    </p:animEffect>
                                    <p:anim calcmode="lin" valueType="num">
                                      <p:cBhvr>
                                        <p:cTn id="8" dur="2000" fill="hold"/>
                                        <p:tgtEl>
                                          <p:spTgt spid="5211141"/>
                                        </p:tgtEl>
                                        <p:attrNameLst>
                                          <p:attrName>style.rotation</p:attrName>
                                        </p:attrNameLst>
                                      </p:cBhvr>
                                      <p:tavLst>
                                        <p:tav tm="0">
                                          <p:val>
                                            <p:fltVal val="720"/>
                                          </p:val>
                                        </p:tav>
                                        <p:tav tm="100000">
                                          <p:val>
                                            <p:fltVal val="0"/>
                                          </p:val>
                                        </p:tav>
                                      </p:tavLst>
                                    </p:anim>
                                    <p:anim calcmode="lin" valueType="num">
                                      <p:cBhvr>
                                        <p:cTn id="9" dur="2000" fill="hold"/>
                                        <p:tgtEl>
                                          <p:spTgt spid="5211141"/>
                                        </p:tgtEl>
                                        <p:attrNameLst>
                                          <p:attrName>ppt_h</p:attrName>
                                        </p:attrNameLst>
                                      </p:cBhvr>
                                      <p:tavLst>
                                        <p:tav tm="0">
                                          <p:val>
                                            <p:fltVal val="0"/>
                                          </p:val>
                                        </p:tav>
                                        <p:tav tm="100000">
                                          <p:val>
                                            <p:strVal val="#ppt_h"/>
                                          </p:val>
                                        </p:tav>
                                      </p:tavLst>
                                    </p:anim>
                                    <p:anim calcmode="lin" valueType="num">
                                      <p:cBhvr>
                                        <p:cTn id="10" dur="2000" fill="hold"/>
                                        <p:tgtEl>
                                          <p:spTgt spid="5211141"/>
                                        </p:tgtEl>
                                        <p:attrNameLst>
                                          <p:attrName>ppt_w</p:attrName>
                                        </p:attrNameLst>
                                      </p:cBhvr>
                                      <p:tavLst>
                                        <p:tav tm="0">
                                          <p:val>
                                            <p:fltVal val="0"/>
                                          </p:val>
                                        </p:tav>
                                        <p:tav tm="100000">
                                          <p:val>
                                            <p:strVal val="#ppt_w"/>
                                          </p:val>
                                        </p:tav>
                                      </p:tavLst>
                                    </p:anim>
                                  </p:childTnLst>
                                </p:cTn>
                              </p:par>
                              <p:par>
                                <p:cTn id="11" presetID="34" presetClass="entr" presetSubtype="0" fill="hold" grpId="0" nodeType="withEffect" nodePh="1">
                                  <p:stCondLst>
                                    <p:cond delay="0"/>
                                  </p:stCondLst>
                                  <p:endCondLst>
                                    <p:cond evt="begin" delay="0">
                                      <p:tn val="11"/>
                                    </p:cond>
                                  </p:endCondLst>
                                  <p:childTnLst>
                                    <p:set>
                                      <p:cBhvr>
                                        <p:cTn id="12" dur="1" fill="hold">
                                          <p:stCondLst>
                                            <p:cond delay="0"/>
                                          </p:stCondLst>
                                        </p:cTn>
                                        <p:tgtEl>
                                          <p:spTgt spid="5211142"/>
                                        </p:tgtEl>
                                        <p:attrNameLst>
                                          <p:attrName>style.visibility</p:attrName>
                                        </p:attrNameLst>
                                      </p:cBhvr>
                                      <p:to>
                                        <p:strVal val="visible"/>
                                      </p:to>
                                    </p:set>
                                    <p:anim from="(-#ppt_w/2)" to="(#ppt_x)" calcmode="lin" valueType="num">
                                      <p:cBhvr>
                                        <p:cTn id="13" dur="600" fill="hold">
                                          <p:stCondLst>
                                            <p:cond delay="0"/>
                                          </p:stCondLst>
                                        </p:cTn>
                                        <p:tgtEl>
                                          <p:spTgt spid="5211142"/>
                                        </p:tgtEl>
                                        <p:attrNameLst>
                                          <p:attrName>ppt_x</p:attrName>
                                        </p:attrNameLst>
                                      </p:cBhvr>
                                    </p:anim>
                                    <p:anim from="0" to="-1.0" calcmode="lin" valueType="num">
                                      <p:cBhvr>
                                        <p:cTn id="14" dur="200" decel="50000" autoRev="1" fill="hold">
                                          <p:stCondLst>
                                            <p:cond delay="600"/>
                                          </p:stCondLst>
                                        </p:cTn>
                                        <p:tgtEl>
                                          <p:spTgt spid="5211142"/>
                                        </p:tgtEl>
                                        <p:attrNameLst>
                                          <p:attrName>xshear</p:attrName>
                                        </p:attrNameLst>
                                      </p:cBhvr>
                                    </p:anim>
                                    <p:animScale>
                                      <p:cBhvr>
                                        <p:cTn id="15" dur="200" decel="100000" autoRev="1" fill="hold">
                                          <p:stCondLst>
                                            <p:cond delay="600"/>
                                          </p:stCondLst>
                                        </p:cTn>
                                        <p:tgtEl>
                                          <p:spTgt spid="5211142"/>
                                        </p:tgtEl>
                                      </p:cBhvr>
                                      <p:from x="100000" y="100000"/>
                                      <p:to x="80000" y="100000"/>
                                    </p:animScale>
                                    <p:anim by="(#ppt_h/3+#ppt_w*0.1)" calcmode="lin" valueType="num">
                                      <p:cBhvr additive="sum">
                                        <p:cTn id="16" dur="200" decel="100000" autoRev="1" fill="hold">
                                          <p:stCondLst>
                                            <p:cond delay="600"/>
                                          </p:stCondLst>
                                        </p:cTn>
                                        <p:tgtEl>
                                          <p:spTgt spid="5211142"/>
                                        </p:tgtEl>
                                        <p:attrNameLst>
                                          <p:attrName>ppt_x</p:attrName>
                                        </p:attrNameLst>
                                      </p:cBhvr>
                                    </p:anim>
                                  </p:childTnLst>
                                </p:cTn>
                              </p:par>
                              <p:par>
                                <p:cTn id="17" presetID="26" presetClass="entr" presetSubtype="0" fill="hold" nodeType="withEffect">
                                  <p:stCondLst>
                                    <p:cond delay="0"/>
                                  </p:stCondLst>
                                  <p:childTnLst>
                                    <p:set>
                                      <p:cBhvr>
                                        <p:cTn id="18" dur="1" fill="hold">
                                          <p:stCondLst>
                                            <p:cond delay="0"/>
                                          </p:stCondLst>
                                        </p:cTn>
                                        <p:tgtEl>
                                          <p:spTgt spid="5211140"/>
                                        </p:tgtEl>
                                        <p:attrNameLst>
                                          <p:attrName>style.visibility</p:attrName>
                                        </p:attrNameLst>
                                      </p:cBhvr>
                                      <p:to>
                                        <p:strVal val="visible"/>
                                      </p:to>
                                    </p:set>
                                    <p:animEffect transition="in" filter="wipe(down)">
                                      <p:cBhvr>
                                        <p:cTn id="19" dur="580">
                                          <p:stCondLst>
                                            <p:cond delay="0"/>
                                          </p:stCondLst>
                                        </p:cTn>
                                        <p:tgtEl>
                                          <p:spTgt spid="5211140"/>
                                        </p:tgtEl>
                                      </p:cBhvr>
                                    </p:animEffect>
                                    <p:anim calcmode="lin" valueType="num">
                                      <p:cBhvr>
                                        <p:cTn id="20" dur="1822" tmFilter="0,0; 0.14,0.36; 0.43,0.73; 0.71,0.91; 1.0,1.0">
                                          <p:stCondLst>
                                            <p:cond delay="0"/>
                                          </p:stCondLst>
                                        </p:cTn>
                                        <p:tgtEl>
                                          <p:spTgt spid="521114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21114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21114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21114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211140"/>
                                        </p:tgtEl>
                                        <p:attrNameLst>
                                          <p:attrName>ppt_y</p:attrName>
                                        </p:attrNameLst>
                                      </p:cBhvr>
                                      <p:tavLst>
                                        <p:tav tm="0" fmla="#ppt_y-sin(pi*$)/81">
                                          <p:val>
                                            <p:fltVal val="0"/>
                                          </p:val>
                                        </p:tav>
                                        <p:tav tm="100000">
                                          <p:val>
                                            <p:fltVal val="1"/>
                                          </p:val>
                                        </p:tav>
                                      </p:tavLst>
                                    </p:anim>
                                    <p:animScale>
                                      <p:cBhvr>
                                        <p:cTn id="25" dur="26">
                                          <p:stCondLst>
                                            <p:cond delay="650"/>
                                          </p:stCondLst>
                                        </p:cTn>
                                        <p:tgtEl>
                                          <p:spTgt spid="5211140"/>
                                        </p:tgtEl>
                                      </p:cBhvr>
                                      <p:to x="100000" y="60000"/>
                                    </p:animScale>
                                    <p:animScale>
                                      <p:cBhvr>
                                        <p:cTn id="26" dur="166" decel="50000">
                                          <p:stCondLst>
                                            <p:cond delay="676"/>
                                          </p:stCondLst>
                                        </p:cTn>
                                        <p:tgtEl>
                                          <p:spTgt spid="5211140"/>
                                        </p:tgtEl>
                                      </p:cBhvr>
                                      <p:to x="100000" y="100000"/>
                                    </p:animScale>
                                    <p:animScale>
                                      <p:cBhvr>
                                        <p:cTn id="27" dur="26">
                                          <p:stCondLst>
                                            <p:cond delay="1312"/>
                                          </p:stCondLst>
                                        </p:cTn>
                                        <p:tgtEl>
                                          <p:spTgt spid="5211140"/>
                                        </p:tgtEl>
                                      </p:cBhvr>
                                      <p:to x="100000" y="80000"/>
                                    </p:animScale>
                                    <p:animScale>
                                      <p:cBhvr>
                                        <p:cTn id="28" dur="166" decel="50000">
                                          <p:stCondLst>
                                            <p:cond delay="1338"/>
                                          </p:stCondLst>
                                        </p:cTn>
                                        <p:tgtEl>
                                          <p:spTgt spid="5211140"/>
                                        </p:tgtEl>
                                      </p:cBhvr>
                                      <p:to x="100000" y="100000"/>
                                    </p:animScale>
                                    <p:animScale>
                                      <p:cBhvr>
                                        <p:cTn id="29" dur="26">
                                          <p:stCondLst>
                                            <p:cond delay="1642"/>
                                          </p:stCondLst>
                                        </p:cTn>
                                        <p:tgtEl>
                                          <p:spTgt spid="5211140"/>
                                        </p:tgtEl>
                                      </p:cBhvr>
                                      <p:to x="100000" y="90000"/>
                                    </p:animScale>
                                    <p:animScale>
                                      <p:cBhvr>
                                        <p:cTn id="30" dur="166" decel="50000">
                                          <p:stCondLst>
                                            <p:cond delay="1668"/>
                                          </p:stCondLst>
                                        </p:cTn>
                                        <p:tgtEl>
                                          <p:spTgt spid="5211140"/>
                                        </p:tgtEl>
                                      </p:cBhvr>
                                      <p:to x="100000" y="100000"/>
                                    </p:animScale>
                                    <p:animScale>
                                      <p:cBhvr>
                                        <p:cTn id="31" dur="26">
                                          <p:stCondLst>
                                            <p:cond delay="1808"/>
                                          </p:stCondLst>
                                        </p:cTn>
                                        <p:tgtEl>
                                          <p:spTgt spid="5211140"/>
                                        </p:tgtEl>
                                      </p:cBhvr>
                                      <p:to x="100000" y="95000"/>
                                    </p:animScale>
                                    <p:animScale>
                                      <p:cBhvr>
                                        <p:cTn id="32" dur="166" decel="50000">
                                          <p:stCondLst>
                                            <p:cond delay="1834"/>
                                          </p:stCondLst>
                                        </p:cTn>
                                        <p:tgtEl>
                                          <p:spTgt spid="5211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1141" grpId="0" animBg="1"/>
      <p:bldP spid="521114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13186" name="Picture 2" descr="j028380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481138"/>
            <a:ext cx="5543550" cy="5294312"/>
          </a:xfrm>
          <a:prstGeom prst="rect">
            <a:avLst/>
          </a:prstGeom>
          <a:noFill/>
          <a:extLst>
            <a:ext uri="{909E8E84-426E-40DD-AFC4-6F175D3DCCD1}">
              <a14:hiddenFill xmlns:a14="http://schemas.microsoft.com/office/drawing/2010/main">
                <a:solidFill>
                  <a:srgbClr val="FFFFFF"/>
                </a:solidFill>
              </a14:hiddenFill>
            </a:ext>
          </a:extLst>
        </p:spPr>
      </p:pic>
      <p:sp>
        <p:nvSpPr>
          <p:cNvPr id="5213187" name="Text Box 3"/>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13188" name="Rectangle 4"/>
          <p:cNvSpPr>
            <a:spLocks noGrp="1" noChangeArrowheads="1"/>
          </p:cNvSpPr>
          <p:nvPr>
            <p:ph type="title"/>
          </p:nvPr>
        </p:nvSpPr>
        <p:spPr>
          <a:xfrm>
            <a:off x="76200" y="-17463"/>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市場は情報の相互作用の場</a:t>
            </a:r>
          </a:p>
        </p:txBody>
      </p:sp>
      <p:sp>
        <p:nvSpPr>
          <p:cNvPr id="5213189" name="Text Box 5"/>
          <p:cNvSpPr txBox="1">
            <a:spLocks noChangeArrowheads="1"/>
          </p:cNvSpPr>
          <p:nvPr/>
        </p:nvSpPr>
        <p:spPr bwMode="auto">
          <a:xfrm>
            <a:off x="539750" y="881063"/>
            <a:ext cx="7848600" cy="479425"/>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a:latin typeface="HGP創英角ﾎﾟｯﾌﾟ体" panose="040B0A00000000000000" pitchFamily="50" charset="-128"/>
                <a:ea typeface="HGP創英角ﾎﾟｯﾌﾟ体" panose="040B0A00000000000000" pitchFamily="50" charset="-128"/>
              </a:rPr>
              <a:t>経済的交換</a:t>
            </a:r>
            <a:r>
              <a:rPr lang="ja-JP" altLang="en-US">
                <a:latin typeface="Times New Roman" panose="02020603050405020304" pitchFamily="18" charset="0"/>
                <a:ea typeface="HGP創英角ﾎﾟｯﾌﾟ体" panose="040B0A00000000000000" pitchFamily="50" charset="-128"/>
              </a:rPr>
              <a:t>（</a:t>
            </a:r>
            <a:r>
              <a:rPr lang="en-US" altLang="ja-JP">
                <a:latin typeface="Times New Roman" panose="02020603050405020304" pitchFamily="18" charset="0"/>
                <a:ea typeface="HGP創英角ﾎﾟｯﾌﾟ体" panose="040B0A00000000000000" pitchFamily="50" charset="-128"/>
              </a:rPr>
              <a:t>exchange</a:t>
            </a:r>
            <a:r>
              <a:rPr lang="ja-JP" altLang="en-US">
                <a:latin typeface="Times New Roman" panose="02020603050405020304" pitchFamily="18" charset="0"/>
                <a:ea typeface="HGP創英角ﾎﾟｯﾌﾟ体" panose="040B0A00000000000000" pitchFamily="50" charset="-128"/>
              </a:rPr>
              <a:t>）</a:t>
            </a:r>
            <a:r>
              <a:rPr lang="ja-JP" altLang="en-US">
                <a:latin typeface="HGP創英角ﾎﾟｯﾌﾟ体" panose="040B0A00000000000000" pitchFamily="50" charset="-128"/>
                <a:ea typeface="HGP創英角ﾎﾟｯﾌﾟ体" panose="040B0A00000000000000" pitchFamily="50" charset="-128"/>
              </a:rPr>
              <a:t>を構成する情報とは</a:t>
            </a:r>
          </a:p>
        </p:txBody>
      </p:sp>
      <p:sp>
        <p:nvSpPr>
          <p:cNvPr id="5213190" name="Oval 6"/>
          <p:cNvSpPr>
            <a:spLocks noChangeArrowheads="1"/>
          </p:cNvSpPr>
          <p:nvPr/>
        </p:nvSpPr>
        <p:spPr bwMode="blackWhite">
          <a:xfrm>
            <a:off x="4427538" y="2924175"/>
            <a:ext cx="4133850" cy="3311525"/>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3200">
                <a:latin typeface="Times New Roman" panose="02020603050405020304" pitchFamily="18" charset="0"/>
                <a:ea typeface="HGP創英角ﾎﾟｯﾌﾟ体" panose="040B0A00000000000000" pitchFamily="50" charset="-128"/>
              </a:rPr>
              <a:t>経験と解釈と信頼の情報</a:t>
            </a:r>
          </a:p>
          <a:p>
            <a:r>
              <a:rPr lang="ja-JP" altLang="en-US" sz="2400">
                <a:latin typeface="Times New Roman" panose="02020603050405020304" pitchFamily="18" charset="0"/>
                <a:ea typeface="HGP創英角ﾎﾟｯﾌﾟ体" panose="040B0A00000000000000" pitchFamily="50" charset="-128"/>
              </a:rPr>
              <a:t>第二種の情報</a:t>
            </a:r>
          </a:p>
        </p:txBody>
      </p:sp>
      <p:sp>
        <p:nvSpPr>
          <p:cNvPr id="5213191" name="Oval 7"/>
          <p:cNvSpPr>
            <a:spLocks noChangeArrowheads="1"/>
          </p:cNvSpPr>
          <p:nvPr/>
        </p:nvSpPr>
        <p:spPr bwMode="blackWhite">
          <a:xfrm>
            <a:off x="539750" y="2925763"/>
            <a:ext cx="3887788" cy="3311525"/>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tLang="ja-JP" sz="2400">
              <a:latin typeface="Times New Roman" panose="02020603050405020304" pitchFamily="18" charset="0"/>
              <a:ea typeface="HG丸ｺﾞｼｯｸM-PRO" panose="020F0600000000000000" pitchFamily="50" charset="-128"/>
            </a:endParaRPr>
          </a:p>
          <a:p>
            <a:r>
              <a:rPr lang="ja-JP" altLang="en-US">
                <a:latin typeface="Times New Roman" panose="02020603050405020304" pitchFamily="18" charset="0"/>
                <a:ea typeface="HGP創英角ﾎﾟｯﾌﾟ体" panose="040B0A00000000000000" pitchFamily="50" charset="-128"/>
              </a:rPr>
              <a:t>価格と量の情報</a:t>
            </a:r>
          </a:p>
          <a:p>
            <a:r>
              <a:rPr lang="ja-JP" altLang="en-US" sz="2400">
                <a:latin typeface="Times New Roman" panose="02020603050405020304" pitchFamily="18" charset="0"/>
                <a:ea typeface="HGP創英角ﾎﾟｯﾌﾟ体" panose="040B0A00000000000000" pitchFamily="50" charset="-128"/>
              </a:rPr>
              <a:t>第一種の情報</a:t>
            </a:r>
          </a:p>
          <a:p>
            <a:endParaRPr lang="en-US" altLang="ja-JP" sz="3200">
              <a:latin typeface="Times New Roman" panose="02020603050405020304" pitchFamily="18" charset="0"/>
              <a:ea typeface="HG丸ｺﾞｼｯｸM-PRO" panose="020F0600000000000000" pitchFamily="50" charset="-128"/>
            </a:endParaRPr>
          </a:p>
        </p:txBody>
      </p:sp>
      <p:pic>
        <p:nvPicPr>
          <p:cNvPr id="5213192" name="Picture 8" descr="j0290303"/>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2808288" y="5157788"/>
            <a:ext cx="1187450" cy="158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13193" name="Text Box 9"/>
          <p:cNvSpPr txBox="1">
            <a:spLocks noChangeArrowheads="1"/>
          </p:cNvSpPr>
          <p:nvPr/>
        </p:nvSpPr>
        <p:spPr bwMode="auto">
          <a:xfrm>
            <a:off x="3132138" y="1889125"/>
            <a:ext cx="2881312" cy="4794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spAutoFit/>
          </a:bodyPr>
          <a:lstStyle/>
          <a:p>
            <a:pPr algn="l">
              <a:lnSpc>
                <a:spcPct val="90000"/>
              </a:lnSpc>
            </a:pPr>
            <a:r>
              <a:rPr lang="ja-JP" altLang="en-US" sz="2400">
                <a:latin typeface="Times New Roman" panose="02020603050405020304" pitchFamily="18" charset="0"/>
                <a:ea typeface="HG丸ｺﾞｼｯｸM-PRO" panose="020F0600000000000000" pitchFamily="50" charset="-128"/>
              </a:rPr>
              <a:t>　</a:t>
            </a:r>
            <a:r>
              <a:rPr lang="ja-JP" altLang="en-US">
                <a:solidFill>
                  <a:schemeClr val="bg1"/>
                </a:solidFill>
                <a:latin typeface="Times New Roman" panose="02020603050405020304" pitchFamily="18" charset="0"/>
                <a:ea typeface="HGP創英角ﾎﾟｯﾌﾟ体" panose="040B0A00000000000000" pitchFamily="50" charset="-128"/>
              </a:rPr>
              <a:t>物的相互作用</a:t>
            </a:r>
          </a:p>
        </p:txBody>
      </p:sp>
      <p:pic>
        <p:nvPicPr>
          <p:cNvPr id="5213194" name="Picture 10" descr="j02377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713" y="1557338"/>
            <a:ext cx="1154112" cy="1144587"/>
          </a:xfrm>
          <a:prstGeom prst="rect">
            <a:avLst/>
          </a:prstGeom>
          <a:noFill/>
          <a:extLst>
            <a:ext uri="{909E8E84-426E-40DD-AFC4-6F175D3DCCD1}">
              <a14:hiddenFill xmlns:a14="http://schemas.microsoft.com/office/drawing/2010/main">
                <a:solidFill>
                  <a:srgbClr val="FFFFFF"/>
                </a:solidFill>
              </a14:hiddenFill>
            </a:ext>
          </a:extLst>
        </p:spPr>
      </p:pic>
      <p:pic>
        <p:nvPicPr>
          <p:cNvPr id="5213195" name="Picture 11" descr="j02173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513" y="1412875"/>
            <a:ext cx="1336675" cy="1287463"/>
          </a:xfrm>
          <a:prstGeom prst="rect">
            <a:avLst/>
          </a:prstGeom>
          <a:noFill/>
          <a:extLst>
            <a:ext uri="{909E8E84-426E-40DD-AFC4-6F175D3DCCD1}">
              <a14:hiddenFill xmlns:a14="http://schemas.microsoft.com/office/drawing/2010/main">
                <a:solidFill>
                  <a:srgbClr val="FFFFFF"/>
                </a:solidFill>
              </a14:hiddenFill>
            </a:ext>
          </a:extLst>
        </p:spPr>
      </p:pic>
      <p:sp>
        <p:nvSpPr>
          <p:cNvPr id="5213196" name="AutoShape 12"/>
          <p:cNvSpPr>
            <a:spLocks noChangeArrowheads="1"/>
          </p:cNvSpPr>
          <p:nvPr/>
        </p:nvSpPr>
        <p:spPr bwMode="auto">
          <a:xfrm>
            <a:off x="2844800" y="1563688"/>
            <a:ext cx="3311525" cy="1144587"/>
          </a:xfrm>
          <a:prstGeom prst="leftRightArrow">
            <a:avLst>
              <a:gd name="adj1" fmla="val 50000"/>
              <a:gd name="adj2" fmla="val 57864"/>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pic>
        <p:nvPicPr>
          <p:cNvPr id="5213197" name="Picture 13" descr="j023628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13450" y="5341938"/>
            <a:ext cx="1511300" cy="1400175"/>
          </a:xfrm>
          <a:prstGeom prst="rect">
            <a:avLst/>
          </a:prstGeom>
          <a:noFill/>
          <a:extLst>
            <a:ext uri="{909E8E84-426E-40DD-AFC4-6F175D3DCCD1}">
              <a14:hiddenFill xmlns:a14="http://schemas.microsoft.com/office/drawing/2010/main">
                <a:solidFill>
                  <a:srgbClr val="FFFFFF"/>
                </a:solidFill>
              </a14:hiddenFill>
            </a:ext>
          </a:extLst>
        </p:spPr>
      </p:pic>
      <p:sp>
        <p:nvSpPr>
          <p:cNvPr id="5213198" name="Text Box 14"/>
          <p:cNvSpPr txBox="1">
            <a:spLocks noChangeArrowheads="1"/>
          </p:cNvSpPr>
          <p:nvPr/>
        </p:nvSpPr>
        <p:spPr bwMode="auto">
          <a:xfrm>
            <a:off x="3132138" y="3365500"/>
            <a:ext cx="2663825" cy="423863"/>
          </a:xfrm>
          <a:prstGeom prst="rect">
            <a:avLst/>
          </a:prstGeom>
          <a:solidFill>
            <a:srgbClr val="FFFFCC"/>
          </a:solidFill>
          <a:ln w="3175">
            <a:solidFill>
              <a:schemeClr val="tx1"/>
            </a:solidFill>
            <a:miter lim="800000"/>
            <a:headEnd/>
            <a:tailEnd/>
          </a:ln>
          <a:effectLst>
            <a:outerShdw dist="107763" dir="2700000" algn="ctr" rotWithShape="0">
              <a:srgbClr val="808080">
                <a:alpha val="50000"/>
              </a:srgbClr>
            </a:outerShdw>
          </a:effectLst>
        </p:spPr>
        <p:txBody>
          <a:bodyPr anchor="ctr">
            <a:spAutoFit/>
          </a:bodyPr>
          <a:lstStyle/>
          <a:p>
            <a:pPr>
              <a:lnSpc>
                <a:spcPct val="90000"/>
              </a:lnSpc>
            </a:pPr>
            <a:r>
              <a:rPr lang="ja-JP" altLang="en-US" sz="2400">
                <a:latin typeface="Times New Roman" panose="02020603050405020304" pitchFamily="18" charset="0"/>
                <a:ea typeface="HGP創英角ﾎﾟｯﾌﾟ体" panose="040B0A00000000000000" pitchFamily="50" charset="-128"/>
              </a:rPr>
              <a:t>情報的相互作用</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213186"/>
                                        </p:tgtEl>
                                        <p:attrNameLst>
                                          <p:attrName>style.opacity</p:attrName>
                                        </p:attrNameLst>
                                      </p:cBhvr>
                                      <p:to>
                                        <p:strVal val="0.5"/>
                                      </p:to>
                                    </p:set>
                                    <p:animEffect filter="image" prLst="opacity: 0.5">
                                      <p:cBhvr rctx="IE">
                                        <p:cTn id="7" dur="indefinite"/>
                                        <p:tgtEl>
                                          <p:spTgt spid="521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213196"/>
                                        </p:tgtEl>
                                        <p:attrNameLst>
                                          <p:attrName>style.visibility</p:attrName>
                                        </p:attrNameLst>
                                      </p:cBhvr>
                                      <p:to>
                                        <p:strVal val="visible"/>
                                      </p:to>
                                    </p:set>
                                    <p:anim calcmode="lin" valueType="num">
                                      <p:cBhvr>
                                        <p:cTn id="12" dur="500" fill="hold"/>
                                        <p:tgtEl>
                                          <p:spTgt spid="5213196"/>
                                        </p:tgtEl>
                                        <p:attrNameLst>
                                          <p:attrName>ppt_w</p:attrName>
                                        </p:attrNameLst>
                                      </p:cBhvr>
                                      <p:tavLst>
                                        <p:tav tm="0">
                                          <p:val>
                                            <p:fltVal val="0"/>
                                          </p:val>
                                        </p:tav>
                                        <p:tav tm="100000">
                                          <p:val>
                                            <p:strVal val="#ppt_w"/>
                                          </p:val>
                                        </p:tav>
                                      </p:tavLst>
                                    </p:anim>
                                    <p:anim calcmode="lin" valueType="num">
                                      <p:cBhvr>
                                        <p:cTn id="13" dur="500" fill="hold"/>
                                        <p:tgtEl>
                                          <p:spTgt spid="5213196"/>
                                        </p:tgtEl>
                                        <p:attrNameLst>
                                          <p:attrName>ppt_h</p:attrName>
                                        </p:attrNameLst>
                                      </p:cBhvr>
                                      <p:tavLst>
                                        <p:tav tm="0">
                                          <p:val>
                                            <p:fltVal val="0"/>
                                          </p:val>
                                        </p:tav>
                                        <p:tav tm="100000">
                                          <p:val>
                                            <p:strVal val="#ppt_h"/>
                                          </p:val>
                                        </p:tav>
                                      </p:tavLst>
                                    </p:anim>
                                  </p:childTnLst>
                                </p:cTn>
                              </p:par>
                              <p:par>
                                <p:cTn id="14" presetID="23" presetClass="entr" presetSubtype="528" fill="hold" grpId="0" nodeType="withEffect">
                                  <p:stCondLst>
                                    <p:cond delay="0"/>
                                  </p:stCondLst>
                                  <p:iterate type="lt">
                                    <p:tmPct val="10000"/>
                                  </p:iterate>
                                  <p:childTnLst>
                                    <p:set>
                                      <p:cBhvr>
                                        <p:cTn id="15" dur="1" fill="hold">
                                          <p:stCondLst>
                                            <p:cond delay="0"/>
                                          </p:stCondLst>
                                        </p:cTn>
                                        <p:tgtEl>
                                          <p:spTgt spid="5213193"/>
                                        </p:tgtEl>
                                        <p:attrNameLst>
                                          <p:attrName>style.visibility</p:attrName>
                                        </p:attrNameLst>
                                      </p:cBhvr>
                                      <p:to>
                                        <p:strVal val="visible"/>
                                      </p:to>
                                    </p:set>
                                    <p:anim calcmode="lin" valueType="num">
                                      <p:cBhvr>
                                        <p:cTn id="16" dur="500" fill="hold"/>
                                        <p:tgtEl>
                                          <p:spTgt spid="5213193"/>
                                        </p:tgtEl>
                                        <p:attrNameLst>
                                          <p:attrName>ppt_w</p:attrName>
                                        </p:attrNameLst>
                                      </p:cBhvr>
                                      <p:tavLst>
                                        <p:tav tm="0">
                                          <p:val>
                                            <p:fltVal val="0"/>
                                          </p:val>
                                        </p:tav>
                                        <p:tav tm="100000">
                                          <p:val>
                                            <p:strVal val="#ppt_w"/>
                                          </p:val>
                                        </p:tav>
                                      </p:tavLst>
                                    </p:anim>
                                    <p:anim calcmode="lin" valueType="num">
                                      <p:cBhvr>
                                        <p:cTn id="17" dur="500" fill="hold"/>
                                        <p:tgtEl>
                                          <p:spTgt spid="5213193"/>
                                        </p:tgtEl>
                                        <p:attrNameLst>
                                          <p:attrName>ppt_h</p:attrName>
                                        </p:attrNameLst>
                                      </p:cBhvr>
                                      <p:tavLst>
                                        <p:tav tm="0">
                                          <p:val>
                                            <p:fltVal val="0"/>
                                          </p:val>
                                        </p:tav>
                                        <p:tav tm="100000">
                                          <p:val>
                                            <p:strVal val="#ppt_h"/>
                                          </p:val>
                                        </p:tav>
                                      </p:tavLst>
                                    </p:anim>
                                    <p:anim calcmode="lin" valueType="num">
                                      <p:cBhvr>
                                        <p:cTn id="18" dur="500" fill="hold"/>
                                        <p:tgtEl>
                                          <p:spTgt spid="5213193"/>
                                        </p:tgtEl>
                                        <p:attrNameLst>
                                          <p:attrName>ppt_x</p:attrName>
                                        </p:attrNameLst>
                                      </p:cBhvr>
                                      <p:tavLst>
                                        <p:tav tm="0">
                                          <p:val>
                                            <p:fltVal val="0.5"/>
                                          </p:val>
                                        </p:tav>
                                        <p:tav tm="100000">
                                          <p:val>
                                            <p:strVal val="#ppt_x"/>
                                          </p:val>
                                        </p:tav>
                                      </p:tavLst>
                                    </p:anim>
                                    <p:anim calcmode="lin" valueType="num">
                                      <p:cBhvr>
                                        <p:cTn id="19" dur="500" fill="hold"/>
                                        <p:tgtEl>
                                          <p:spTgt spid="5213193"/>
                                        </p:tgtEl>
                                        <p:attrNameLst>
                                          <p:attrName>ppt_y</p:attrName>
                                        </p:attrNameLst>
                                      </p:cBhvr>
                                      <p:tavLst>
                                        <p:tav tm="0">
                                          <p:val>
                                            <p:fltVal val="0.5"/>
                                          </p:val>
                                        </p:tav>
                                        <p:tav tm="100000">
                                          <p:val>
                                            <p:strVal val="#ppt_y"/>
                                          </p:val>
                                        </p:tav>
                                      </p:tavLst>
                                    </p:anim>
                                  </p:childTnLst>
                                  <p:subTnLst>
                                    <p:audio>
                                      <p:cMediaNode vol="65000">
                                        <p:cTn display="0" masterRel="sameClick">
                                          <p:stCondLst>
                                            <p:cond evt="begin" delay="0">
                                              <p:tn val="14"/>
                                            </p:cond>
                                          </p:stCondLst>
                                          <p:endCondLst>
                                            <p:cond evt="onStopAudio" delay="0">
                                              <p:tgtEl>
                                                <p:sldTgt/>
                                              </p:tgtEl>
                                            </p:cond>
                                          </p:endCondLst>
                                        </p:cTn>
                                        <p:tgtEl>
                                          <p:sndTgt r:embed="rId4"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5213191"/>
                                        </p:tgtEl>
                                        <p:attrNameLst>
                                          <p:attrName>style.visibility</p:attrName>
                                        </p:attrNameLst>
                                      </p:cBhvr>
                                      <p:to>
                                        <p:strVal val="visible"/>
                                      </p:to>
                                    </p:set>
                                    <p:animEffect transition="in" filter="fade">
                                      <p:cBhvr>
                                        <p:cTn id="24" dur="2000"/>
                                        <p:tgtEl>
                                          <p:spTgt spid="5213191"/>
                                        </p:tgtEl>
                                      </p:cBhvr>
                                    </p:animEffect>
                                    <p:anim calcmode="lin" valueType="num">
                                      <p:cBhvr>
                                        <p:cTn id="25" dur="2000" fill="hold"/>
                                        <p:tgtEl>
                                          <p:spTgt spid="5213191"/>
                                        </p:tgtEl>
                                        <p:attrNameLst>
                                          <p:attrName>style.rotation</p:attrName>
                                        </p:attrNameLst>
                                      </p:cBhvr>
                                      <p:tavLst>
                                        <p:tav tm="0">
                                          <p:val>
                                            <p:fltVal val="720"/>
                                          </p:val>
                                        </p:tav>
                                        <p:tav tm="100000">
                                          <p:val>
                                            <p:fltVal val="0"/>
                                          </p:val>
                                        </p:tav>
                                      </p:tavLst>
                                    </p:anim>
                                    <p:anim calcmode="lin" valueType="num">
                                      <p:cBhvr>
                                        <p:cTn id="26" dur="2000" fill="hold"/>
                                        <p:tgtEl>
                                          <p:spTgt spid="5213191"/>
                                        </p:tgtEl>
                                        <p:attrNameLst>
                                          <p:attrName>ppt_h</p:attrName>
                                        </p:attrNameLst>
                                      </p:cBhvr>
                                      <p:tavLst>
                                        <p:tav tm="0">
                                          <p:val>
                                            <p:fltVal val="0"/>
                                          </p:val>
                                        </p:tav>
                                        <p:tav tm="100000">
                                          <p:val>
                                            <p:strVal val="#ppt_h"/>
                                          </p:val>
                                        </p:tav>
                                      </p:tavLst>
                                    </p:anim>
                                    <p:anim calcmode="lin" valueType="num">
                                      <p:cBhvr>
                                        <p:cTn id="27" dur="2000" fill="hold"/>
                                        <p:tgtEl>
                                          <p:spTgt spid="5213191"/>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5213190"/>
                                        </p:tgtEl>
                                        <p:attrNameLst>
                                          <p:attrName>style.visibility</p:attrName>
                                        </p:attrNameLst>
                                      </p:cBhvr>
                                      <p:to>
                                        <p:strVal val="visible"/>
                                      </p:to>
                                    </p:set>
                                    <p:animEffect transition="in" filter="fade">
                                      <p:cBhvr>
                                        <p:cTn id="30" dur="2000"/>
                                        <p:tgtEl>
                                          <p:spTgt spid="5213190"/>
                                        </p:tgtEl>
                                      </p:cBhvr>
                                    </p:animEffect>
                                    <p:anim calcmode="lin" valueType="num">
                                      <p:cBhvr>
                                        <p:cTn id="31" dur="2000" fill="hold"/>
                                        <p:tgtEl>
                                          <p:spTgt spid="5213190"/>
                                        </p:tgtEl>
                                        <p:attrNameLst>
                                          <p:attrName>style.rotation</p:attrName>
                                        </p:attrNameLst>
                                      </p:cBhvr>
                                      <p:tavLst>
                                        <p:tav tm="0">
                                          <p:val>
                                            <p:fltVal val="720"/>
                                          </p:val>
                                        </p:tav>
                                        <p:tav tm="100000">
                                          <p:val>
                                            <p:fltVal val="0"/>
                                          </p:val>
                                        </p:tav>
                                      </p:tavLst>
                                    </p:anim>
                                    <p:anim calcmode="lin" valueType="num">
                                      <p:cBhvr>
                                        <p:cTn id="32" dur="2000" fill="hold"/>
                                        <p:tgtEl>
                                          <p:spTgt spid="5213190"/>
                                        </p:tgtEl>
                                        <p:attrNameLst>
                                          <p:attrName>ppt_h</p:attrName>
                                        </p:attrNameLst>
                                      </p:cBhvr>
                                      <p:tavLst>
                                        <p:tav tm="0">
                                          <p:val>
                                            <p:fltVal val="0"/>
                                          </p:val>
                                        </p:tav>
                                        <p:tav tm="100000">
                                          <p:val>
                                            <p:strVal val="#ppt_h"/>
                                          </p:val>
                                        </p:tav>
                                      </p:tavLst>
                                    </p:anim>
                                    <p:anim calcmode="lin" valueType="num">
                                      <p:cBhvr>
                                        <p:cTn id="33" dur="2000" fill="hold"/>
                                        <p:tgtEl>
                                          <p:spTgt spid="5213190"/>
                                        </p:tgtEl>
                                        <p:attrNameLst>
                                          <p:attrName>ppt_w</p:attrName>
                                        </p:attrNameLst>
                                      </p:cBhvr>
                                      <p:tavLst>
                                        <p:tav tm="0">
                                          <p:val>
                                            <p:fltVal val="0"/>
                                          </p:val>
                                        </p:tav>
                                        <p:tav tm="100000">
                                          <p:val>
                                            <p:strVal val="#ppt_w"/>
                                          </p:val>
                                        </p:tav>
                                      </p:tavLst>
                                    </p:anim>
                                  </p:childTnLst>
                                </p:cTn>
                              </p:par>
                              <p:par>
                                <p:cTn id="34" presetID="55" presetClass="entr" presetSubtype="0" fill="hold" nodeType="withEffect">
                                  <p:stCondLst>
                                    <p:cond delay="0"/>
                                  </p:stCondLst>
                                  <p:childTnLst>
                                    <p:set>
                                      <p:cBhvr>
                                        <p:cTn id="35" dur="1" fill="hold">
                                          <p:stCondLst>
                                            <p:cond delay="0"/>
                                          </p:stCondLst>
                                        </p:cTn>
                                        <p:tgtEl>
                                          <p:spTgt spid="5213192"/>
                                        </p:tgtEl>
                                        <p:attrNameLst>
                                          <p:attrName>style.visibility</p:attrName>
                                        </p:attrNameLst>
                                      </p:cBhvr>
                                      <p:to>
                                        <p:strVal val="visible"/>
                                      </p:to>
                                    </p:set>
                                    <p:anim calcmode="lin" valueType="num">
                                      <p:cBhvr>
                                        <p:cTn id="36" dur="1000" fill="hold"/>
                                        <p:tgtEl>
                                          <p:spTgt spid="5213192"/>
                                        </p:tgtEl>
                                        <p:attrNameLst>
                                          <p:attrName>ppt_w</p:attrName>
                                        </p:attrNameLst>
                                      </p:cBhvr>
                                      <p:tavLst>
                                        <p:tav tm="0">
                                          <p:val>
                                            <p:strVal val="#ppt_w*0.70"/>
                                          </p:val>
                                        </p:tav>
                                        <p:tav tm="100000">
                                          <p:val>
                                            <p:strVal val="#ppt_w"/>
                                          </p:val>
                                        </p:tav>
                                      </p:tavLst>
                                    </p:anim>
                                    <p:anim calcmode="lin" valueType="num">
                                      <p:cBhvr>
                                        <p:cTn id="37" dur="1000" fill="hold"/>
                                        <p:tgtEl>
                                          <p:spTgt spid="5213192"/>
                                        </p:tgtEl>
                                        <p:attrNameLst>
                                          <p:attrName>ppt_h</p:attrName>
                                        </p:attrNameLst>
                                      </p:cBhvr>
                                      <p:tavLst>
                                        <p:tav tm="0">
                                          <p:val>
                                            <p:strVal val="#ppt_h"/>
                                          </p:val>
                                        </p:tav>
                                        <p:tav tm="100000">
                                          <p:val>
                                            <p:strVal val="#ppt_h"/>
                                          </p:val>
                                        </p:tav>
                                      </p:tavLst>
                                    </p:anim>
                                    <p:animEffect transition="in" filter="fade">
                                      <p:cBhvr>
                                        <p:cTn id="38" dur="1000"/>
                                        <p:tgtEl>
                                          <p:spTgt spid="5213192"/>
                                        </p:tgtEl>
                                      </p:cBhvr>
                                    </p:animEffect>
                                  </p:childTnLst>
                                </p:cTn>
                              </p:par>
                              <p:par>
                                <p:cTn id="39" presetID="10" presetClass="entr" presetSubtype="0" fill="hold" nodeType="withEffect">
                                  <p:stCondLst>
                                    <p:cond delay="0"/>
                                  </p:stCondLst>
                                  <p:childTnLst>
                                    <p:set>
                                      <p:cBhvr>
                                        <p:cTn id="40" dur="1" fill="hold">
                                          <p:stCondLst>
                                            <p:cond delay="0"/>
                                          </p:stCondLst>
                                        </p:cTn>
                                        <p:tgtEl>
                                          <p:spTgt spid="5213197"/>
                                        </p:tgtEl>
                                        <p:attrNameLst>
                                          <p:attrName>style.visibility</p:attrName>
                                        </p:attrNameLst>
                                      </p:cBhvr>
                                      <p:to>
                                        <p:strVal val="visible"/>
                                      </p:to>
                                    </p:set>
                                    <p:animEffect transition="in" filter="fade">
                                      <p:cBhvr>
                                        <p:cTn id="41" dur="2000"/>
                                        <p:tgtEl>
                                          <p:spTgt spid="5213197"/>
                                        </p:tgtEl>
                                      </p:cBhvr>
                                    </p:animEffect>
                                  </p:childTnLst>
                                </p:cTn>
                              </p:par>
                              <p:par>
                                <p:cTn id="42" presetID="23" presetClass="entr" presetSubtype="528" fill="hold" grpId="0" nodeType="withEffect">
                                  <p:stCondLst>
                                    <p:cond delay="0"/>
                                  </p:stCondLst>
                                  <p:iterate type="lt">
                                    <p:tmPct val="10000"/>
                                  </p:iterate>
                                  <p:childTnLst>
                                    <p:set>
                                      <p:cBhvr>
                                        <p:cTn id="43" dur="1" fill="hold">
                                          <p:stCondLst>
                                            <p:cond delay="0"/>
                                          </p:stCondLst>
                                        </p:cTn>
                                        <p:tgtEl>
                                          <p:spTgt spid="5213198"/>
                                        </p:tgtEl>
                                        <p:attrNameLst>
                                          <p:attrName>style.visibility</p:attrName>
                                        </p:attrNameLst>
                                      </p:cBhvr>
                                      <p:to>
                                        <p:strVal val="visible"/>
                                      </p:to>
                                    </p:set>
                                    <p:anim calcmode="lin" valueType="num">
                                      <p:cBhvr>
                                        <p:cTn id="44" dur="500" fill="hold"/>
                                        <p:tgtEl>
                                          <p:spTgt spid="5213198"/>
                                        </p:tgtEl>
                                        <p:attrNameLst>
                                          <p:attrName>ppt_w</p:attrName>
                                        </p:attrNameLst>
                                      </p:cBhvr>
                                      <p:tavLst>
                                        <p:tav tm="0">
                                          <p:val>
                                            <p:fltVal val="0"/>
                                          </p:val>
                                        </p:tav>
                                        <p:tav tm="100000">
                                          <p:val>
                                            <p:strVal val="#ppt_w"/>
                                          </p:val>
                                        </p:tav>
                                      </p:tavLst>
                                    </p:anim>
                                    <p:anim calcmode="lin" valueType="num">
                                      <p:cBhvr>
                                        <p:cTn id="45" dur="500" fill="hold"/>
                                        <p:tgtEl>
                                          <p:spTgt spid="5213198"/>
                                        </p:tgtEl>
                                        <p:attrNameLst>
                                          <p:attrName>ppt_h</p:attrName>
                                        </p:attrNameLst>
                                      </p:cBhvr>
                                      <p:tavLst>
                                        <p:tav tm="0">
                                          <p:val>
                                            <p:fltVal val="0"/>
                                          </p:val>
                                        </p:tav>
                                        <p:tav tm="100000">
                                          <p:val>
                                            <p:strVal val="#ppt_h"/>
                                          </p:val>
                                        </p:tav>
                                      </p:tavLst>
                                    </p:anim>
                                    <p:anim calcmode="lin" valueType="num">
                                      <p:cBhvr>
                                        <p:cTn id="46" dur="500" fill="hold"/>
                                        <p:tgtEl>
                                          <p:spTgt spid="5213198"/>
                                        </p:tgtEl>
                                        <p:attrNameLst>
                                          <p:attrName>ppt_x</p:attrName>
                                        </p:attrNameLst>
                                      </p:cBhvr>
                                      <p:tavLst>
                                        <p:tav tm="0">
                                          <p:val>
                                            <p:fltVal val="0.5"/>
                                          </p:val>
                                        </p:tav>
                                        <p:tav tm="100000">
                                          <p:val>
                                            <p:strVal val="#ppt_x"/>
                                          </p:val>
                                        </p:tav>
                                      </p:tavLst>
                                    </p:anim>
                                    <p:anim calcmode="lin" valueType="num">
                                      <p:cBhvr>
                                        <p:cTn id="47" dur="500" fill="hold"/>
                                        <p:tgtEl>
                                          <p:spTgt spid="521319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3191" grpId="0" animBg="1"/>
      <p:bldP spid="5213193" grpId="0"/>
      <p:bldP spid="5213196" grpId="0" animBg="1"/>
      <p:bldP spid="521319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9330"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19331" name="Rectangle 3"/>
          <p:cNvSpPr>
            <a:spLocks noGrp="1" noChangeArrowheads="1"/>
          </p:cNvSpPr>
          <p:nvPr>
            <p:ph type="title"/>
          </p:nvPr>
        </p:nvSpPr>
        <p:spPr>
          <a:xfrm>
            <a:off x="0" y="44450"/>
            <a:ext cx="9144000" cy="782638"/>
          </a:xfrm>
        </p:spPr>
        <p:txBody>
          <a:bodyPr/>
          <a:lstStyle/>
          <a:p>
            <a:pPr algn="ctr"/>
            <a:r>
              <a:rPr lang="ja-JP" altLang="en-US" sz="3600">
                <a:solidFill>
                  <a:schemeClr val="tx1"/>
                </a:solidFill>
                <a:effectLst/>
                <a:latin typeface="Times New Roman" panose="02020603050405020304" pitchFamily="18" charset="0"/>
                <a:ea typeface="HGP創英角ﾎﾟｯﾌﾟ体" panose="040B0A00000000000000" pitchFamily="50" charset="-128"/>
              </a:rPr>
              <a:t>メタ情報としての信頼という情報</a:t>
            </a:r>
            <a:endParaRPr lang="ja-JP" altLang="en-US" sz="3400">
              <a:effectLst/>
              <a:ea typeface="HGP創英角ﾎﾟｯﾌﾟ体" panose="040B0A00000000000000" pitchFamily="50" charset="-128"/>
            </a:endParaRPr>
          </a:p>
        </p:txBody>
      </p:sp>
      <p:sp>
        <p:nvSpPr>
          <p:cNvPr id="5219332" name="Oval 4"/>
          <p:cNvSpPr>
            <a:spLocks noChangeArrowheads="1"/>
          </p:cNvSpPr>
          <p:nvPr/>
        </p:nvSpPr>
        <p:spPr bwMode="blackWhite">
          <a:xfrm>
            <a:off x="107950" y="908050"/>
            <a:ext cx="4176713" cy="352901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a:latin typeface="Times New Roman" panose="02020603050405020304" pitchFamily="18" charset="0"/>
                <a:ea typeface="HGP創英角ﾎﾟｯﾌﾟ体" panose="040B0A00000000000000" pitchFamily="50" charset="-128"/>
              </a:rPr>
              <a:t>「能力」</a:t>
            </a:r>
            <a:r>
              <a:rPr kumimoji="0" lang="ja-JP" altLang="en-US" sz="2000">
                <a:latin typeface="Times New Roman" panose="02020603050405020304" pitchFamily="18" charset="0"/>
                <a:ea typeface="HGP創英角ﾎﾟｯﾌﾟ体" panose="040B0A00000000000000" pitchFamily="50" charset="-128"/>
              </a:rPr>
              <a:t>に</a:t>
            </a:r>
            <a:r>
              <a:rPr kumimoji="0" lang="ja-JP" altLang="en-US" sz="2400">
                <a:latin typeface="Times New Roman" panose="02020603050405020304" pitchFamily="18" charset="0"/>
                <a:ea typeface="HGP創英角ﾎﾟｯﾌﾟ体" panose="040B0A00000000000000" pitchFamily="50" charset="-128"/>
              </a:rPr>
              <a:t>対</a:t>
            </a:r>
            <a:r>
              <a:rPr kumimoji="0" lang="ja-JP" altLang="en-US" sz="2000">
                <a:latin typeface="Times New Roman" panose="02020603050405020304" pitchFamily="18" charset="0"/>
                <a:ea typeface="HGP創英角ﾎﾟｯﾌﾟ体" panose="040B0A00000000000000" pitchFamily="50" charset="-128"/>
              </a:rPr>
              <a:t>する</a:t>
            </a:r>
            <a:r>
              <a:rPr kumimoji="0" lang="ja-JP" altLang="en-US" sz="2400">
                <a:latin typeface="Times New Roman" panose="02020603050405020304" pitchFamily="18" charset="0"/>
                <a:ea typeface="HGP創英角ﾎﾟｯﾌﾟ体" panose="040B0A00000000000000" pitchFamily="50" charset="-128"/>
              </a:rPr>
              <a:t>信頼</a:t>
            </a:r>
          </a:p>
        </p:txBody>
      </p:sp>
      <p:sp>
        <p:nvSpPr>
          <p:cNvPr id="5219333" name="Oval 5"/>
          <p:cNvSpPr>
            <a:spLocks noChangeArrowheads="1"/>
          </p:cNvSpPr>
          <p:nvPr/>
        </p:nvSpPr>
        <p:spPr bwMode="blackWhite">
          <a:xfrm>
            <a:off x="4932363" y="908050"/>
            <a:ext cx="4033837" cy="3529013"/>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a:latin typeface="HGP創英角ﾎﾟｯﾌﾟ体" panose="040B0A00000000000000" pitchFamily="50" charset="-128"/>
                <a:ea typeface="HGP創英角ﾎﾟｯﾌﾟ体" panose="040B0A00000000000000" pitchFamily="50" charset="-128"/>
              </a:rPr>
              <a:t>「意図」</a:t>
            </a:r>
            <a:r>
              <a:rPr kumimoji="0" lang="ja-JP" altLang="en-US" sz="2000">
                <a:latin typeface="HGP創英角ﾎﾟｯﾌﾟ体" panose="040B0A00000000000000" pitchFamily="50" charset="-128"/>
                <a:ea typeface="HGP創英角ﾎﾟｯﾌﾟ体" panose="040B0A00000000000000" pitchFamily="50" charset="-128"/>
              </a:rPr>
              <a:t>に</a:t>
            </a:r>
            <a:r>
              <a:rPr kumimoji="0" lang="ja-JP" altLang="en-US" sz="2400">
                <a:latin typeface="HGP創英角ﾎﾟｯﾌﾟ体" panose="040B0A00000000000000" pitchFamily="50" charset="-128"/>
                <a:ea typeface="HGP創英角ﾎﾟｯﾌﾟ体" panose="040B0A00000000000000" pitchFamily="50" charset="-128"/>
              </a:rPr>
              <a:t>対</a:t>
            </a:r>
            <a:r>
              <a:rPr kumimoji="0" lang="ja-JP" altLang="en-US" sz="2000">
                <a:latin typeface="HGP創英角ﾎﾟｯﾌﾟ体" panose="040B0A00000000000000" pitchFamily="50" charset="-128"/>
                <a:ea typeface="HGP創英角ﾎﾟｯﾌﾟ体" panose="040B0A00000000000000" pitchFamily="50" charset="-128"/>
              </a:rPr>
              <a:t>する</a:t>
            </a:r>
            <a:r>
              <a:rPr kumimoji="0" lang="ja-JP" altLang="en-US" sz="2400">
                <a:latin typeface="HGP創英角ﾎﾟｯﾌﾟ体" panose="040B0A00000000000000" pitchFamily="50" charset="-128"/>
                <a:ea typeface="HGP創英角ﾎﾟｯﾌﾟ体" panose="040B0A00000000000000" pitchFamily="50" charset="-128"/>
              </a:rPr>
              <a:t>信頼</a:t>
            </a:r>
          </a:p>
        </p:txBody>
      </p:sp>
      <p:sp>
        <p:nvSpPr>
          <p:cNvPr id="5219334" name="Text Box 6"/>
          <p:cNvSpPr txBox="1">
            <a:spLocks noChangeArrowheads="1"/>
          </p:cNvSpPr>
          <p:nvPr/>
        </p:nvSpPr>
        <p:spPr bwMode="blackWhite">
          <a:xfrm>
            <a:off x="1187450" y="5935663"/>
            <a:ext cx="6264275" cy="588962"/>
          </a:xfrm>
          <a:prstGeom prst="rect">
            <a:avLst/>
          </a:prstGeom>
          <a:solidFill>
            <a:srgbClr val="333333"/>
          </a:solidFill>
          <a:ln w="31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spAutoFit/>
          </a:bodyPr>
          <a:lstStyle/>
          <a:p>
            <a:pPr>
              <a:lnSpc>
                <a:spcPct val="90000"/>
              </a:lnSpc>
            </a:pPr>
            <a:r>
              <a:rPr lang="ja-JP" altLang="en-US" sz="3600">
                <a:solidFill>
                  <a:schemeClr val="bg1"/>
                </a:solidFill>
                <a:latin typeface="Times New Roman" panose="02020603050405020304" pitchFamily="18" charset="0"/>
              </a:rPr>
              <a:t>交換の底辺に流れる重低音</a:t>
            </a:r>
          </a:p>
        </p:txBody>
      </p:sp>
      <p:sp>
        <p:nvSpPr>
          <p:cNvPr id="5219335" name="Rectangle 7"/>
          <p:cNvSpPr>
            <a:spLocks noChangeArrowheads="1"/>
          </p:cNvSpPr>
          <p:nvPr/>
        </p:nvSpPr>
        <p:spPr bwMode="auto">
          <a:xfrm>
            <a:off x="971550" y="6546850"/>
            <a:ext cx="4286250"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lang="ja-JP" altLang="en-US" sz="1200">
                <a:latin typeface="HG丸ｺﾞｼｯｸM-PRO" panose="020F0600000000000000" pitchFamily="50" charset="-128"/>
                <a:ea typeface="HG丸ｺﾞｼｯｸM-PRO" panose="020F0600000000000000" pitchFamily="50" charset="-128"/>
              </a:rPr>
              <a:t>（出典：山岸俊男</a:t>
            </a:r>
            <a:r>
              <a:rPr lang="en-US" altLang="ja-JP" sz="1200">
                <a:latin typeface="HG丸ｺﾞｼｯｸM-PRO" panose="020F0600000000000000" pitchFamily="50" charset="-128"/>
                <a:ea typeface="HG丸ｺﾞｼｯｸM-PRO" panose="020F0600000000000000" pitchFamily="50" charset="-128"/>
              </a:rPr>
              <a:t>『</a:t>
            </a:r>
            <a:r>
              <a:rPr lang="ja-JP" altLang="en-US" sz="1200">
                <a:latin typeface="HG丸ｺﾞｼｯｸM-PRO" panose="020F0600000000000000" pitchFamily="50" charset="-128"/>
                <a:ea typeface="HG丸ｺﾞｼｯｸM-PRO" panose="020F0600000000000000" pitchFamily="50" charset="-128"/>
              </a:rPr>
              <a:t>信頼の構造</a:t>
            </a:r>
            <a:r>
              <a:rPr lang="en-US" altLang="ja-JP" sz="1200">
                <a:latin typeface="HG丸ｺﾞｼｯｸM-PRO" panose="020F0600000000000000" pitchFamily="50" charset="-128"/>
                <a:ea typeface="HG丸ｺﾞｼｯｸM-PRO" panose="020F0600000000000000" pitchFamily="50" charset="-128"/>
              </a:rPr>
              <a:t>』</a:t>
            </a:r>
            <a:r>
              <a:rPr lang="en-US" altLang="ja-JP" sz="1200"/>
              <a:t>1998</a:t>
            </a:r>
            <a:r>
              <a:rPr lang="ja-JP" altLang="en-US" sz="1200">
                <a:latin typeface="HG丸ｺﾞｼｯｸM-PRO" panose="020F0600000000000000" pitchFamily="50" charset="-128"/>
                <a:ea typeface="HG丸ｺﾞｼｯｸM-PRO" panose="020F0600000000000000" pitchFamily="50" charset="-128"/>
              </a:rPr>
              <a:t>年，東京大学出版会）</a:t>
            </a:r>
          </a:p>
        </p:txBody>
      </p:sp>
      <p:sp>
        <p:nvSpPr>
          <p:cNvPr id="5219336" name="Text Box 8"/>
          <p:cNvSpPr txBox="1">
            <a:spLocks noChangeArrowheads="1"/>
          </p:cNvSpPr>
          <p:nvPr/>
        </p:nvSpPr>
        <p:spPr bwMode="auto">
          <a:xfrm>
            <a:off x="971550" y="3141663"/>
            <a:ext cx="22320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latin typeface="Times New Roman" panose="02020603050405020304" pitchFamily="18" charset="0"/>
                <a:ea typeface="HG丸ｺﾞｼｯｸM-PRO" panose="020F0600000000000000" pitchFamily="50" charset="-128"/>
              </a:rPr>
              <a:t>ふぐの調理免許</a:t>
            </a:r>
          </a:p>
        </p:txBody>
      </p:sp>
      <p:sp>
        <p:nvSpPr>
          <p:cNvPr id="5219337" name="Text Box 9"/>
          <p:cNvSpPr txBox="1">
            <a:spLocks noChangeArrowheads="1"/>
          </p:cNvSpPr>
          <p:nvPr/>
        </p:nvSpPr>
        <p:spPr bwMode="auto">
          <a:xfrm>
            <a:off x="5795963" y="3141663"/>
            <a:ext cx="22320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latin typeface="Times New Roman" panose="02020603050405020304" pitchFamily="18" charset="0"/>
                <a:ea typeface="HG丸ｺﾞｼｯｸM-PRO" panose="020F0600000000000000" pitchFamily="50" charset="-128"/>
              </a:rPr>
              <a:t>夫は浮気をしない</a:t>
            </a:r>
          </a:p>
        </p:txBody>
      </p:sp>
      <p:pic>
        <p:nvPicPr>
          <p:cNvPr id="5219338" name="Picture 10" descr="j0236282"/>
          <p:cNvPicPr>
            <a:picLocks noGrp="1" noChangeAspect="1" noChangeArrowheads="1" noCrop="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276600" y="3573463"/>
            <a:ext cx="2520950" cy="233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19339" name="Picture 11" descr="momoCA"/>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gray">
          <a:xfrm>
            <a:off x="6764338" y="3848100"/>
            <a:ext cx="1585912" cy="20288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219332"/>
                                        </p:tgtEl>
                                        <p:attrNameLst>
                                          <p:attrName>style.visibility</p:attrName>
                                        </p:attrNameLst>
                                      </p:cBhvr>
                                      <p:to>
                                        <p:strVal val="visible"/>
                                      </p:to>
                                    </p:set>
                                    <p:animEffect transition="in" filter="fade">
                                      <p:cBhvr>
                                        <p:cTn id="7" dur="2000"/>
                                        <p:tgtEl>
                                          <p:spTgt spid="5219332"/>
                                        </p:tgtEl>
                                      </p:cBhvr>
                                    </p:animEffect>
                                    <p:anim calcmode="lin" valueType="num">
                                      <p:cBhvr>
                                        <p:cTn id="8" dur="2000" fill="hold"/>
                                        <p:tgtEl>
                                          <p:spTgt spid="5219332"/>
                                        </p:tgtEl>
                                        <p:attrNameLst>
                                          <p:attrName>style.rotation</p:attrName>
                                        </p:attrNameLst>
                                      </p:cBhvr>
                                      <p:tavLst>
                                        <p:tav tm="0">
                                          <p:val>
                                            <p:fltVal val="720"/>
                                          </p:val>
                                        </p:tav>
                                        <p:tav tm="100000">
                                          <p:val>
                                            <p:fltVal val="0"/>
                                          </p:val>
                                        </p:tav>
                                      </p:tavLst>
                                    </p:anim>
                                    <p:anim calcmode="lin" valueType="num">
                                      <p:cBhvr>
                                        <p:cTn id="9" dur="2000" fill="hold"/>
                                        <p:tgtEl>
                                          <p:spTgt spid="5219332"/>
                                        </p:tgtEl>
                                        <p:attrNameLst>
                                          <p:attrName>ppt_h</p:attrName>
                                        </p:attrNameLst>
                                      </p:cBhvr>
                                      <p:tavLst>
                                        <p:tav tm="0">
                                          <p:val>
                                            <p:fltVal val="0"/>
                                          </p:val>
                                        </p:tav>
                                        <p:tav tm="100000">
                                          <p:val>
                                            <p:strVal val="#ppt_h"/>
                                          </p:val>
                                        </p:tav>
                                      </p:tavLst>
                                    </p:anim>
                                    <p:anim calcmode="lin" valueType="num">
                                      <p:cBhvr>
                                        <p:cTn id="10" dur="2000" fill="hold"/>
                                        <p:tgtEl>
                                          <p:spTgt spid="5219332"/>
                                        </p:tgtEl>
                                        <p:attrNameLst>
                                          <p:attrName>ppt_w</p:attrName>
                                        </p:attrNameLst>
                                      </p:cBhvr>
                                      <p:tavLst>
                                        <p:tav tm="0">
                                          <p:val>
                                            <p:fltVal val="0"/>
                                          </p:val>
                                        </p:tav>
                                        <p:tav tm="100000">
                                          <p:val>
                                            <p:strVal val="#ppt_w"/>
                                          </p:val>
                                        </p:tav>
                                      </p:tavLst>
                                    </p:anim>
                                  </p:childTnLst>
                                </p:cTn>
                              </p:par>
                              <p:par>
                                <p:cTn id="11" presetID="38" presetClass="entr" presetSubtype="0" accel="50000" fill="hold" grpId="0" nodeType="withEffect">
                                  <p:stCondLst>
                                    <p:cond delay="0"/>
                                  </p:stCondLst>
                                  <p:iterate type="lt">
                                    <p:tmPct val="50000"/>
                                  </p:iterate>
                                  <p:childTnLst>
                                    <p:set>
                                      <p:cBhvr>
                                        <p:cTn id="12" dur="1" fill="hold">
                                          <p:stCondLst>
                                            <p:cond delay="0"/>
                                          </p:stCondLst>
                                        </p:cTn>
                                        <p:tgtEl>
                                          <p:spTgt spid="5219336"/>
                                        </p:tgtEl>
                                        <p:attrNameLst>
                                          <p:attrName>style.visibility</p:attrName>
                                        </p:attrNameLst>
                                      </p:cBhvr>
                                      <p:to>
                                        <p:strVal val="visible"/>
                                      </p:to>
                                    </p:set>
                                    <p:set>
                                      <p:cBhvr>
                                        <p:cTn id="13" dur="455" fill="hold">
                                          <p:stCondLst>
                                            <p:cond delay="0"/>
                                          </p:stCondLst>
                                        </p:cTn>
                                        <p:tgtEl>
                                          <p:spTgt spid="5219336"/>
                                        </p:tgtEl>
                                        <p:attrNameLst>
                                          <p:attrName>style.rotation</p:attrName>
                                        </p:attrNameLst>
                                      </p:cBhvr>
                                      <p:to>
                                        <p:strVal val="-45.0"/>
                                      </p:to>
                                    </p:set>
                                    <p:anim calcmode="lin" valueType="num">
                                      <p:cBhvr>
                                        <p:cTn id="14" dur="455" fill="hold">
                                          <p:stCondLst>
                                            <p:cond delay="455"/>
                                          </p:stCondLst>
                                        </p:cTn>
                                        <p:tgtEl>
                                          <p:spTgt spid="5219336"/>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5219336"/>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5219336"/>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5219336"/>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5219333"/>
                                        </p:tgtEl>
                                        <p:attrNameLst>
                                          <p:attrName>style.visibility</p:attrName>
                                        </p:attrNameLst>
                                      </p:cBhvr>
                                      <p:to>
                                        <p:strVal val="visible"/>
                                      </p:to>
                                    </p:set>
                                    <p:animEffect transition="in" filter="fade">
                                      <p:cBhvr>
                                        <p:cTn id="22" dur="2000"/>
                                        <p:tgtEl>
                                          <p:spTgt spid="5219333"/>
                                        </p:tgtEl>
                                      </p:cBhvr>
                                    </p:animEffect>
                                    <p:anim calcmode="lin" valueType="num">
                                      <p:cBhvr>
                                        <p:cTn id="23" dur="2000" fill="hold"/>
                                        <p:tgtEl>
                                          <p:spTgt spid="5219333"/>
                                        </p:tgtEl>
                                        <p:attrNameLst>
                                          <p:attrName>style.rotation</p:attrName>
                                        </p:attrNameLst>
                                      </p:cBhvr>
                                      <p:tavLst>
                                        <p:tav tm="0">
                                          <p:val>
                                            <p:fltVal val="720"/>
                                          </p:val>
                                        </p:tav>
                                        <p:tav tm="100000">
                                          <p:val>
                                            <p:fltVal val="0"/>
                                          </p:val>
                                        </p:tav>
                                      </p:tavLst>
                                    </p:anim>
                                    <p:anim calcmode="lin" valueType="num">
                                      <p:cBhvr>
                                        <p:cTn id="24" dur="2000" fill="hold"/>
                                        <p:tgtEl>
                                          <p:spTgt spid="5219333"/>
                                        </p:tgtEl>
                                        <p:attrNameLst>
                                          <p:attrName>ppt_h</p:attrName>
                                        </p:attrNameLst>
                                      </p:cBhvr>
                                      <p:tavLst>
                                        <p:tav tm="0">
                                          <p:val>
                                            <p:fltVal val="0"/>
                                          </p:val>
                                        </p:tav>
                                        <p:tav tm="100000">
                                          <p:val>
                                            <p:strVal val="#ppt_h"/>
                                          </p:val>
                                        </p:tav>
                                      </p:tavLst>
                                    </p:anim>
                                    <p:anim calcmode="lin" valueType="num">
                                      <p:cBhvr>
                                        <p:cTn id="25" dur="2000" fill="hold"/>
                                        <p:tgtEl>
                                          <p:spTgt spid="5219333"/>
                                        </p:tgtEl>
                                        <p:attrNameLst>
                                          <p:attrName>ppt_w</p:attrName>
                                        </p:attrNameLst>
                                      </p:cBhvr>
                                      <p:tavLst>
                                        <p:tav tm="0">
                                          <p:val>
                                            <p:fltVal val="0"/>
                                          </p:val>
                                        </p:tav>
                                        <p:tav tm="100000">
                                          <p:val>
                                            <p:strVal val="#ppt_w"/>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5219337"/>
                                        </p:tgtEl>
                                        <p:attrNameLst>
                                          <p:attrName>style.visibility</p:attrName>
                                        </p:attrNameLst>
                                      </p:cBhvr>
                                      <p:to>
                                        <p:strVal val="visible"/>
                                      </p:to>
                                    </p:set>
                                    <p:set>
                                      <p:cBhvr>
                                        <p:cTn id="28" dur="455" fill="hold">
                                          <p:stCondLst>
                                            <p:cond delay="0"/>
                                          </p:stCondLst>
                                        </p:cTn>
                                        <p:tgtEl>
                                          <p:spTgt spid="5219337"/>
                                        </p:tgtEl>
                                        <p:attrNameLst>
                                          <p:attrName>style.rotation</p:attrName>
                                        </p:attrNameLst>
                                      </p:cBhvr>
                                      <p:to>
                                        <p:strVal val="-45.0"/>
                                      </p:to>
                                    </p:set>
                                    <p:anim calcmode="lin" valueType="num">
                                      <p:cBhvr>
                                        <p:cTn id="29" dur="455" fill="hold">
                                          <p:stCondLst>
                                            <p:cond delay="455"/>
                                          </p:stCondLst>
                                        </p:cTn>
                                        <p:tgtEl>
                                          <p:spTgt spid="5219337"/>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5219337"/>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5219337"/>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5219337"/>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grpId="1" nodeType="clickEffect">
                                  <p:stCondLst>
                                    <p:cond delay="0"/>
                                  </p:stCondLst>
                                  <p:childTnLst>
                                    <p:animScale>
                                      <p:cBhvr>
                                        <p:cTn id="36" dur="2000" fill="hold"/>
                                        <p:tgtEl>
                                          <p:spTgt spid="5219332"/>
                                        </p:tgtEl>
                                      </p:cBhvr>
                                      <p:by x="50000" y="50000"/>
                                    </p:animScale>
                                  </p:childTnLst>
                                </p:cTn>
                              </p:par>
                              <p:par>
                                <p:cTn id="37" presetID="53" presetClass="exit" presetSubtype="0" fill="hold" grpId="1" nodeType="withEffect">
                                  <p:stCondLst>
                                    <p:cond delay="0"/>
                                  </p:stCondLst>
                                  <p:iterate type="lt">
                                    <p:tmPct val="0"/>
                                  </p:iterate>
                                  <p:childTnLst>
                                    <p:anim calcmode="lin" valueType="num">
                                      <p:cBhvr>
                                        <p:cTn id="38" dur="500"/>
                                        <p:tgtEl>
                                          <p:spTgt spid="5219336"/>
                                        </p:tgtEl>
                                        <p:attrNameLst>
                                          <p:attrName>ppt_w</p:attrName>
                                        </p:attrNameLst>
                                      </p:cBhvr>
                                      <p:tavLst>
                                        <p:tav tm="0">
                                          <p:val>
                                            <p:strVal val="ppt_w"/>
                                          </p:val>
                                        </p:tav>
                                        <p:tav tm="100000">
                                          <p:val>
                                            <p:fltVal val="0"/>
                                          </p:val>
                                        </p:tav>
                                      </p:tavLst>
                                    </p:anim>
                                    <p:anim calcmode="lin" valueType="num">
                                      <p:cBhvr>
                                        <p:cTn id="39" dur="500"/>
                                        <p:tgtEl>
                                          <p:spTgt spid="5219336"/>
                                        </p:tgtEl>
                                        <p:attrNameLst>
                                          <p:attrName>ppt_h</p:attrName>
                                        </p:attrNameLst>
                                      </p:cBhvr>
                                      <p:tavLst>
                                        <p:tav tm="0">
                                          <p:val>
                                            <p:strVal val="ppt_h"/>
                                          </p:val>
                                        </p:tav>
                                        <p:tav tm="100000">
                                          <p:val>
                                            <p:fltVal val="0"/>
                                          </p:val>
                                        </p:tav>
                                      </p:tavLst>
                                    </p:anim>
                                    <p:animEffect transition="out" filter="fade">
                                      <p:cBhvr>
                                        <p:cTn id="40" dur="500"/>
                                        <p:tgtEl>
                                          <p:spTgt spid="5219336"/>
                                        </p:tgtEl>
                                      </p:cBhvr>
                                    </p:animEffect>
                                    <p:set>
                                      <p:cBhvr>
                                        <p:cTn id="41" dur="1" fill="hold">
                                          <p:stCondLst>
                                            <p:cond delay="499"/>
                                          </p:stCondLst>
                                        </p:cTn>
                                        <p:tgtEl>
                                          <p:spTgt spid="5219336"/>
                                        </p:tgtEl>
                                        <p:attrNameLst>
                                          <p:attrName>style.visibility</p:attrName>
                                        </p:attrNameLst>
                                      </p:cBhvr>
                                      <p:to>
                                        <p:strVal val="hidden"/>
                                      </p:to>
                                    </p:set>
                                  </p:childTnLst>
                                </p:cTn>
                              </p:par>
                              <p:par>
                                <p:cTn id="42" presetID="53" presetClass="exit" presetSubtype="0" fill="hold" grpId="1" nodeType="withEffect">
                                  <p:stCondLst>
                                    <p:cond delay="0"/>
                                  </p:stCondLst>
                                  <p:iterate type="lt">
                                    <p:tmPct val="0"/>
                                  </p:iterate>
                                  <p:childTnLst>
                                    <p:anim calcmode="lin" valueType="num">
                                      <p:cBhvr>
                                        <p:cTn id="43" dur="500"/>
                                        <p:tgtEl>
                                          <p:spTgt spid="5219337"/>
                                        </p:tgtEl>
                                        <p:attrNameLst>
                                          <p:attrName>ppt_w</p:attrName>
                                        </p:attrNameLst>
                                      </p:cBhvr>
                                      <p:tavLst>
                                        <p:tav tm="0">
                                          <p:val>
                                            <p:strVal val="ppt_w"/>
                                          </p:val>
                                        </p:tav>
                                        <p:tav tm="100000">
                                          <p:val>
                                            <p:fltVal val="0"/>
                                          </p:val>
                                        </p:tav>
                                      </p:tavLst>
                                    </p:anim>
                                    <p:anim calcmode="lin" valueType="num">
                                      <p:cBhvr>
                                        <p:cTn id="44" dur="500"/>
                                        <p:tgtEl>
                                          <p:spTgt spid="5219337"/>
                                        </p:tgtEl>
                                        <p:attrNameLst>
                                          <p:attrName>ppt_h</p:attrName>
                                        </p:attrNameLst>
                                      </p:cBhvr>
                                      <p:tavLst>
                                        <p:tav tm="0">
                                          <p:val>
                                            <p:strVal val="ppt_h"/>
                                          </p:val>
                                        </p:tav>
                                        <p:tav tm="100000">
                                          <p:val>
                                            <p:fltVal val="0"/>
                                          </p:val>
                                        </p:tav>
                                      </p:tavLst>
                                    </p:anim>
                                    <p:animEffect transition="out" filter="fade">
                                      <p:cBhvr>
                                        <p:cTn id="45" dur="500"/>
                                        <p:tgtEl>
                                          <p:spTgt spid="5219337"/>
                                        </p:tgtEl>
                                      </p:cBhvr>
                                    </p:animEffect>
                                    <p:set>
                                      <p:cBhvr>
                                        <p:cTn id="46" dur="1" fill="hold">
                                          <p:stCondLst>
                                            <p:cond delay="499"/>
                                          </p:stCondLst>
                                        </p:cTn>
                                        <p:tgtEl>
                                          <p:spTgt spid="5219337"/>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219338"/>
                                        </p:tgtEl>
                                        <p:attrNameLst>
                                          <p:attrName>style.visibility</p:attrName>
                                        </p:attrNameLst>
                                      </p:cBhvr>
                                      <p:to>
                                        <p:strVal val="visible"/>
                                      </p:to>
                                    </p:set>
                                    <p:animEffect transition="in" filter="fade">
                                      <p:cBhvr>
                                        <p:cTn id="49" dur="2000"/>
                                        <p:tgtEl>
                                          <p:spTgt spid="5219338"/>
                                        </p:tgtEl>
                                      </p:cBhvr>
                                    </p:animEffect>
                                  </p:childTnLst>
                                </p:cTn>
                              </p:par>
                              <p:par>
                                <p:cTn id="50" presetID="9" presetClass="emph" presetSubtype="0" nodeType="withEffect">
                                  <p:stCondLst>
                                    <p:cond delay="0"/>
                                  </p:stCondLst>
                                  <p:childTnLst>
                                    <p:set>
                                      <p:cBhvr rctx="PPT">
                                        <p:cTn id="51" dur="indefinite"/>
                                        <p:tgtEl>
                                          <p:spTgt spid="5219338"/>
                                        </p:tgtEl>
                                        <p:attrNameLst>
                                          <p:attrName>style.opacity</p:attrName>
                                        </p:attrNameLst>
                                      </p:cBhvr>
                                      <p:to>
                                        <p:strVal val="0.25"/>
                                      </p:to>
                                    </p:set>
                                    <p:animEffect filter="image" prLst="opacity: 0.25">
                                      <p:cBhvr rctx="IE">
                                        <p:cTn id="52" dur="indefinite"/>
                                        <p:tgtEl>
                                          <p:spTgt spid="5219338"/>
                                        </p:tgtEl>
                                      </p:cBhvr>
                                    </p:animEffect>
                                  </p:childTnLst>
                                </p:cTn>
                              </p:par>
                              <p:par>
                                <p:cTn id="53" presetID="35" presetClass="path" presetSubtype="0" accel="50000" decel="50000" fill="hold" grpId="2" nodeType="withEffect">
                                  <p:stCondLst>
                                    <p:cond delay="0"/>
                                  </p:stCondLst>
                                  <p:childTnLst>
                                    <p:animMotion origin="layout" path="M -4.16667E-6 -2.94798E-6 L -0.13385 -2.94798E-6 " pathEditMode="relative" rAng="0" ptsTypes="AA">
                                      <p:cBhvr>
                                        <p:cTn id="54" dur="2000" fill="hold"/>
                                        <p:tgtEl>
                                          <p:spTgt spid="5219332"/>
                                        </p:tgtEl>
                                        <p:attrNameLst>
                                          <p:attrName>ppt_x</p:attrName>
                                          <p:attrName>ppt_y</p:attrName>
                                        </p:attrNameLst>
                                      </p:cBhvr>
                                      <p:rCtr x="-6701" y="0"/>
                                    </p:animMotion>
                                  </p:childTnLst>
                                </p:cTn>
                              </p:par>
                            </p:childTnLst>
                          </p:cTn>
                        </p:par>
                        <p:par>
                          <p:cTn id="55" fill="hold" nodeType="afterGroup">
                            <p:stCondLst>
                              <p:cond delay="2000"/>
                            </p:stCondLst>
                            <p:childTnLst>
                              <p:par>
                                <p:cTn id="56" presetID="35" presetClass="path" presetSubtype="0" accel="50000" decel="50000" fill="hold" grpId="1" nodeType="afterEffect">
                                  <p:stCondLst>
                                    <p:cond delay="0"/>
                                  </p:stCondLst>
                                  <p:childTnLst>
                                    <p:animMotion origin="layout" path="M 4.16667E-6 -2.94798E-6 L -0.2599 0.09989 " pathEditMode="relative" rAng="0" ptsTypes="AA">
                                      <p:cBhvr>
                                        <p:cTn id="57" dur="2000" fill="hold"/>
                                        <p:tgtEl>
                                          <p:spTgt spid="5219333"/>
                                        </p:tgtEl>
                                        <p:attrNameLst>
                                          <p:attrName>ppt_x</p:attrName>
                                          <p:attrName>ppt_y</p:attrName>
                                        </p:attrNameLst>
                                      </p:cBhvr>
                                      <p:rCtr x="-13003" y="4994"/>
                                    </p:animMotion>
                                  </p:childTnLst>
                                </p:cTn>
                              </p:par>
                              <p:par>
                                <p:cTn id="58" presetID="6" presetClass="emph" presetSubtype="0" fill="hold" grpId="2" nodeType="withEffect">
                                  <p:stCondLst>
                                    <p:cond delay="0"/>
                                  </p:stCondLst>
                                  <p:childTnLst>
                                    <p:animScale>
                                      <p:cBhvr>
                                        <p:cTn id="59" dur="2000" fill="hold"/>
                                        <p:tgtEl>
                                          <p:spTgt spid="5219333"/>
                                        </p:tgtEl>
                                      </p:cBhvr>
                                      <p:by x="135000" y="135000"/>
                                    </p:animScale>
                                  </p:childTnLst>
                                </p:cTn>
                              </p:par>
                              <p:par>
                                <p:cTn id="60" presetID="58" presetClass="entr" presetSubtype="0" accel="100000" fill="hold" grpId="0" nodeType="withEffect">
                                  <p:stCondLst>
                                    <p:cond delay="0"/>
                                  </p:stCondLst>
                                  <p:childTnLst>
                                    <p:set>
                                      <p:cBhvr>
                                        <p:cTn id="61" dur="1" fill="hold">
                                          <p:stCondLst>
                                            <p:cond delay="0"/>
                                          </p:stCondLst>
                                        </p:cTn>
                                        <p:tgtEl>
                                          <p:spTgt spid="5219334"/>
                                        </p:tgtEl>
                                        <p:attrNameLst>
                                          <p:attrName>style.visibility</p:attrName>
                                        </p:attrNameLst>
                                      </p:cBhvr>
                                      <p:to>
                                        <p:strVal val="visible"/>
                                      </p:to>
                                    </p:set>
                                    <p:anim calcmode="lin" valueType="num">
                                      <p:cBhvr>
                                        <p:cTn id="62" dur="2000" fill="hold"/>
                                        <p:tgtEl>
                                          <p:spTgt spid="5219334"/>
                                        </p:tgtEl>
                                        <p:attrNameLst>
                                          <p:attrName>ppt_w</p:attrName>
                                        </p:attrNameLst>
                                      </p:cBhvr>
                                      <p:tavLst>
                                        <p:tav tm="0">
                                          <p:val>
                                            <p:strVal val="#ppt_w*2.5"/>
                                          </p:val>
                                        </p:tav>
                                        <p:tav tm="100000">
                                          <p:val>
                                            <p:strVal val="#ppt_w"/>
                                          </p:val>
                                        </p:tav>
                                      </p:tavLst>
                                    </p:anim>
                                    <p:anim calcmode="lin" valueType="num">
                                      <p:cBhvr>
                                        <p:cTn id="63" dur="2000" fill="hold"/>
                                        <p:tgtEl>
                                          <p:spTgt spid="5219334"/>
                                        </p:tgtEl>
                                        <p:attrNameLst>
                                          <p:attrName>ppt_h</p:attrName>
                                        </p:attrNameLst>
                                      </p:cBhvr>
                                      <p:tavLst>
                                        <p:tav tm="0">
                                          <p:val>
                                            <p:strVal val="#ppt_h*0.01"/>
                                          </p:val>
                                        </p:tav>
                                        <p:tav tm="100000">
                                          <p:val>
                                            <p:strVal val="#ppt_h"/>
                                          </p:val>
                                        </p:tav>
                                      </p:tavLst>
                                    </p:anim>
                                    <p:anim calcmode="lin" valueType="num">
                                      <p:cBhvr>
                                        <p:cTn id="64" dur="2000" fill="hold"/>
                                        <p:tgtEl>
                                          <p:spTgt spid="5219334"/>
                                        </p:tgtEl>
                                        <p:attrNameLst>
                                          <p:attrName>ppt_x</p:attrName>
                                        </p:attrNameLst>
                                      </p:cBhvr>
                                      <p:tavLst>
                                        <p:tav tm="0">
                                          <p:val>
                                            <p:strVal val="#ppt_x"/>
                                          </p:val>
                                        </p:tav>
                                        <p:tav tm="100000">
                                          <p:val>
                                            <p:strVal val="#ppt_x"/>
                                          </p:val>
                                        </p:tav>
                                      </p:tavLst>
                                    </p:anim>
                                    <p:anim calcmode="lin" valueType="num">
                                      <p:cBhvr>
                                        <p:cTn id="65" dur="2000" fill="hold"/>
                                        <p:tgtEl>
                                          <p:spTgt spid="5219334"/>
                                        </p:tgtEl>
                                        <p:attrNameLst>
                                          <p:attrName>ppt_y</p:attrName>
                                        </p:attrNameLst>
                                      </p:cBhvr>
                                      <p:tavLst>
                                        <p:tav tm="0">
                                          <p:val>
                                            <p:strVal val="#ppt_h+1"/>
                                          </p:val>
                                        </p:tav>
                                        <p:tav tm="100000">
                                          <p:val>
                                            <p:strVal val="#ppt_y"/>
                                          </p:val>
                                        </p:tav>
                                      </p:tavLst>
                                    </p:anim>
                                    <p:animEffect transition="in" filter="fade">
                                      <p:cBhvr>
                                        <p:cTn id="66" dur="2000"/>
                                        <p:tgtEl>
                                          <p:spTgt spid="5219334"/>
                                        </p:tgtEl>
                                      </p:cBhvr>
                                    </p:animEffect>
                                  </p:childTnLst>
                                  <p:subTnLst>
                                    <p:audio>
                                      <p:cMediaNode>
                                        <p:cTn display="0" masterRel="sameClick">
                                          <p:stCondLst>
                                            <p:cond evt="begin" delay="0">
                                              <p:tn val="60"/>
                                            </p:cond>
                                          </p:stCondLst>
                                          <p:endCondLst>
                                            <p:cond evt="onStopAudio" delay="0">
                                              <p:tgtEl>
                                                <p:sldTgt/>
                                              </p:tgtEl>
                                            </p:cond>
                                          </p:endCondLst>
                                        </p:cTn>
                                        <p:tgtEl>
                                          <p:sndTgt r:embed="rId4" name="J0074877.WAV"/>
                                        </p:tgtEl>
                                      </p:cMediaNode>
                                    </p:audio>
                                  </p:subTnLst>
                                </p:cTn>
                              </p:par>
                              <p:par>
                                <p:cTn id="67" presetID="26" presetClass="entr" presetSubtype="0" fill="hold" nodeType="withEffect">
                                  <p:stCondLst>
                                    <p:cond delay="0"/>
                                  </p:stCondLst>
                                  <p:childTnLst>
                                    <p:set>
                                      <p:cBhvr>
                                        <p:cTn id="68" dur="1" fill="hold">
                                          <p:stCondLst>
                                            <p:cond delay="0"/>
                                          </p:stCondLst>
                                        </p:cTn>
                                        <p:tgtEl>
                                          <p:spTgt spid="5219339"/>
                                        </p:tgtEl>
                                        <p:attrNameLst>
                                          <p:attrName>style.visibility</p:attrName>
                                        </p:attrNameLst>
                                      </p:cBhvr>
                                      <p:to>
                                        <p:strVal val="visible"/>
                                      </p:to>
                                    </p:set>
                                    <p:animEffect transition="in" filter="wipe(down)">
                                      <p:cBhvr>
                                        <p:cTn id="69" dur="580">
                                          <p:stCondLst>
                                            <p:cond delay="0"/>
                                          </p:stCondLst>
                                        </p:cTn>
                                        <p:tgtEl>
                                          <p:spTgt spid="5219339"/>
                                        </p:tgtEl>
                                      </p:cBhvr>
                                    </p:animEffect>
                                    <p:anim calcmode="lin" valueType="num">
                                      <p:cBhvr>
                                        <p:cTn id="70" dur="1822" tmFilter="0,0; 0.14,0.36; 0.43,0.73; 0.71,0.91; 1.0,1.0">
                                          <p:stCondLst>
                                            <p:cond delay="0"/>
                                          </p:stCondLst>
                                        </p:cTn>
                                        <p:tgtEl>
                                          <p:spTgt spid="521933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21933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21933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21933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219339"/>
                                        </p:tgtEl>
                                        <p:attrNameLst>
                                          <p:attrName>ppt_y</p:attrName>
                                        </p:attrNameLst>
                                      </p:cBhvr>
                                      <p:tavLst>
                                        <p:tav tm="0" fmla="#ppt_y-sin(pi*$)/81">
                                          <p:val>
                                            <p:fltVal val="0"/>
                                          </p:val>
                                        </p:tav>
                                        <p:tav tm="100000">
                                          <p:val>
                                            <p:fltVal val="1"/>
                                          </p:val>
                                        </p:tav>
                                      </p:tavLst>
                                    </p:anim>
                                    <p:animScale>
                                      <p:cBhvr>
                                        <p:cTn id="75" dur="26">
                                          <p:stCondLst>
                                            <p:cond delay="650"/>
                                          </p:stCondLst>
                                        </p:cTn>
                                        <p:tgtEl>
                                          <p:spTgt spid="5219339"/>
                                        </p:tgtEl>
                                      </p:cBhvr>
                                      <p:to x="100000" y="60000"/>
                                    </p:animScale>
                                    <p:animScale>
                                      <p:cBhvr>
                                        <p:cTn id="76" dur="166" decel="50000">
                                          <p:stCondLst>
                                            <p:cond delay="676"/>
                                          </p:stCondLst>
                                        </p:cTn>
                                        <p:tgtEl>
                                          <p:spTgt spid="5219339"/>
                                        </p:tgtEl>
                                      </p:cBhvr>
                                      <p:to x="100000" y="100000"/>
                                    </p:animScale>
                                    <p:animScale>
                                      <p:cBhvr>
                                        <p:cTn id="77" dur="26">
                                          <p:stCondLst>
                                            <p:cond delay="1312"/>
                                          </p:stCondLst>
                                        </p:cTn>
                                        <p:tgtEl>
                                          <p:spTgt spid="5219339"/>
                                        </p:tgtEl>
                                      </p:cBhvr>
                                      <p:to x="100000" y="80000"/>
                                    </p:animScale>
                                    <p:animScale>
                                      <p:cBhvr>
                                        <p:cTn id="78" dur="166" decel="50000">
                                          <p:stCondLst>
                                            <p:cond delay="1338"/>
                                          </p:stCondLst>
                                        </p:cTn>
                                        <p:tgtEl>
                                          <p:spTgt spid="5219339"/>
                                        </p:tgtEl>
                                      </p:cBhvr>
                                      <p:to x="100000" y="100000"/>
                                    </p:animScale>
                                    <p:animScale>
                                      <p:cBhvr>
                                        <p:cTn id="79" dur="26">
                                          <p:stCondLst>
                                            <p:cond delay="1642"/>
                                          </p:stCondLst>
                                        </p:cTn>
                                        <p:tgtEl>
                                          <p:spTgt spid="5219339"/>
                                        </p:tgtEl>
                                      </p:cBhvr>
                                      <p:to x="100000" y="90000"/>
                                    </p:animScale>
                                    <p:animScale>
                                      <p:cBhvr>
                                        <p:cTn id="80" dur="166" decel="50000">
                                          <p:stCondLst>
                                            <p:cond delay="1668"/>
                                          </p:stCondLst>
                                        </p:cTn>
                                        <p:tgtEl>
                                          <p:spTgt spid="5219339"/>
                                        </p:tgtEl>
                                      </p:cBhvr>
                                      <p:to x="100000" y="100000"/>
                                    </p:animScale>
                                    <p:animScale>
                                      <p:cBhvr>
                                        <p:cTn id="81" dur="26">
                                          <p:stCondLst>
                                            <p:cond delay="1808"/>
                                          </p:stCondLst>
                                        </p:cTn>
                                        <p:tgtEl>
                                          <p:spTgt spid="5219339"/>
                                        </p:tgtEl>
                                      </p:cBhvr>
                                      <p:to x="100000" y="95000"/>
                                    </p:animScale>
                                    <p:animScale>
                                      <p:cBhvr>
                                        <p:cTn id="82" dur="166" decel="50000">
                                          <p:stCondLst>
                                            <p:cond delay="1834"/>
                                          </p:stCondLst>
                                        </p:cTn>
                                        <p:tgtEl>
                                          <p:spTgt spid="5219339"/>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9332" grpId="0" animBg="1"/>
      <p:bldP spid="5219332" grpId="1" animBg="1"/>
      <p:bldP spid="5219332" grpId="2" animBg="1"/>
      <p:bldP spid="5219333" grpId="0" animBg="1"/>
      <p:bldP spid="5219333" grpId="1" animBg="1"/>
      <p:bldP spid="5219333" grpId="2" animBg="1"/>
      <p:bldP spid="5219334" grpId="0" animBg="1"/>
      <p:bldP spid="5219336" grpId="0"/>
      <p:bldP spid="5219336" grpId="1"/>
      <p:bldP spid="5219337" grpId="0"/>
      <p:bldP spid="5219337" grpId="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1378" name="Picture 2" descr="j0236282"/>
          <p:cNvPicPr>
            <a:picLocks noGrp="1" noChangeAspect="1" noChangeArrowheads="1" noCrop="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059113" y="3711575"/>
            <a:ext cx="2881312" cy="267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1379" name="Rectangle 3"/>
          <p:cNvSpPr>
            <a:spLocks noGrp="1" noChangeArrowheads="1"/>
          </p:cNvSpPr>
          <p:nvPr>
            <p:ph type="title"/>
          </p:nvPr>
        </p:nvSpPr>
        <p:spPr>
          <a:xfrm>
            <a:off x="76200" y="53975"/>
            <a:ext cx="9067800" cy="782638"/>
          </a:xfrm>
        </p:spPr>
        <p:txBody>
          <a:bodyPr/>
          <a:lstStyle/>
          <a:p>
            <a:pPr algn="ctr"/>
            <a:r>
              <a:rPr lang="ja-JP" altLang="en-US" sz="3200" b="1">
                <a:solidFill>
                  <a:schemeClr val="tx1"/>
                </a:solidFill>
                <a:effectLst/>
                <a:latin typeface="HGP創英角ﾎﾟｯﾌﾟ体" panose="040B0A00000000000000" pitchFamily="50" charset="-128"/>
                <a:ea typeface="HGP創英角ﾎﾟｯﾌﾟ体" panose="040B0A00000000000000" pitchFamily="50" charset="-128"/>
              </a:rPr>
              <a:t>意図に対する信頼二分類</a:t>
            </a:r>
            <a:endParaRPr lang="ja-JP" altLang="en-US" b="1">
              <a:effectLst/>
              <a:latin typeface="HGP創英角ﾎﾟｯﾌﾟ体" panose="040B0A00000000000000" pitchFamily="50" charset="-128"/>
              <a:ea typeface="HGP創英角ﾎﾟｯﾌﾟ体" panose="040B0A00000000000000" pitchFamily="50" charset="-128"/>
            </a:endParaRPr>
          </a:p>
        </p:txBody>
      </p:sp>
      <p:sp>
        <p:nvSpPr>
          <p:cNvPr id="5221380" name="Oval 4"/>
          <p:cNvSpPr>
            <a:spLocks noChangeArrowheads="1"/>
          </p:cNvSpPr>
          <p:nvPr/>
        </p:nvSpPr>
        <p:spPr bwMode="blackWhite">
          <a:xfrm>
            <a:off x="107950" y="908050"/>
            <a:ext cx="4176713" cy="352901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400">
                <a:latin typeface="HGP創英角ﾎﾟｯﾌﾟ体" panose="040B0A00000000000000" pitchFamily="50" charset="-128"/>
                <a:ea typeface="HGP創英角ﾎﾟｯﾌﾟ体" panose="040B0A00000000000000" pitchFamily="50" charset="-128"/>
              </a:rPr>
              <a:t>けん制装置付の</a:t>
            </a:r>
          </a:p>
          <a:p>
            <a:r>
              <a:rPr kumimoji="0" lang="ja-JP" altLang="en-US" sz="2400">
                <a:latin typeface="HGP創英角ﾎﾟｯﾌﾟ体" panose="040B0A00000000000000" pitchFamily="50" charset="-128"/>
                <a:ea typeface="HGP創英角ﾎﾟｯﾌﾟ体" panose="040B0A00000000000000" pitchFamily="50" charset="-128"/>
              </a:rPr>
              <a:t>「意図」に対する信頼</a:t>
            </a:r>
          </a:p>
        </p:txBody>
      </p:sp>
      <p:sp>
        <p:nvSpPr>
          <p:cNvPr id="5221381" name="Oval 5"/>
          <p:cNvSpPr>
            <a:spLocks noChangeArrowheads="1"/>
          </p:cNvSpPr>
          <p:nvPr/>
        </p:nvSpPr>
        <p:spPr bwMode="blackWhite">
          <a:xfrm>
            <a:off x="4932363" y="908050"/>
            <a:ext cx="4033837" cy="3529013"/>
          </a:xfrm>
          <a:prstGeom prst="ellipse">
            <a:avLst/>
          </a:prstGeom>
          <a:solidFill>
            <a:srgbClr val="FF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400">
                <a:latin typeface="HGP創英角ﾎﾟｯﾌﾟ体" panose="040B0A00000000000000" pitchFamily="50" charset="-128"/>
                <a:ea typeface="HGP創英角ﾎﾟｯﾌﾟ体" panose="040B0A00000000000000" pitchFamily="50" charset="-128"/>
              </a:rPr>
              <a:t>相手の人格的な</a:t>
            </a:r>
          </a:p>
          <a:p>
            <a:r>
              <a:rPr kumimoji="0" lang="ja-JP" altLang="en-US" sz="2400">
                <a:latin typeface="HGP創英角ﾎﾟｯﾌﾟ体" panose="040B0A00000000000000" pitchFamily="50" charset="-128"/>
                <a:ea typeface="HGP創英角ﾎﾟｯﾌﾟ体" panose="040B0A00000000000000" pitchFamily="50" charset="-128"/>
              </a:rPr>
              <a:t>「意図」に対する信頼</a:t>
            </a:r>
          </a:p>
        </p:txBody>
      </p:sp>
      <p:sp>
        <p:nvSpPr>
          <p:cNvPr id="5221382" name="Oval 6"/>
          <p:cNvSpPr>
            <a:spLocks noChangeArrowheads="1"/>
          </p:cNvSpPr>
          <p:nvPr/>
        </p:nvSpPr>
        <p:spPr bwMode="blackWhite">
          <a:xfrm>
            <a:off x="611188" y="3429000"/>
            <a:ext cx="2089150" cy="1944688"/>
          </a:xfrm>
          <a:prstGeom prst="ellipse">
            <a:avLst/>
          </a:prstGeom>
          <a:solidFill>
            <a:srgbClr val="FFCC66"/>
          </a:solidFill>
          <a:ln w="9525" algn="ctr">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r>
              <a:rPr kumimoji="0" lang="ja-JP" altLang="en-US" sz="3600">
                <a:latin typeface="HGP創英角ﾎﾟｯﾌﾟ体" panose="040B0A00000000000000" pitchFamily="50" charset="-128"/>
                <a:ea typeface="HGP創英角ﾎﾟｯﾌﾟ体" panose="040B0A00000000000000" pitchFamily="50" charset="-128"/>
              </a:rPr>
              <a:t>安心</a:t>
            </a:r>
          </a:p>
        </p:txBody>
      </p:sp>
      <p:sp>
        <p:nvSpPr>
          <p:cNvPr id="5221383" name="Oval 7"/>
          <p:cNvSpPr>
            <a:spLocks noChangeArrowheads="1"/>
          </p:cNvSpPr>
          <p:nvPr/>
        </p:nvSpPr>
        <p:spPr bwMode="blackWhite">
          <a:xfrm>
            <a:off x="5867400" y="3429000"/>
            <a:ext cx="2233613" cy="1800225"/>
          </a:xfrm>
          <a:prstGeom prst="ellipse">
            <a:avLst/>
          </a:prstGeom>
          <a:solidFill>
            <a:srgbClr val="FFFFCC"/>
          </a:solidFill>
          <a:ln w="9525" algn="ctr">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r>
              <a:rPr kumimoji="0" lang="ja-JP" altLang="en-US" sz="4400">
                <a:latin typeface="HGP創英角ﾎﾟｯﾌﾟ体" panose="040B0A00000000000000" pitchFamily="50" charset="-128"/>
                <a:ea typeface="HGP創英角ﾎﾟｯﾌﾟ体" panose="040B0A00000000000000" pitchFamily="50" charset="-128"/>
              </a:rPr>
              <a:t>信頼</a:t>
            </a:r>
          </a:p>
        </p:txBody>
      </p:sp>
      <p:pic>
        <p:nvPicPr>
          <p:cNvPr id="5221384" name="Picture 8" descr="momoCA"/>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gray">
          <a:xfrm>
            <a:off x="7586663" y="4868863"/>
            <a:ext cx="1557337" cy="1989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1385" name="AutoShape 9"/>
          <p:cNvSpPr>
            <a:spLocks noChangeArrowheads="1"/>
          </p:cNvSpPr>
          <p:nvPr/>
        </p:nvSpPr>
        <p:spPr bwMode="auto">
          <a:xfrm>
            <a:off x="5364163" y="4940300"/>
            <a:ext cx="2222500" cy="1917700"/>
          </a:xfrm>
          <a:prstGeom prst="wedgeEllipseCallout">
            <a:avLst>
              <a:gd name="adj1" fmla="val 58000"/>
              <a:gd name="adj2" fmla="val 2052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2400"/>
              <a:t>大切なのはこっちね</a:t>
            </a:r>
          </a:p>
        </p:txBody>
      </p:sp>
      <p:sp>
        <p:nvSpPr>
          <p:cNvPr id="5221386" name="Rectangle 10"/>
          <p:cNvSpPr>
            <a:spLocks noChangeArrowheads="1"/>
          </p:cNvSpPr>
          <p:nvPr/>
        </p:nvSpPr>
        <p:spPr bwMode="auto">
          <a:xfrm>
            <a:off x="900113" y="6546850"/>
            <a:ext cx="4286250"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pPr>
            <a:r>
              <a:rPr lang="ja-JP" altLang="en-US" sz="1200">
                <a:latin typeface="HG丸ｺﾞｼｯｸM-PRO" panose="020F0600000000000000" pitchFamily="50" charset="-128"/>
                <a:ea typeface="HG丸ｺﾞｼｯｸM-PRO" panose="020F0600000000000000" pitchFamily="50" charset="-128"/>
              </a:rPr>
              <a:t>（出典：山岸俊男</a:t>
            </a:r>
            <a:r>
              <a:rPr lang="en-US" altLang="ja-JP" sz="1200">
                <a:latin typeface="HG丸ｺﾞｼｯｸM-PRO" panose="020F0600000000000000" pitchFamily="50" charset="-128"/>
                <a:ea typeface="HG丸ｺﾞｼｯｸM-PRO" panose="020F0600000000000000" pitchFamily="50" charset="-128"/>
              </a:rPr>
              <a:t>『</a:t>
            </a:r>
            <a:r>
              <a:rPr lang="ja-JP" altLang="en-US" sz="1200">
                <a:latin typeface="HG丸ｺﾞｼｯｸM-PRO" panose="020F0600000000000000" pitchFamily="50" charset="-128"/>
                <a:ea typeface="HG丸ｺﾞｼｯｸM-PRO" panose="020F0600000000000000" pitchFamily="50" charset="-128"/>
              </a:rPr>
              <a:t>信頼の構造</a:t>
            </a:r>
            <a:r>
              <a:rPr lang="en-US" altLang="ja-JP" sz="1200">
                <a:latin typeface="HG丸ｺﾞｼｯｸM-PRO" panose="020F0600000000000000" pitchFamily="50" charset="-128"/>
                <a:ea typeface="HG丸ｺﾞｼｯｸM-PRO" panose="020F0600000000000000" pitchFamily="50" charset="-128"/>
              </a:rPr>
              <a:t>』</a:t>
            </a:r>
            <a:r>
              <a:rPr lang="en-US" altLang="ja-JP" sz="1200"/>
              <a:t>1998</a:t>
            </a:r>
            <a:r>
              <a:rPr lang="ja-JP" altLang="en-US" sz="1200">
                <a:latin typeface="HG丸ｺﾞｼｯｸM-PRO" panose="020F0600000000000000" pitchFamily="50" charset="-128"/>
                <a:ea typeface="HG丸ｺﾞｼｯｸM-PRO" panose="020F0600000000000000" pitchFamily="50" charset="-128"/>
              </a:rPr>
              <a:t>年，東京大学出版会）</a:t>
            </a:r>
          </a:p>
        </p:txBody>
      </p:sp>
    </p:spTree>
  </p:cSld>
  <p:clrMapOvr>
    <a:masterClrMapping/>
  </p:clrMapOvr>
  <p:transition spd="med">
    <p:fade/>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1378"/>
                                        </p:tgtEl>
                                        <p:attrNameLst>
                                          <p:attrName>style.visibility</p:attrName>
                                        </p:attrNameLst>
                                      </p:cBhvr>
                                      <p:to>
                                        <p:strVal val="visible"/>
                                      </p:to>
                                    </p:set>
                                    <p:animEffect transition="in" filter="fade">
                                      <p:cBhvr>
                                        <p:cTn id="7" dur="2000"/>
                                        <p:tgtEl>
                                          <p:spTgt spid="522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221380"/>
                                        </p:tgtEl>
                                        <p:attrNameLst>
                                          <p:attrName>style.visibility</p:attrName>
                                        </p:attrNameLst>
                                      </p:cBhvr>
                                      <p:to>
                                        <p:strVal val="visible"/>
                                      </p:to>
                                    </p:set>
                                    <p:animEffect transition="in" filter="fade">
                                      <p:cBhvr>
                                        <p:cTn id="12" dur="2000"/>
                                        <p:tgtEl>
                                          <p:spTgt spid="5221380"/>
                                        </p:tgtEl>
                                      </p:cBhvr>
                                    </p:animEffect>
                                    <p:anim calcmode="lin" valueType="num">
                                      <p:cBhvr>
                                        <p:cTn id="13" dur="2000" fill="hold"/>
                                        <p:tgtEl>
                                          <p:spTgt spid="5221380"/>
                                        </p:tgtEl>
                                        <p:attrNameLst>
                                          <p:attrName>style.rotation</p:attrName>
                                        </p:attrNameLst>
                                      </p:cBhvr>
                                      <p:tavLst>
                                        <p:tav tm="0">
                                          <p:val>
                                            <p:fltVal val="720"/>
                                          </p:val>
                                        </p:tav>
                                        <p:tav tm="100000">
                                          <p:val>
                                            <p:fltVal val="0"/>
                                          </p:val>
                                        </p:tav>
                                      </p:tavLst>
                                    </p:anim>
                                    <p:anim calcmode="lin" valueType="num">
                                      <p:cBhvr>
                                        <p:cTn id="14" dur="2000" fill="hold"/>
                                        <p:tgtEl>
                                          <p:spTgt spid="5221380"/>
                                        </p:tgtEl>
                                        <p:attrNameLst>
                                          <p:attrName>ppt_h</p:attrName>
                                        </p:attrNameLst>
                                      </p:cBhvr>
                                      <p:tavLst>
                                        <p:tav tm="0">
                                          <p:val>
                                            <p:fltVal val="0"/>
                                          </p:val>
                                        </p:tav>
                                        <p:tav tm="100000">
                                          <p:val>
                                            <p:strVal val="#ppt_h"/>
                                          </p:val>
                                        </p:tav>
                                      </p:tavLst>
                                    </p:anim>
                                    <p:anim calcmode="lin" valueType="num">
                                      <p:cBhvr>
                                        <p:cTn id="15" dur="2000" fill="hold"/>
                                        <p:tgtEl>
                                          <p:spTgt spid="5221380"/>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5221381"/>
                                        </p:tgtEl>
                                        <p:attrNameLst>
                                          <p:attrName>style.visibility</p:attrName>
                                        </p:attrNameLst>
                                      </p:cBhvr>
                                      <p:to>
                                        <p:strVal val="visible"/>
                                      </p:to>
                                    </p:set>
                                    <p:animEffect transition="in" filter="fade">
                                      <p:cBhvr>
                                        <p:cTn id="18" dur="2000"/>
                                        <p:tgtEl>
                                          <p:spTgt spid="5221381"/>
                                        </p:tgtEl>
                                      </p:cBhvr>
                                    </p:animEffect>
                                    <p:anim calcmode="lin" valueType="num">
                                      <p:cBhvr>
                                        <p:cTn id="19" dur="2000" fill="hold"/>
                                        <p:tgtEl>
                                          <p:spTgt spid="5221381"/>
                                        </p:tgtEl>
                                        <p:attrNameLst>
                                          <p:attrName>style.rotation</p:attrName>
                                        </p:attrNameLst>
                                      </p:cBhvr>
                                      <p:tavLst>
                                        <p:tav tm="0">
                                          <p:val>
                                            <p:fltVal val="720"/>
                                          </p:val>
                                        </p:tav>
                                        <p:tav tm="100000">
                                          <p:val>
                                            <p:fltVal val="0"/>
                                          </p:val>
                                        </p:tav>
                                      </p:tavLst>
                                    </p:anim>
                                    <p:anim calcmode="lin" valueType="num">
                                      <p:cBhvr>
                                        <p:cTn id="20" dur="2000" fill="hold"/>
                                        <p:tgtEl>
                                          <p:spTgt spid="5221381"/>
                                        </p:tgtEl>
                                        <p:attrNameLst>
                                          <p:attrName>ppt_h</p:attrName>
                                        </p:attrNameLst>
                                      </p:cBhvr>
                                      <p:tavLst>
                                        <p:tav tm="0">
                                          <p:val>
                                            <p:fltVal val="0"/>
                                          </p:val>
                                        </p:tav>
                                        <p:tav tm="100000">
                                          <p:val>
                                            <p:strVal val="#ppt_h"/>
                                          </p:val>
                                        </p:tav>
                                      </p:tavLst>
                                    </p:anim>
                                    <p:anim calcmode="lin" valueType="num">
                                      <p:cBhvr>
                                        <p:cTn id="21" dur="2000" fill="hold"/>
                                        <p:tgtEl>
                                          <p:spTgt spid="5221381"/>
                                        </p:tgtEl>
                                        <p:attrNameLst>
                                          <p:attrName>ppt_w</p:attrName>
                                        </p:attrNameLst>
                                      </p:cBhvr>
                                      <p:tavLst>
                                        <p:tav tm="0">
                                          <p:val>
                                            <p:fltVal val="0"/>
                                          </p:val>
                                        </p:tav>
                                        <p:tav tm="100000">
                                          <p:val>
                                            <p:strVal val="#ppt_w"/>
                                          </p:val>
                                        </p:tav>
                                      </p:tavLst>
                                    </p:anim>
                                  </p:childTnLst>
                                </p:cTn>
                              </p:par>
                              <p:par>
                                <p:cTn id="22" presetID="9" presetClass="emph" presetSubtype="0" nodeType="withEffect">
                                  <p:stCondLst>
                                    <p:cond delay="0"/>
                                  </p:stCondLst>
                                  <p:childTnLst>
                                    <p:set>
                                      <p:cBhvr rctx="PPT">
                                        <p:cTn id="23" dur="indefinite"/>
                                        <p:tgtEl>
                                          <p:spTgt spid="5221378"/>
                                        </p:tgtEl>
                                        <p:attrNameLst>
                                          <p:attrName>style.opacity</p:attrName>
                                        </p:attrNameLst>
                                      </p:cBhvr>
                                      <p:to>
                                        <p:strVal val="0.25"/>
                                      </p:to>
                                    </p:set>
                                    <p:animEffect filter="image" prLst="opacity: 0.25">
                                      <p:cBhvr rctx="IE">
                                        <p:cTn id="24" dur="indefinite"/>
                                        <p:tgtEl>
                                          <p:spTgt spid="52213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5221382"/>
                                        </p:tgtEl>
                                        <p:attrNameLst>
                                          <p:attrName>style.visibility</p:attrName>
                                        </p:attrNameLst>
                                      </p:cBhvr>
                                      <p:to>
                                        <p:strVal val="visible"/>
                                      </p:to>
                                    </p:set>
                                    <p:animEffect transition="in" filter="fade">
                                      <p:cBhvr>
                                        <p:cTn id="29" dur="2000"/>
                                        <p:tgtEl>
                                          <p:spTgt spid="5221382"/>
                                        </p:tgtEl>
                                      </p:cBhvr>
                                    </p:animEffect>
                                    <p:anim calcmode="lin" valueType="num">
                                      <p:cBhvr>
                                        <p:cTn id="30" dur="2000" fill="hold"/>
                                        <p:tgtEl>
                                          <p:spTgt spid="5221382"/>
                                        </p:tgtEl>
                                        <p:attrNameLst>
                                          <p:attrName>style.rotation</p:attrName>
                                        </p:attrNameLst>
                                      </p:cBhvr>
                                      <p:tavLst>
                                        <p:tav tm="0">
                                          <p:val>
                                            <p:fltVal val="720"/>
                                          </p:val>
                                        </p:tav>
                                        <p:tav tm="100000">
                                          <p:val>
                                            <p:fltVal val="0"/>
                                          </p:val>
                                        </p:tav>
                                      </p:tavLst>
                                    </p:anim>
                                    <p:anim calcmode="lin" valueType="num">
                                      <p:cBhvr>
                                        <p:cTn id="31" dur="2000" fill="hold"/>
                                        <p:tgtEl>
                                          <p:spTgt spid="5221382"/>
                                        </p:tgtEl>
                                        <p:attrNameLst>
                                          <p:attrName>ppt_h</p:attrName>
                                        </p:attrNameLst>
                                      </p:cBhvr>
                                      <p:tavLst>
                                        <p:tav tm="0">
                                          <p:val>
                                            <p:fltVal val="0"/>
                                          </p:val>
                                        </p:tav>
                                        <p:tav tm="100000">
                                          <p:val>
                                            <p:strVal val="#ppt_h"/>
                                          </p:val>
                                        </p:tav>
                                      </p:tavLst>
                                    </p:anim>
                                    <p:anim calcmode="lin" valueType="num">
                                      <p:cBhvr>
                                        <p:cTn id="32" dur="2000" fill="hold"/>
                                        <p:tgtEl>
                                          <p:spTgt spid="5221382"/>
                                        </p:tgtEl>
                                        <p:attrNameLst>
                                          <p:attrName>ppt_w</p:attrName>
                                        </p:attrNameLst>
                                      </p:cBhvr>
                                      <p:tavLst>
                                        <p:tav tm="0">
                                          <p:val>
                                            <p:fltVal val="0"/>
                                          </p:val>
                                        </p:tav>
                                        <p:tav tm="100000">
                                          <p:val>
                                            <p:strVal val="#ppt_w"/>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5221383"/>
                                        </p:tgtEl>
                                        <p:attrNameLst>
                                          <p:attrName>style.visibility</p:attrName>
                                        </p:attrNameLst>
                                      </p:cBhvr>
                                      <p:to>
                                        <p:strVal val="visible"/>
                                      </p:to>
                                    </p:set>
                                    <p:animEffect transition="in" filter="fade">
                                      <p:cBhvr>
                                        <p:cTn id="37" dur="2000"/>
                                        <p:tgtEl>
                                          <p:spTgt spid="5221383"/>
                                        </p:tgtEl>
                                      </p:cBhvr>
                                    </p:animEffect>
                                    <p:anim calcmode="lin" valueType="num">
                                      <p:cBhvr>
                                        <p:cTn id="38" dur="2000" fill="hold"/>
                                        <p:tgtEl>
                                          <p:spTgt spid="5221383"/>
                                        </p:tgtEl>
                                        <p:attrNameLst>
                                          <p:attrName>style.rotation</p:attrName>
                                        </p:attrNameLst>
                                      </p:cBhvr>
                                      <p:tavLst>
                                        <p:tav tm="0">
                                          <p:val>
                                            <p:fltVal val="720"/>
                                          </p:val>
                                        </p:tav>
                                        <p:tav tm="100000">
                                          <p:val>
                                            <p:fltVal val="0"/>
                                          </p:val>
                                        </p:tav>
                                      </p:tavLst>
                                    </p:anim>
                                    <p:anim calcmode="lin" valueType="num">
                                      <p:cBhvr>
                                        <p:cTn id="39" dur="2000" fill="hold"/>
                                        <p:tgtEl>
                                          <p:spTgt spid="5221383"/>
                                        </p:tgtEl>
                                        <p:attrNameLst>
                                          <p:attrName>ppt_h</p:attrName>
                                        </p:attrNameLst>
                                      </p:cBhvr>
                                      <p:tavLst>
                                        <p:tav tm="0">
                                          <p:val>
                                            <p:fltVal val="0"/>
                                          </p:val>
                                        </p:tav>
                                        <p:tav tm="100000">
                                          <p:val>
                                            <p:strVal val="#ppt_h"/>
                                          </p:val>
                                        </p:tav>
                                      </p:tavLst>
                                    </p:anim>
                                    <p:anim calcmode="lin" valueType="num">
                                      <p:cBhvr>
                                        <p:cTn id="40" dur="2000" fill="hold"/>
                                        <p:tgtEl>
                                          <p:spTgt spid="5221383"/>
                                        </p:tgtEl>
                                        <p:attrNameLst>
                                          <p:attrName>ppt_w</p:attrName>
                                        </p:attrNameLst>
                                      </p:cBhvr>
                                      <p:tavLst>
                                        <p:tav tm="0">
                                          <p:val>
                                            <p:fltVal val="0"/>
                                          </p:val>
                                        </p:tav>
                                        <p:tav tm="100000">
                                          <p:val>
                                            <p:strVal val="#ppt_w"/>
                                          </p:val>
                                        </p:tav>
                                      </p:tavLst>
                                    </p:anim>
                                  </p:childTnLst>
                                </p:cTn>
                              </p:par>
                              <p:par>
                                <p:cTn id="41" presetID="26" presetClass="entr" presetSubtype="0" fill="hold" nodeType="withEffect">
                                  <p:stCondLst>
                                    <p:cond delay="0"/>
                                  </p:stCondLst>
                                  <p:childTnLst>
                                    <p:set>
                                      <p:cBhvr>
                                        <p:cTn id="42" dur="1" fill="hold">
                                          <p:stCondLst>
                                            <p:cond delay="0"/>
                                          </p:stCondLst>
                                        </p:cTn>
                                        <p:tgtEl>
                                          <p:spTgt spid="5221384"/>
                                        </p:tgtEl>
                                        <p:attrNameLst>
                                          <p:attrName>style.visibility</p:attrName>
                                        </p:attrNameLst>
                                      </p:cBhvr>
                                      <p:to>
                                        <p:strVal val="visible"/>
                                      </p:to>
                                    </p:set>
                                    <p:animEffect transition="in" filter="wipe(down)">
                                      <p:cBhvr>
                                        <p:cTn id="43" dur="580">
                                          <p:stCondLst>
                                            <p:cond delay="0"/>
                                          </p:stCondLst>
                                        </p:cTn>
                                        <p:tgtEl>
                                          <p:spTgt spid="5221384"/>
                                        </p:tgtEl>
                                      </p:cBhvr>
                                    </p:animEffect>
                                    <p:anim calcmode="lin" valueType="num">
                                      <p:cBhvr>
                                        <p:cTn id="44" dur="1822" tmFilter="0,0; 0.14,0.36; 0.43,0.73; 0.71,0.91; 1.0,1.0">
                                          <p:stCondLst>
                                            <p:cond delay="0"/>
                                          </p:stCondLst>
                                        </p:cTn>
                                        <p:tgtEl>
                                          <p:spTgt spid="522138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22138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22138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22138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221384"/>
                                        </p:tgtEl>
                                        <p:attrNameLst>
                                          <p:attrName>ppt_y</p:attrName>
                                        </p:attrNameLst>
                                      </p:cBhvr>
                                      <p:tavLst>
                                        <p:tav tm="0" fmla="#ppt_y-sin(pi*$)/81">
                                          <p:val>
                                            <p:fltVal val="0"/>
                                          </p:val>
                                        </p:tav>
                                        <p:tav tm="100000">
                                          <p:val>
                                            <p:fltVal val="1"/>
                                          </p:val>
                                        </p:tav>
                                      </p:tavLst>
                                    </p:anim>
                                    <p:animScale>
                                      <p:cBhvr>
                                        <p:cTn id="49" dur="26">
                                          <p:stCondLst>
                                            <p:cond delay="650"/>
                                          </p:stCondLst>
                                        </p:cTn>
                                        <p:tgtEl>
                                          <p:spTgt spid="5221384"/>
                                        </p:tgtEl>
                                      </p:cBhvr>
                                      <p:to x="100000" y="60000"/>
                                    </p:animScale>
                                    <p:animScale>
                                      <p:cBhvr>
                                        <p:cTn id="50" dur="166" decel="50000">
                                          <p:stCondLst>
                                            <p:cond delay="676"/>
                                          </p:stCondLst>
                                        </p:cTn>
                                        <p:tgtEl>
                                          <p:spTgt spid="5221384"/>
                                        </p:tgtEl>
                                      </p:cBhvr>
                                      <p:to x="100000" y="100000"/>
                                    </p:animScale>
                                    <p:animScale>
                                      <p:cBhvr>
                                        <p:cTn id="51" dur="26">
                                          <p:stCondLst>
                                            <p:cond delay="1312"/>
                                          </p:stCondLst>
                                        </p:cTn>
                                        <p:tgtEl>
                                          <p:spTgt spid="5221384"/>
                                        </p:tgtEl>
                                      </p:cBhvr>
                                      <p:to x="100000" y="80000"/>
                                    </p:animScale>
                                    <p:animScale>
                                      <p:cBhvr>
                                        <p:cTn id="52" dur="166" decel="50000">
                                          <p:stCondLst>
                                            <p:cond delay="1338"/>
                                          </p:stCondLst>
                                        </p:cTn>
                                        <p:tgtEl>
                                          <p:spTgt spid="5221384"/>
                                        </p:tgtEl>
                                      </p:cBhvr>
                                      <p:to x="100000" y="100000"/>
                                    </p:animScale>
                                    <p:animScale>
                                      <p:cBhvr>
                                        <p:cTn id="53" dur="26">
                                          <p:stCondLst>
                                            <p:cond delay="1642"/>
                                          </p:stCondLst>
                                        </p:cTn>
                                        <p:tgtEl>
                                          <p:spTgt spid="5221384"/>
                                        </p:tgtEl>
                                      </p:cBhvr>
                                      <p:to x="100000" y="90000"/>
                                    </p:animScale>
                                    <p:animScale>
                                      <p:cBhvr>
                                        <p:cTn id="54" dur="166" decel="50000">
                                          <p:stCondLst>
                                            <p:cond delay="1668"/>
                                          </p:stCondLst>
                                        </p:cTn>
                                        <p:tgtEl>
                                          <p:spTgt spid="5221384"/>
                                        </p:tgtEl>
                                      </p:cBhvr>
                                      <p:to x="100000" y="100000"/>
                                    </p:animScale>
                                    <p:animScale>
                                      <p:cBhvr>
                                        <p:cTn id="55" dur="26">
                                          <p:stCondLst>
                                            <p:cond delay="1808"/>
                                          </p:stCondLst>
                                        </p:cTn>
                                        <p:tgtEl>
                                          <p:spTgt spid="5221384"/>
                                        </p:tgtEl>
                                      </p:cBhvr>
                                      <p:to x="100000" y="95000"/>
                                    </p:animScale>
                                    <p:animScale>
                                      <p:cBhvr>
                                        <p:cTn id="56" dur="166" decel="50000">
                                          <p:stCondLst>
                                            <p:cond delay="1834"/>
                                          </p:stCondLst>
                                        </p:cTn>
                                        <p:tgtEl>
                                          <p:spTgt spid="5221384"/>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par>
                                <p:cTn id="57" presetID="17" presetClass="entr" presetSubtype="10" fill="hold" grpId="0" nodeType="withEffect">
                                  <p:stCondLst>
                                    <p:cond delay="0"/>
                                  </p:stCondLst>
                                  <p:childTnLst>
                                    <p:set>
                                      <p:cBhvr>
                                        <p:cTn id="58" dur="1" fill="hold">
                                          <p:stCondLst>
                                            <p:cond delay="0"/>
                                          </p:stCondLst>
                                        </p:cTn>
                                        <p:tgtEl>
                                          <p:spTgt spid="5221385"/>
                                        </p:tgtEl>
                                        <p:attrNameLst>
                                          <p:attrName>style.visibility</p:attrName>
                                        </p:attrNameLst>
                                      </p:cBhvr>
                                      <p:to>
                                        <p:strVal val="visible"/>
                                      </p:to>
                                    </p:set>
                                    <p:anim calcmode="lin" valueType="num">
                                      <p:cBhvr>
                                        <p:cTn id="59" dur="500" fill="hold"/>
                                        <p:tgtEl>
                                          <p:spTgt spid="5221385"/>
                                        </p:tgtEl>
                                        <p:attrNameLst>
                                          <p:attrName>ppt_w</p:attrName>
                                        </p:attrNameLst>
                                      </p:cBhvr>
                                      <p:tavLst>
                                        <p:tav tm="0">
                                          <p:val>
                                            <p:fltVal val="0"/>
                                          </p:val>
                                        </p:tav>
                                        <p:tav tm="100000">
                                          <p:val>
                                            <p:strVal val="#ppt_w"/>
                                          </p:val>
                                        </p:tav>
                                      </p:tavLst>
                                    </p:anim>
                                    <p:anim calcmode="lin" valueType="num">
                                      <p:cBhvr>
                                        <p:cTn id="60" dur="500" fill="hold"/>
                                        <p:tgtEl>
                                          <p:spTgt spid="5221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1380" grpId="0" animBg="1"/>
      <p:bldP spid="5221381" grpId="0" animBg="1"/>
      <p:bldP spid="5221382" grpId="0" animBg="1"/>
      <p:bldP spid="5221383" grpId="0" animBg="1"/>
      <p:bldP spid="522138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5474"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25475" name="Rectangle 3"/>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信頼をメタ情報とした商品＝のれん</a:t>
            </a:r>
          </a:p>
        </p:txBody>
      </p:sp>
      <p:pic>
        <p:nvPicPr>
          <p:cNvPr id="5225476" name="Picture 4"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456488" y="4537075"/>
            <a:ext cx="1724025" cy="22050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5477" name="Oval 5"/>
          <p:cNvSpPr>
            <a:spLocks noChangeArrowheads="1"/>
          </p:cNvSpPr>
          <p:nvPr/>
        </p:nvSpPr>
        <p:spPr bwMode="blackWhite">
          <a:xfrm>
            <a:off x="2339975" y="969963"/>
            <a:ext cx="5254625" cy="4546600"/>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3600">
                <a:latin typeface="HGP創英角ﾎﾟｯﾌﾟ体" panose="040B0A00000000000000" pitchFamily="50" charset="-128"/>
                <a:ea typeface="HGP創英角ﾎﾟｯﾌﾟ体" panose="040B0A00000000000000" pitchFamily="50" charset="-128"/>
              </a:rPr>
              <a:t>技術のミーム</a:t>
            </a:r>
            <a:endParaRPr kumimoji="0" lang="ja-JP" altLang="en-US" sz="6000">
              <a:latin typeface="HGP創英角ﾎﾟｯﾌﾟ体" panose="040B0A00000000000000" pitchFamily="50" charset="-128"/>
              <a:ea typeface="HGP創英角ﾎﾟｯﾌﾟ体" panose="040B0A00000000000000" pitchFamily="50" charset="-128"/>
            </a:endParaRPr>
          </a:p>
          <a:p>
            <a:r>
              <a:rPr kumimoji="0" lang="ja-JP" altLang="en-US" sz="5400">
                <a:latin typeface="HGP創英角ﾎﾟｯﾌﾟ体" panose="040B0A00000000000000" pitchFamily="50" charset="-128"/>
                <a:ea typeface="HGP創英角ﾎﾟｯﾌﾟ体" panose="040B0A00000000000000" pitchFamily="50" charset="-128"/>
              </a:rPr>
              <a:t>のれん</a:t>
            </a:r>
          </a:p>
          <a:p>
            <a:r>
              <a:rPr kumimoji="0" lang="ja-JP" altLang="en-US" sz="2400">
                <a:latin typeface="HGP創英角ﾎﾟｯﾌﾟ体" panose="040B0A00000000000000" pitchFamily="50" charset="-128"/>
                <a:ea typeface="HGP創英角ﾎﾟｯﾌﾟ体" panose="040B0A00000000000000" pitchFamily="50" charset="-128"/>
              </a:rPr>
              <a:t>（人質としての信頼の担保）</a:t>
            </a:r>
          </a:p>
        </p:txBody>
      </p:sp>
      <p:sp>
        <p:nvSpPr>
          <p:cNvPr id="5225478" name="AutoShape 6"/>
          <p:cNvSpPr>
            <a:spLocks noChangeArrowheads="1"/>
          </p:cNvSpPr>
          <p:nvPr/>
        </p:nvSpPr>
        <p:spPr bwMode="auto">
          <a:xfrm>
            <a:off x="854075" y="827088"/>
            <a:ext cx="1296988" cy="762000"/>
          </a:xfrm>
          <a:prstGeom prst="homePlate">
            <a:avLst>
              <a:gd name="adj" fmla="val 42552"/>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993300"/>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pic>
        <p:nvPicPr>
          <p:cNvPr id="5225479" name="Picture 7" descr="PE02381_[1]"/>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22225" y="2708275"/>
            <a:ext cx="3036888" cy="3313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225477"/>
                                        </p:tgtEl>
                                        <p:attrNameLst>
                                          <p:attrName>style.visibility</p:attrName>
                                        </p:attrNameLst>
                                      </p:cBhvr>
                                      <p:to>
                                        <p:strVal val="visible"/>
                                      </p:to>
                                    </p:set>
                                    <p:animEffect transition="in" filter="fade">
                                      <p:cBhvr>
                                        <p:cTn id="7" dur="2000"/>
                                        <p:tgtEl>
                                          <p:spTgt spid="5225477"/>
                                        </p:tgtEl>
                                      </p:cBhvr>
                                    </p:animEffect>
                                    <p:anim calcmode="lin" valueType="num">
                                      <p:cBhvr>
                                        <p:cTn id="8" dur="2000" fill="hold"/>
                                        <p:tgtEl>
                                          <p:spTgt spid="5225477"/>
                                        </p:tgtEl>
                                        <p:attrNameLst>
                                          <p:attrName>style.rotation</p:attrName>
                                        </p:attrNameLst>
                                      </p:cBhvr>
                                      <p:tavLst>
                                        <p:tav tm="0">
                                          <p:val>
                                            <p:fltVal val="720"/>
                                          </p:val>
                                        </p:tav>
                                        <p:tav tm="100000">
                                          <p:val>
                                            <p:fltVal val="0"/>
                                          </p:val>
                                        </p:tav>
                                      </p:tavLst>
                                    </p:anim>
                                    <p:anim calcmode="lin" valueType="num">
                                      <p:cBhvr>
                                        <p:cTn id="9" dur="2000" fill="hold"/>
                                        <p:tgtEl>
                                          <p:spTgt spid="5225477"/>
                                        </p:tgtEl>
                                        <p:attrNameLst>
                                          <p:attrName>ppt_h</p:attrName>
                                        </p:attrNameLst>
                                      </p:cBhvr>
                                      <p:tavLst>
                                        <p:tav tm="0">
                                          <p:val>
                                            <p:fltVal val="0"/>
                                          </p:val>
                                        </p:tav>
                                        <p:tav tm="100000">
                                          <p:val>
                                            <p:strVal val="#ppt_h"/>
                                          </p:val>
                                        </p:tav>
                                      </p:tavLst>
                                    </p:anim>
                                    <p:anim calcmode="lin" valueType="num">
                                      <p:cBhvr>
                                        <p:cTn id="10" dur="2000" fill="hold"/>
                                        <p:tgtEl>
                                          <p:spTgt spid="5225477"/>
                                        </p:tgtEl>
                                        <p:attrNameLst>
                                          <p:attrName>ppt_w</p:attrName>
                                        </p:attrNameLst>
                                      </p:cBhvr>
                                      <p:tavLst>
                                        <p:tav tm="0">
                                          <p:val>
                                            <p:fltVal val="0"/>
                                          </p:val>
                                        </p:tav>
                                        <p:tav tm="100000">
                                          <p:val>
                                            <p:strVal val="#ppt_w"/>
                                          </p:val>
                                        </p:tav>
                                      </p:tavLst>
                                    </p:anim>
                                  </p:childTnLst>
                                </p:cTn>
                              </p:par>
                              <p:par>
                                <p:cTn id="11" presetID="34" presetClass="entr" presetSubtype="0" fill="hold" grpId="0" nodeType="withEffect" nodePh="1">
                                  <p:stCondLst>
                                    <p:cond delay="0"/>
                                  </p:stCondLst>
                                  <p:endCondLst>
                                    <p:cond evt="begin" delay="0">
                                      <p:tn val="11"/>
                                    </p:cond>
                                  </p:endCondLst>
                                  <p:childTnLst>
                                    <p:set>
                                      <p:cBhvr>
                                        <p:cTn id="12" dur="1" fill="hold">
                                          <p:stCondLst>
                                            <p:cond delay="0"/>
                                          </p:stCondLst>
                                        </p:cTn>
                                        <p:tgtEl>
                                          <p:spTgt spid="5225478"/>
                                        </p:tgtEl>
                                        <p:attrNameLst>
                                          <p:attrName>style.visibility</p:attrName>
                                        </p:attrNameLst>
                                      </p:cBhvr>
                                      <p:to>
                                        <p:strVal val="visible"/>
                                      </p:to>
                                    </p:set>
                                    <p:anim from="(-#ppt_w/2)" to="(#ppt_x)" calcmode="lin" valueType="num">
                                      <p:cBhvr>
                                        <p:cTn id="13" dur="600" fill="hold">
                                          <p:stCondLst>
                                            <p:cond delay="0"/>
                                          </p:stCondLst>
                                        </p:cTn>
                                        <p:tgtEl>
                                          <p:spTgt spid="5225478"/>
                                        </p:tgtEl>
                                        <p:attrNameLst>
                                          <p:attrName>ppt_x</p:attrName>
                                        </p:attrNameLst>
                                      </p:cBhvr>
                                    </p:anim>
                                    <p:anim from="0" to="-1.0" calcmode="lin" valueType="num">
                                      <p:cBhvr>
                                        <p:cTn id="14" dur="200" decel="50000" autoRev="1" fill="hold">
                                          <p:stCondLst>
                                            <p:cond delay="600"/>
                                          </p:stCondLst>
                                        </p:cTn>
                                        <p:tgtEl>
                                          <p:spTgt spid="5225478"/>
                                        </p:tgtEl>
                                        <p:attrNameLst>
                                          <p:attrName>xshear</p:attrName>
                                        </p:attrNameLst>
                                      </p:cBhvr>
                                    </p:anim>
                                    <p:animScale>
                                      <p:cBhvr>
                                        <p:cTn id="15" dur="200" decel="100000" autoRev="1" fill="hold">
                                          <p:stCondLst>
                                            <p:cond delay="600"/>
                                          </p:stCondLst>
                                        </p:cTn>
                                        <p:tgtEl>
                                          <p:spTgt spid="5225478"/>
                                        </p:tgtEl>
                                      </p:cBhvr>
                                      <p:from x="100000" y="100000"/>
                                      <p:to x="80000" y="100000"/>
                                    </p:animScale>
                                    <p:anim by="(#ppt_h/3+#ppt_w*0.1)" calcmode="lin" valueType="num">
                                      <p:cBhvr additive="sum">
                                        <p:cTn id="16" dur="200" decel="100000" autoRev="1" fill="hold">
                                          <p:stCondLst>
                                            <p:cond delay="600"/>
                                          </p:stCondLst>
                                        </p:cTn>
                                        <p:tgtEl>
                                          <p:spTgt spid="5225478"/>
                                        </p:tgtEl>
                                        <p:attrNameLst>
                                          <p:attrName>ppt_x</p:attrName>
                                        </p:attrNameLst>
                                      </p:cBhvr>
                                    </p:anim>
                                  </p:childTnLst>
                                </p:cTn>
                              </p:par>
                              <p:par>
                                <p:cTn id="17" presetID="26" presetClass="entr" presetSubtype="0" fill="hold" nodeType="withEffect">
                                  <p:stCondLst>
                                    <p:cond delay="0"/>
                                  </p:stCondLst>
                                  <p:childTnLst>
                                    <p:set>
                                      <p:cBhvr>
                                        <p:cTn id="18" dur="1" fill="hold">
                                          <p:stCondLst>
                                            <p:cond delay="0"/>
                                          </p:stCondLst>
                                        </p:cTn>
                                        <p:tgtEl>
                                          <p:spTgt spid="5225476"/>
                                        </p:tgtEl>
                                        <p:attrNameLst>
                                          <p:attrName>style.visibility</p:attrName>
                                        </p:attrNameLst>
                                      </p:cBhvr>
                                      <p:to>
                                        <p:strVal val="visible"/>
                                      </p:to>
                                    </p:set>
                                    <p:animEffect transition="in" filter="wipe(down)">
                                      <p:cBhvr>
                                        <p:cTn id="19" dur="580">
                                          <p:stCondLst>
                                            <p:cond delay="0"/>
                                          </p:stCondLst>
                                        </p:cTn>
                                        <p:tgtEl>
                                          <p:spTgt spid="5225476"/>
                                        </p:tgtEl>
                                      </p:cBhvr>
                                    </p:animEffect>
                                    <p:anim calcmode="lin" valueType="num">
                                      <p:cBhvr>
                                        <p:cTn id="20" dur="1822" tmFilter="0,0; 0.14,0.36; 0.43,0.73; 0.71,0.91; 1.0,1.0">
                                          <p:stCondLst>
                                            <p:cond delay="0"/>
                                          </p:stCondLst>
                                        </p:cTn>
                                        <p:tgtEl>
                                          <p:spTgt spid="522547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22547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22547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22547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225476"/>
                                        </p:tgtEl>
                                        <p:attrNameLst>
                                          <p:attrName>ppt_y</p:attrName>
                                        </p:attrNameLst>
                                      </p:cBhvr>
                                      <p:tavLst>
                                        <p:tav tm="0" fmla="#ppt_y-sin(pi*$)/81">
                                          <p:val>
                                            <p:fltVal val="0"/>
                                          </p:val>
                                        </p:tav>
                                        <p:tav tm="100000">
                                          <p:val>
                                            <p:fltVal val="1"/>
                                          </p:val>
                                        </p:tav>
                                      </p:tavLst>
                                    </p:anim>
                                    <p:animScale>
                                      <p:cBhvr>
                                        <p:cTn id="25" dur="26">
                                          <p:stCondLst>
                                            <p:cond delay="650"/>
                                          </p:stCondLst>
                                        </p:cTn>
                                        <p:tgtEl>
                                          <p:spTgt spid="5225476"/>
                                        </p:tgtEl>
                                      </p:cBhvr>
                                      <p:to x="100000" y="60000"/>
                                    </p:animScale>
                                    <p:animScale>
                                      <p:cBhvr>
                                        <p:cTn id="26" dur="166" decel="50000">
                                          <p:stCondLst>
                                            <p:cond delay="676"/>
                                          </p:stCondLst>
                                        </p:cTn>
                                        <p:tgtEl>
                                          <p:spTgt spid="5225476"/>
                                        </p:tgtEl>
                                      </p:cBhvr>
                                      <p:to x="100000" y="100000"/>
                                    </p:animScale>
                                    <p:animScale>
                                      <p:cBhvr>
                                        <p:cTn id="27" dur="26">
                                          <p:stCondLst>
                                            <p:cond delay="1312"/>
                                          </p:stCondLst>
                                        </p:cTn>
                                        <p:tgtEl>
                                          <p:spTgt spid="5225476"/>
                                        </p:tgtEl>
                                      </p:cBhvr>
                                      <p:to x="100000" y="80000"/>
                                    </p:animScale>
                                    <p:animScale>
                                      <p:cBhvr>
                                        <p:cTn id="28" dur="166" decel="50000">
                                          <p:stCondLst>
                                            <p:cond delay="1338"/>
                                          </p:stCondLst>
                                        </p:cTn>
                                        <p:tgtEl>
                                          <p:spTgt spid="5225476"/>
                                        </p:tgtEl>
                                      </p:cBhvr>
                                      <p:to x="100000" y="100000"/>
                                    </p:animScale>
                                    <p:animScale>
                                      <p:cBhvr>
                                        <p:cTn id="29" dur="26">
                                          <p:stCondLst>
                                            <p:cond delay="1642"/>
                                          </p:stCondLst>
                                        </p:cTn>
                                        <p:tgtEl>
                                          <p:spTgt spid="5225476"/>
                                        </p:tgtEl>
                                      </p:cBhvr>
                                      <p:to x="100000" y="90000"/>
                                    </p:animScale>
                                    <p:animScale>
                                      <p:cBhvr>
                                        <p:cTn id="30" dur="166" decel="50000">
                                          <p:stCondLst>
                                            <p:cond delay="1668"/>
                                          </p:stCondLst>
                                        </p:cTn>
                                        <p:tgtEl>
                                          <p:spTgt spid="5225476"/>
                                        </p:tgtEl>
                                      </p:cBhvr>
                                      <p:to x="100000" y="100000"/>
                                    </p:animScale>
                                    <p:animScale>
                                      <p:cBhvr>
                                        <p:cTn id="31" dur="26">
                                          <p:stCondLst>
                                            <p:cond delay="1808"/>
                                          </p:stCondLst>
                                        </p:cTn>
                                        <p:tgtEl>
                                          <p:spTgt spid="5225476"/>
                                        </p:tgtEl>
                                      </p:cBhvr>
                                      <p:to x="100000" y="95000"/>
                                    </p:animScale>
                                    <p:animScale>
                                      <p:cBhvr>
                                        <p:cTn id="32" dur="166" decel="50000">
                                          <p:stCondLst>
                                            <p:cond delay="1834"/>
                                          </p:stCondLst>
                                        </p:cTn>
                                        <p:tgtEl>
                                          <p:spTgt spid="5225476"/>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477" grpId="0" animBg="1"/>
      <p:bldP spid="522547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7522" name="Text Box 2"/>
          <p:cNvSpPr txBox="1">
            <a:spLocks noChangeArrowheads="1"/>
          </p:cNvSpPr>
          <p:nvPr/>
        </p:nvSpPr>
        <p:spPr bwMode="auto">
          <a:xfrm>
            <a:off x="76200" y="-11113"/>
            <a:ext cx="18415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endParaRPr lang="ja-JP" altLang="ja-JP" sz="1400">
              <a:solidFill>
                <a:schemeClr val="accent2"/>
              </a:solidFill>
              <a:latin typeface="Times New Roman" panose="02020603050405020304" pitchFamily="18" charset="0"/>
              <a:ea typeface="ＭＳ Ｐゴシック" panose="020B0600070205080204" pitchFamily="50" charset="-128"/>
            </a:endParaRPr>
          </a:p>
        </p:txBody>
      </p:sp>
      <p:sp>
        <p:nvSpPr>
          <p:cNvPr id="5227523" name="Oval 3"/>
          <p:cNvSpPr>
            <a:spLocks noChangeArrowheads="1"/>
          </p:cNvSpPr>
          <p:nvPr/>
        </p:nvSpPr>
        <p:spPr bwMode="blackWhite">
          <a:xfrm>
            <a:off x="1476375" y="44450"/>
            <a:ext cx="6335713" cy="4824413"/>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kumimoji="0" lang="ja-JP" altLang="en-US" sz="1600">
                <a:latin typeface="HGP創英角ﾎﾟｯﾌﾟ体" panose="040B0A00000000000000" pitchFamily="50" charset="-128"/>
              </a:rPr>
              <a:t>（人質としての信頼の担保）</a:t>
            </a:r>
          </a:p>
          <a:p>
            <a:r>
              <a:rPr kumimoji="0" lang="en-US" altLang="ja-JP" b="1">
                <a:latin typeface="HGS創英角ﾎﾟｯﾌﾟ体" panose="040B0A00000000000000" pitchFamily="50" charset="-128"/>
              </a:rPr>
              <a:t>【</a:t>
            </a:r>
            <a:r>
              <a:rPr kumimoji="0" lang="ja-JP" altLang="en-US" b="1">
                <a:latin typeface="HGS創英角ﾎﾟｯﾌﾟ体" panose="040B0A00000000000000" pitchFamily="50" charset="-128"/>
              </a:rPr>
              <a:t>暖簾分</a:t>
            </a:r>
            <a:r>
              <a:rPr kumimoji="0" lang="en-US" altLang="ja-JP" b="1">
                <a:latin typeface="HGS創英角ﾎﾟｯﾌﾟ体" panose="040B0A00000000000000" pitchFamily="50" charset="-128"/>
              </a:rPr>
              <a:t>】</a:t>
            </a:r>
            <a:endParaRPr kumimoji="0" lang="en-US" altLang="ja-JP" i="1">
              <a:latin typeface="HGS創英角ﾎﾟｯﾌﾟ体" panose="040B0A00000000000000" pitchFamily="50" charset="-128"/>
            </a:endParaRPr>
          </a:p>
          <a:p>
            <a:r>
              <a:rPr kumimoji="0" lang="ja-JP" altLang="en-US">
                <a:latin typeface="HGS創英角ﾎﾟｯﾌﾟ体" panose="040B0A00000000000000" pitchFamily="50" charset="-128"/>
              </a:rPr>
              <a:t>その店に長く勤めた店員に、同じ屋号の店を開くことを許す（し、物心両面に相応の支援をする）こと。また、そうして出来た店</a:t>
            </a:r>
            <a:endParaRPr kumimoji="0" lang="ja-JP" altLang="en-US" i="1">
              <a:latin typeface="HGS創英角ﾎﾟｯﾌﾟ体" panose="040B0A00000000000000" pitchFamily="50" charset="-128"/>
            </a:endParaRPr>
          </a:p>
        </p:txBody>
      </p:sp>
      <p:sp>
        <p:nvSpPr>
          <p:cNvPr id="5227524" name="AutoShape 4"/>
          <p:cNvSpPr>
            <a:spLocks noChangeArrowheads="1"/>
          </p:cNvSpPr>
          <p:nvPr/>
        </p:nvSpPr>
        <p:spPr bwMode="auto">
          <a:xfrm>
            <a:off x="854075" y="827088"/>
            <a:ext cx="1296988" cy="762000"/>
          </a:xfrm>
          <a:prstGeom prst="homePlate">
            <a:avLst>
              <a:gd name="adj" fmla="val 42552"/>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993300"/>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lstStyle/>
          <a:p>
            <a:endParaRPr lang="ja-JP" altLang="en-US"/>
          </a:p>
        </p:txBody>
      </p:sp>
      <p:sp>
        <p:nvSpPr>
          <p:cNvPr id="5227525" name="Rectangle 5"/>
          <p:cNvSpPr>
            <a:spLocks noGrp="1" noChangeArrowheads="1"/>
          </p:cNvSpPr>
          <p:nvPr>
            <p:ph type="title"/>
          </p:nvPr>
        </p:nvSpPr>
        <p:spPr>
          <a:xfrm>
            <a:off x="76200" y="44450"/>
            <a:ext cx="9067800" cy="782638"/>
          </a:xfrm>
        </p:spPr>
        <p:txBody>
          <a:bodyPr/>
          <a:lstStyle/>
          <a:p>
            <a:pPr algn="ctr"/>
            <a:r>
              <a:rPr lang="ja-JP" altLang="en-US" sz="3400">
                <a:effectLst/>
                <a:latin typeface="HGP創英角ﾎﾟｯﾌﾟ体" panose="040B0A00000000000000" pitchFamily="50" charset="-128"/>
                <a:ea typeface="HGP創英角ﾎﾟｯﾌﾟ体" panose="040B0A00000000000000" pitchFamily="50" charset="-128"/>
              </a:rPr>
              <a:t>のれん</a:t>
            </a:r>
          </a:p>
        </p:txBody>
      </p:sp>
      <p:sp>
        <p:nvSpPr>
          <p:cNvPr id="5227526" name="AutoShape 6"/>
          <p:cNvSpPr>
            <a:spLocks noChangeArrowheads="1"/>
          </p:cNvSpPr>
          <p:nvPr/>
        </p:nvSpPr>
        <p:spPr bwMode="auto">
          <a:xfrm>
            <a:off x="4643438" y="4149725"/>
            <a:ext cx="3168650" cy="2592388"/>
          </a:xfrm>
          <a:prstGeom prst="wedgeEllipseCallout">
            <a:avLst>
              <a:gd name="adj1" fmla="val 54958"/>
              <a:gd name="adj2" fmla="val -2244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bg2"/>
                  </a:outerShdw>
                </a:effectLst>
              </a14:hiddenEffects>
            </a:ext>
          </a:extLst>
        </p:spPr>
        <p:txBody>
          <a:bodyPr anchor="ctr"/>
          <a:lstStyle/>
          <a:p>
            <a:r>
              <a:rPr lang="ja-JP" altLang="en-US"/>
              <a:t>消費のミームからの暖簾分</a:t>
            </a:r>
          </a:p>
        </p:txBody>
      </p:sp>
      <p:pic>
        <p:nvPicPr>
          <p:cNvPr id="5227527" name="Picture 7"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456488" y="4537075"/>
            <a:ext cx="1724025" cy="22050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27523"/>
                                        </p:tgtEl>
                                        <p:attrNameLst>
                                          <p:attrName>style.visibility</p:attrName>
                                        </p:attrNameLst>
                                      </p:cBhvr>
                                      <p:to>
                                        <p:strVal val="visible"/>
                                      </p:to>
                                    </p:set>
                                    <p:anim calcmode="lin" valueType="num">
                                      <p:cBhvr>
                                        <p:cTn id="7" dur="500" fill="hold"/>
                                        <p:tgtEl>
                                          <p:spTgt spid="52275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27523"/>
                                        </p:tgtEl>
                                        <p:attrNameLst>
                                          <p:attrName>ppt_y</p:attrName>
                                        </p:attrNameLst>
                                      </p:cBhvr>
                                      <p:tavLst>
                                        <p:tav tm="0">
                                          <p:val>
                                            <p:strVal val="#ppt_y"/>
                                          </p:val>
                                        </p:tav>
                                        <p:tav tm="100000">
                                          <p:val>
                                            <p:strVal val="#ppt_y"/>
                                          </p:val>
                                        </p:tav>
                                      </p:tavLst>
                                    </p:anim>
                                    <p:anim calcmode="lin" valueType="num">
                                      <p:cBhvr>
                                        <p:cTn id="9" dur="500" fill="hold"/>
                                        <p:tgtEl>
                                          <p:spTgt spid="52275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275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275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227526"/>
                                        </p:tgtEl>
                                        <p:attrNameLst>
                                          <p:attrName>style.visibility</p:attrName>
                                        </p:attrNameLst>
                                      </p:cBhvr>
                                      <p:to>
                                        <p:strVal val="visible"/>
                                      </p:to>
                                    </p:set>
                                    <p:anim calcmode="lin" valueType="num">
                                      <p:cBhvr>
                                        <p:cTn id="16" dur="500" fill="hold"/>
                                        <p:tgtEl>
                                          <p:spTgt spid="5227526"/>
                                        </p:tgtEl>
                                        <p:attrNameLst>
                                          <p:attrName>ppt_w</p:attrName>
                                        </p:attrNameLst>
                                      </p:cBhvr>
                                      <p:tavLst>
                                        <p:tav tm="0">
                                          <p:val>
                                            <p:fltVal val="0"/>
                                          </p:val>
                                        </p:tav>
                                        <p:tav tm="100000">
                                          <p:val>
                                            <p:strVal val="#ppt_w"/>
                                          </p:val>
                                        </p:tav>
                                      </p:tavLst>
                                    </p:anim>
                                    <p:anim calcmode="lin" valueType="num">
                                      <p:cBhvr>
                                        <p:cTn id="17" dur="500" fill="hold"/>
                                        <p:tgtEl>
                                          <p:spTgt spid="5227526"/>
                                        </p:tgtEl>
                                        <p:attrNameLst>
                                          <p:attrName>ppt_h</p:attrName>
                                        </p:attrNameLst>
                                      </p:cBhvr>
                                      <p:tavLst>
                                        <p:tav tm="0">
                                          <p:val>
                                            <p:fltVal val="0"/>
                                          </p:val>
                                        </p:tav>
                                        <p:tav tm="100000">
                                          <p:val>
                                            <p:strVal val="#ppt_h"/>
                                          </p:val>
                                        </p:tav>
                                      </p:tavLst>
                                    </p:anim>
                                  </p:childTnLst>
                                </p:cTn>
                              </p:par>
                              <p:par>
                                <p:cTn id="18" presetID="26" presetClass="entr" presetSubtype="0" fill="hold" nodeType="withEffect">
                                  <p:stCondLst>
                                    <p:cond delay="0"/>
                                  </p:stCondLst>
                                  <p:childTnLst>
                                    <p:set>
                                      <p:cBhvr>
                                        <p:cTn id="19" dur="1" fill="hold">
                                          <p:stCondLst>
                                            <p:cond delay="0"/>
                                          </p:stCondLst>
                                        </p:cTn>
                                        <p:tgtEl>
                                          <p:spTgt spid="5227527"/>
                                        </p:tgtEl>
                                        <p:attrNameLst>
                                          <p:attrName>style.visibility</p:attrName>
                                        </p:attrNameLst>
                                      </p:cBhvr>
                                      <p:to>
                                        <p:strVal val="visible"/>
                                      </p:to>
                                    </p:set>
                                    <p:animEffect transition="in" filter="wipe(down)">
                                      <p:cBhvr>
                                        <p:cTn id="20" dur="580">
                                          <p:stCondLst>
                                            <p:cond delay="0"/>
                                          </p:stCondLst>
                                        </p:cTn>
                                        <p:tgtEl>
                                          <p:spTgt spid="5227527"/>
                                        </p:tgtEl>
                                      </p:cBhvr>
                                    </p:animEffect>
                                    <p:anim calcmode="lin" valueType="num">
                                      <p:cBhvr>
                                        <p:cTn id="21" dur="1822" tmFilter="0,0; 0.14,0.36; 0.43,0.73; 0.71,0.91; 1.0,1.0">
                                          <p:stCondLst>
                                            <p:cond delay="0"/>
                                          </p:stCondLst>
                                        </p:cTn>
                                        <p:tgtEl>
                                          <p:spTgt spid="522752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2752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2752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2752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27527"/>
                                        </p:tgtEl>
                                        <p:attrNameLst>
                                          <p:attrName>ppt_y</p:attrName>
                                        </p:attrNameLst>
                                      </p:cBhvr>
                                      <p:tavLst>
                                        <p:tav tm="0" fmla="#ppt_y-sin(pi*$)/81">
                                          <p:val>
                                            <p:fltVal val="0"/>
                                          </p:val>
                                        </p:tav>
                                        <p:tav tm="100000">
                                          <p:val>
                                            <p:fltVal val="1"/>
                                          </p:val>
                                        </p:tav>
                                      </p:tavLst>
                                    </p:anim>
                                    <p:animScale>
                                      <p:cBhvr>
                                        <p:cTn id="26" dur="26">
                                          <p:stCondLst>
                                            <p:cond delay="650"/>
                                          </p:stCondLst>
                                        </p:cTn>
                                        <p:tgtEl>
                                          <p:spTgt spid="5227527"/>
                                        </p:tgtEl>
                                      </p:cBhvr>
                                      <p:to x="100000" y="60000"/>
                                    </p:animScale>
                                    <p:animScale>
                                      <p:cBhvr>
                                        <p:cTn id="27" dur="166" decel="50000">
                                          <p:stCondLst>
                                            <p:cond delay="676"/>
                                          </p:stCondLst>
                                        </p:cTn>
                                        <p:tgtEl>
                                          <p:spTgt spid="5227527"/>
                                        </p:tgtEl>
                                      </p:cBhvr>
                                      <p:to x="100000" y="100000"/>
                                    </p:animScale>
                                    <p:animScale>
                                      <p:cBhvr>
                                        <p:cTn id="28" dur="26">
                                          <p:stCondLst>
                                            <p:cond delay="1312"/>
                                          </p:stCondLst>
                                        </p:cTn>
                                        <p:tgtEl>
                                          <p:spTgt spid="5227527"/>
                                        </p:tgtEl>
                                      </p:cBhvr>
                                      <p:to x="100000" y="80000"/>
                                    </p:animScale>
                                    <p:animScale>
                                      <p:cBhvr>
                                        <p:cTn id="29" dur="166" decel="50000">
                                          <p:stCondLst>
                                            <p:cond delay="1338"/>
                                          </p:stCondLst>
                                        </p:cTn>
                                        <p:tgtEl>
                                          <p:spTgt spid="5227527"/>
                                        </p:tgtEl>
                                      </p:cBhvr>
                                      <p:to x="100000" y="100000"/>
                                    </p:animScale>
                                    <p:animScale>
                                      <p:cBhvr>
                                        <p:cTn id="30" dur="26">
                                          <p:stCondLst>
                                            <p:cond delay="1642"/>
                                          </p:stCondLst>
                                        </p:cTn>
                                        <p:tgtEl>
                                          <p:spTgt spid="5227527"/>
                                        </p:tgtEl>
                                      </p:cBhvr>
                                      <p:to x="100000" y="90000"/>
                                    </p:animScale>
                                    <p:animScale>
                                      <p:cBhvr>
                                        <p:cTn id="31" dur="166" decel="50000">
                                          <p:stCondLst>
                                            <p:cond delay="1668"/>
                                          </p:stCondLst>
                                        </p:cTn>
                                        <p:tgtEl>
                                          <p:spTgt spid="5227527"/>
                                        </p:tgtEl>
                                      </p:cBhvr>
                                      <p:to x="100000" y="100000"/>
                                    </p:animScale>
                                    <p:animScale>
                                      <p:cBhvr>
                                        <p:cTn id="32" dur="26">
                                          <p:stCondLst>
                                            <p:cond delay="1808"/>
                                          </p:stCondLst>
                                        </p:cTn>
                                        <p:tgtEl>
                                          <p:spTgt spid="5227527"/>
                                        </p:tgtEl>
                                      </p:cBhvr>
                                      <p:to x="100000" y="95000"/>
                                    </p:animScale>
                                    <p:animScale>
                                      <p:cBhvr>
                                        <p:cTn id="33" dur="166" decel="50000">
                                          <p:stCondLst>
                                            <p:cond delay="1834"/>
                                          </p:stCondLst>
                                        </p:cTn>
                                        <p:tgtEl>
                                          <p:spTgt spid="52275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523" grpId="0" animBg="1"/>
      <p:bldP spid="52275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1602" name="Oval 2"/>
          <p:cNvSpPr>
            <a:spLocks noChangeArrowheads="1"/>
          </p:cNvSpPr>
          <p:nvPr/>
        </p:nvSpPr>
        <p:spPr bwMode="blackWhite">
          <a:xfrm>
            <a:off x="1619250" y="1557338"/>
            <a:ext cx="5429250" cy="5267325"/>
          </a:xfrm>
          <a:prstGeom prst="ellipse">
            <a:avLst/>
          </a:prstGeom>
          <a:solidFill>
            <a:srgbClr val="FFCC00">
              <a:alpha val="50000"/>
            </a:srgb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Times New Roman" panose="02020603050405020304" pitchFamily="18" charset="0"/>
              <a:ea typeface="HGP創英角ﾎﾟｯﾌﾟ体" panose="040B0A00000000000000" pitchFamily="50" charset="-128"/>
            </a:endParaRPr>
          </a:p>
        </p:txBody>
      </p:sp>
      <p:sp>
        <p:nvSpPr>
          <p:cNvPr id="5401603" name="Oval 3"/>
          <p:cNvSpPr>
            <a:spLocks noChangeArrowheads="1"/>
          </p:cNvSpPr>
          <p:nvPr/>
        </p:nvSpPr>
        <p:spPr bwMode="blackWhite">
          <a:xfrm>
            <a:off x="5651500" y="782638"/>
            <a:ext cx="3313113" cy="2946400"/>
          </a:xfrm>
          <a:prstGeom prst="ellipse">
            <a:avLst/>
          </a:prstGeom>
          <a:solidFill>
            <a:srgbClr val="FFFF00">
              <a:alpha val="50000"/>
            </a:srgb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Times New Roman" panose="02020603050405020304" pitchFamily="18" charset="0"/>
              <a:ea typeface="HGP創英角ﾎﾟｯﾌﾟ体" panose="040B0A00000000000000" pitchFamily="50" charset="-128"/>
            </a:endParaRPr>
          </a:p>
        </p:txBody>
      </p:sp>
      <p:sp>
        <p:nvSpPr>
          <p:cNvPr id="5401604" name="Oval 4"/>
          <p:cNvSpPr>
            <a:spLocks noChangeArrowheads="1"/>
          </p:cNvSpPr>
          <p:nvPr/>
        </p:nvSpPr>
        <p:spPr bwMode="blackWhite">
          <a:xfrm>
            <a:off x="6227763" y="4652963"/>
            <a:ext cx="2305050" cy="2016125"/>
          </a:xfrm>
          <a:prstGeom prst="ellipse">
            <a:avLst/>
          </a:prstGeom>
          <a:solidFill>
            <a:schemeClr val="accent1">
              <a:alpha val="49001"/>
            </a:scheme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sp>
        <p:nvSpPr>
          <p:cNvPr id="5401605" name="Rectangle 5"/>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共感とコミットメントの連鎖</a:t>
            </a:r>
          </a:p>
        </p:txBody>
      </p:sp>
      <p:sp>
        <p:nvSpPr>
          <p:cNvPr id="5401606" name="Oval 6"/>
          <p:cNvSpPr>
            <a:spLocks noChangeArrowheads="1"/>
          </p:cNvSpPr>
          <p:nvPr/>
        </p:nvSpPr>
        <p:spPr bwMode="blackWhite">
          <a:xfrm>
            <a:off x="250825" y="998538"/>
            <a:ext cx="2771775" cy="2430462"/>
          </a:xfrm>
          <a:prstGeom prst="ellipse">
            <a:avLst/>
          </a:prstGeom>
          <a:solidFill>
            <a:srgbClr val="33CCCC">
              <a:alpha val="50000"/>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grpSp>
        <p:nvGrpSpPr>
          <p:cNvPr id="5401607" name="Group 7"/>
          <p:cNvGrpSpPr>
            <a:grpSpLocks/>
          </p:cNvGrpSpPr>
          <p:nvPr/>
        </p:nvGrpSpPr>
        <p:grpSpPr bwMode="auto">
          <a:xfrm>
            <a:off x="2982913" y="2576513"/>
            <a:ext cx="757237" cy="576262"/>
            <a:chOff x="4604" y="3566"/>
            <a:chExt cx="527" cy="474"/>
          </a:xfrm>
        </p:grpSpPr>
        <p:sp>
          <p:nvSpPr>
            <p:cNvPr id="5401608" name="Oval 8"/>
            <p:cNvSpPr>
              <a:spLocks noChangeArrowheads="1"/>
            </p:cNvSpPr>
            <p:nvPr/>
          </p:nvSpPr>
          <p:spPr bwMode="blackWhite">
            <a:xfrm>
              <a:off x="4604" y="3566"/>
              <a:ext cx="527" cy="474"/>
            </a:xfrm>
            <a:prstGeom prst="ellipse">
              <a:avLst/>
            </a:prstGeom>
            <a:solidFill>
              <a:srgbClr val="00FFFF">
                <a:alpha val="49001"/>
              </a:srgb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pic>
          <p:nvPicPr>
            <p:cNvPr id="5401609" name="Picture 9" descr="j02837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9" y="3696"/>
              <a:ext cx="454" cy="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01610" name="Group 10"/>
          <p:cNvGrpSpPr>
            <a:grpSpLocks/>
          </p:cNvGrpSpPr>
          <p:nvPr/>
        </p:nvGrpSpPr>
        <p:grpSpPr bwMode="auto">
          <a:xfrm>
            <a:off x="5808663" y="4149725"/>
            <a:ext cx="850900" cy="655638"/>
            <a:chOff x="4703" y="2972"/>
            <a:chExt cx="581" cy="413"/>
          </a:xfrm>
        </p:grpSpPr>
        <p:sp>
          <p:nvSpPr>
            <p:cNvPr id="5401611" name="Oval 11"/>
            <p:cNvSpPr>
              <a:spLocks noChangeArrowheads="1"/>
            </p:cNvSpPr>
            <p:nvPr/>
          </p:nvSpPr>
          <p:spPr bwMode="blackWhite">
            <a:xfrm>
              <a:off x="4703" y="2972"/>
              <a:ext cx="581" cy="413"/>
            </a:xfrm>
            <a:prstGeom prst="ellipse">
              <a:avLst/>
            </a:prstGeom>
            <a:solidFill>
              <a:srgbClr val="FF00FF">
                <a:alpha val="5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pic>
          <p:nvPicPr>
            <p:cNvPr id="5401612" name="Picture 12" descr="j02837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5" y="3061"/>
              <a:ext cx="454" cy="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01613" name="Group 13"/>
          <p:cNvGrpSpPr>
            <a:grpSpLocks/>
          </p:cNvGrpSpPr>
          <p:nvPr/>
        </p:nvGrpSpPr>
        <p:grpSpPr bwMode="auto">
          <a:xfrm>
            <a:off x="5003800" y="2997200"/>
            <a:ext cx="936625" cy="731838"/>
            <a:chOff x="748" y="656"/>
            <a:chExt cx="590" cy="461"/>
          </a:xfrm>
        </p:grpSpPr>
        <p:sp>
          <p:nvSpPr>
            <p:cNvPr id="5401614" name="Oval 14"/>
            <p:cNvSpPr>
              <a:spLocks noChangeArrowheads="1"/>
            </p:cNvSpPr>
            <p:nvPr/>
          </p:nvSpPr>
          <p:spPr bwMode="blackWhite">
            <a:xfrm>
              <a:off x="748" y="656"/>
              <a:ext cx="590" cy="461"/>
            </a:xfrm>
            <a:prstGeom prst="ellipse">
              <a:avLst/>
            </a:prstGeom>
            <a:solidFill>
              <a:srgbClr val="FFCC00">
                <a:alpha val="50000"/>
              </a:srgb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Times New Roman" panose="02020603050405020304" pitchFamily="18" charset="0"/>
                <a:ea typeface="HGP創英角ﾎﾟｯﾌﾟ体" panose="040B0A00000000000000" pitchFamily="50" charset="-128"/>
              </a:endParaRPr>
            </a:p>
          </p:txBody>
        </p:sp>
        <p:pic>
          <p:nvPicPr>
            <p:cNvPr id="5401615" name="Picture 15" descr="j02837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3" y="754"/>
              <a:ext cx="454" cy="233"/>
            </a:xfrm>
            <a:prstGeom prst="rect">
              <a:avLst/>
            </a:prstGeom>
            <a:noFill/>
            <a:extLst>
              <a:ext uri="{909E8E84-426E-40DD-AFC4-6F175D3DCCD1}">
                <a14:hiddenFill xmlns:a14="http://schemas.microsoft.com/office/drawing/2010/main">
                  <a:solidFill>
                    <a:srgbClr val="FFFFFF"/>
                  </a:solidFill>
                </a14:hiddenFill>
              </a:ext>
            </a:extLst>
          </p:spPr>
        </p:pic>
      </p:grpSp>
      <p:sp>
        <p:nvSpPr>
          <p:cNvPr id="5401616" name="Oval 16"/>
          <p:cNvSpPr>
            <a:spLocks noChangeArrowheads="1"/>
          </p:cNvSpPr>
          <p:nvPr/>
        </p:nvSpPr>
        <p:spPr bwMode="blackWhite">
          <a:xfrm>
            <a:off x="34925" y="3644900"/>
            <a:ext cx="3024188" cy="2808288"/>
          </a:xfrm>
          <a:prstGeom prst="ellipse">
            <a:avLst/>
          </a:prstGeom>
          <a:solidFill>
            <a:schemeClr val="hlink">
              <a:alpha val="50000"/>
            </a:schemeClr>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b="1">
              <a:latin typeface="Times New Roman" panose="02020603050405020304" pitchFamily="18" charset="0"/>
              <a:ea typeface="HGP創英角ﾎﾟｯﾌﾟ体" panose="040B0A00000000000000" pitchFamily="50" charset="-128"/>
            </a:endParaRPr>
          </a:p>
        </p:txBody>
      </p:sp>
      <p:grpSp>
        <p:nvGrpSpPr>
          <p:cNvPr id="5401617" name="Group 17"/>
          <p:cNvGrpSpPr>
            <a:grpSpLocks/>
          </p:cNvGrpSpPr>
          <p:nvPr/>
        </p:nvGrpSpPr>
        <p:grpSpPr bwMode="auto">
          <a:xfrm>
            <a:off x="2700338" y="4652963"/>
            <a:ext cx="757237" cy="576262"/>
            <a:chOff x="4604" y="3566"/>
            <a:chExt cx="527" cy="474"/>
          </a:xfrm>
        </p:grpSpPr>
        <p:sp>
          <p:nvSpPr>
            <p:cNvPr id="5401618" name="Oval 18"/>
            <p:cNvSpPr>
              <a:spLocks noChangeArrowheads="1"/>
            </p:cNvSpPr>
            <p:nvPr/>
          </p:nvSpPr>
          <p:spPr bwMode="blackWhite">
            <a:xfrm>
              <a:off x="4604" y="3566"/>
              <a:ext cx="527" cy="474"/>
            </a:xfrm>
            <a:prstGeom prst="ellipse">
              <a:avLst/>
            </a:prstGeom>
            <a:solidFill>
              <a:schemeClr val="hlink">
                <a:alpha val="49001"/>
              </a:schemeClr>
            </a:solidFill>
            <a:ln w="9525" algn="ctr">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2000">
                <a:latin typeface="Times New Roman" panose="02020603050405020304" pitchFamily="18" charset="0"/>
                <a:ea typeface="HGP創英角ﾎﾟｯﾌﾟ体" panose="040B0A00000000000000" pitchFamily="50" charset="-128"/>
              </a:endParaRPr>
            </a:p>
          </p:txBody>
        </p:sp>
        <p:pic>
          <p:nvPicPr>
            <p:cNvPr id="5401619" name="Picture 19" descr="j02837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9" y="3696"/>
              <a:ext cx="454" cy="233"/>
            </a:xfrm>
            <a:prstGeom prst="rect">
              <a:avLst/>
            </a:prstGeom>
            <a:noFill/>
            <a:extLst>
              <a:ext uri="{909E8E84-426E-40DD-AFC4-6F175D3DCCD1}">
                <a14:hiddenFill xmlns:a14="http://schemas.microsoft.com/office/drawing/2010/main">
                  <a:solidFill>
                    <a:srgbClr val="FFFFFF"/>
                  </a:solidFill>
                </a14:hiddenFill>
              </a:ext>
            </a:extLst>
          </p:spPr>
        </p:pic>
      </p:grpSp>
      <p:pic>
        <p:nvPicPr>
          <p:cNvPr id="5401620" name="Picture 20"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3779838" y="4508500"/>
            <a:ext cx="1689100" cy="21605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01621" name="Rectangle 21"/>
          <p:cNvSpPr>
            <a:spLocks noChangeArrowheads="1"/>
          </p:cNvSpPr>
          <p:nvPr/>
        </p:nvSpPr>
        <p:spPr bwMode="auto">
          <a:xfrm>
            <a:off x="2560638" y="836613"/>
            <a:ext cx="359568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ja-JP" altLang="en-US">
                <a:solidFill>
                  <a:srgbClr val="000000"/>
                </a:solidFill>
                <a:latin typeface="HGP創英角ﾎﾟｯﾌﾟ体" panose="040B0A00000000000000" pitchFamily="50" charset="-128"/>
                <a:ea typeface="HGP創英角ﾎﾟｯﾌﾟ体" panose="040B0A00000000000000" pitchFamily="50" charset="-128"/>
              </a:rPr>
              <a:t>営業のない営業</a:t>
            </a: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401602"/>
                                        </p:tgtEl>
                                        <p:attrNameLst>
                                          <p:attrName>style.visibility</p:attrName>
                                        </p:attrNameLst>
                                      </p:cBhvr>
                                      <p:to>
                                        <p:strVal val="visible"/>
                                      </p:to>
                                    </p:set>
                                    <p:anim calcmode="lin" valueType="num">
                                      <p:cBhvr>
                                        <p:cTn id="7" dur="500" fill="hold"/>
                                        <p:tgtEl>
                                          <p:spTgt spid="5401602"/>
                                        </p:tgtEl>
                                        <p:attrNameLst>
                                          <p:attrName>ppt_w</p:attrName>
                                        </p:attrNameLst>
                                      </p:cBhvr>
                                      <p:tavLst>
                                        <p:tav tm="0">
                                          <p:val>
                                            <p:fltVal val="0"/>
                                          </p:val>
                                        </p:tav>
                                        <p:tav tm="100000">
                                          <p:val>
                                            <p:strVal val="#ppt_w"/>
                                          </p:val>
                                        </p:tav>
                                      </p:tavLst>
                                    </p:anim>
                                    <p:anim calcmode="lin" valueType="num">
                                      <p:cBhvr>
                                        <p:cTn id="8" dur="500" fill="hold"/>
                                        <p:tgtEl>
                                          <p:spTgt spid="5401602"/>
                                        </p:tgtEl>
                                        <p:attrNameLst>
                                          <p:attrName>ppt_h</p:attrName>
                                        </p:attrNameLst>
                                      </p:cBhvr>
                                      <p:tavLst>
                                        <p:tav tm="0">
                                          <p:val>
                                            <p:fltVal val="0"/>
                                          </p:val>
                                        </p:tav>
                                        <p:tav tm="100000">
                                          <p:val>
                                            <p:strVal val="#ppt_h"/>
                                          </p:val>
                                        </p:tav>
                                      </p:tavLst>
                                    </p:anim>
                                  </p:childTnLst>
                                </p:cTn>
                              </p:par>
                              <p:par>
                                <p:cTn id="9" presetID="26" presetClass="entr" presetSubtype="0" fill="hold" nodeType="withEffect">
                                  <p:stCondLst>
                                    <p:cond delay="0"/>
                                  </p:stCondLst>
                                  <p:childTnLst>
                                    <p:set>
                                      <p:cBhvr>
                                        <p:cTn id="10" dur="1" fill="hold">
                                          <p:stCondLst>
                                            <p:cond delay="0"/>
                                          </p:stCondLst>
                                        </p:cTn>
                                        <p:tgtEl>
                                          <p:spTgt spid="5401620"/>
                                        </p:tgtEl>
                                        <p:attrNameLst>
                                          <p:attrName>style.visibility</p:attrName>
                                        </p:attrNameLst>
                                      </p:cBhvr>
                                      <p:to>
                                        <p:strVal val="visible"/>
                                      </p:to>
                                    </p:set>
                                    <p:animEffect transition="in" filter="wipe(down)">
                                      <p:cBhvr>
                                        <p:cTn id="11" dur="580">
                                          <p:stCondLst>
                                            <p:cond delay="0"/>
                                          </p:stCondLst>
                                        </p:cTn>
                                        <p:tgtEl>
                                          <p:spTgt spid="5401620"/>
                                        </p:tgtEl>
                                      </p:cBhvr>
                                    </p:animEffect>
                                    <p:anim calcmode="lin" valueType="num">
                                      <p:cBhvr>
                                        <p:cTn id="12" dur="1822" tmFilter="0,0; 0.14,0.36; 0.43,0.73; 0.71,0.91; 1.0,1.0">
                                          <p:stCondLst>
                                            <p:cond delay="0"/>
                                          </p:stCondLst>
                                        </p:cTn>
                                        <p:tgtEl>
                                          <p:spTgt spid="540162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40162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40162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40162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401620"/>
                                        </p:tgtEl>
                                        <p:attrNameLst>
                                          <p:attrName>ppt_y</p:attrName>
                                        </p:attrNameLst>
                                      </p:cBhvr>
                                      <p:tavLst>
                                        <p:tav tm="0" fmla="#ppt_y-sin(pi*$)/81">
                                          <p:val>
                                            <p:fltVal val="0"/>
                                          </p:val>
                                        </p:tav>
                                        <p:tav tm="100000">
                                          <p:val>
                                            <p:fltVal val="1"/>
                                          </p:val>
                                        </p:tav>
                                      </p:tavLst>
                                    </p:anim>
                                    <p:animScale>
                                      <p:cBhvr>
                                        <p:cTn id="17" dur="26">
                                          <p:stCondLst>
                                            <p:cond delay="650"/>
                                          </p:stCondLst>
                                        </p:cTn>
                                        <p:tgtEl>
                                          <p:spTgt spid="5401620"/>
                                        </p:tgtEl>
                                      </p:cBhvr>
                                      <p:to x="100000" y="60000"/>
                                    </p:animScale>
                                    <p:animScale>
                                      <p:cBhvr>
                                        <p:cTn id="18" dur="166" decel="50000">
                                          <p:stCondLst>
                                            <p:cond delay="676"/>
                                          </p:stCondLst>
                                        </p:cTn>
                                        <p:tgtEl>
                                          <p:spTgt spid="5401620"/>
                                        </p:tgtEl>
                                      </p:cBhvr>
                                      <p:to x="100000" y="100000"/>
                                    </p:animScale>
                                    <p:animScale>
                                      <p:cBhvr>
                                        <p:cTn id="19" dur="26">
                                          <p:stCondLst>
                                            <p:cond delay="1312"/>
                                          </p:stCondLst>
                                        </p:cTn>
                                        <p:tgtEl>
                                          <p:spTgt spid="5401620"/>
                                        </p:tgtEl>
                                      </p:cBhvr>
                                      <p:to x="100000" y="80000"/>
                                    </p:animScale>
                                    <p:animScale>
                                      <p:cBhvr>
                                        <p:cTn id="20" dur="166" decel="50000">
                                          <p:stCondLst>
                                            <p:cond delay="1338"/>
                                          </p:stCondLst>
                                        </p:cTn>
                                        <p:tgtEl>
                                          <p:spTgt spid="5401620"/>
                                        </p:tgtEl>
                                      </p:cBhvr>
                                      <p:to x="100000" y="100000"/>
                                    </p:animScale>
                                    <p:animScale>
                                      <p:cBhvr>
                                        <p:cTn id="21" dur="26">
                                          <p:stCondLst>
                                            <p:cond delay="1642"/>
                                          </p:stCondLst>
                                        </p:cTn>
                                        <p:tgtEl>
                                          <p:spTgt spid="5401620"/>
                                        </p:tgtEl>
                                      </p:cBhvr>
                                      <p:to x="100000" y="90000"/>
                                    </p:animScale>
                                    <p:animScale>
                                      <p:cBhvr>
                                        <p:cTn id="22" dur="166" decel="50000">
                                          <p:stCondLst>
                                            <p:cond delay="1668"/>
                                          </p:stCondLst>
                                        </p:cTn>
                                        <p:tgtEl>
                                          <p:spTgt spid="5401620"/>
                                        </p:tgtEl>
                                      </p:cBhvr>
                                      <p:to x="100000" y="100000"/>
                                    </p:animScale>
                                    <p:animScale>
                                      <p:cBhvr>
                                        <p:cTn id="23" dur="26">
                                          <p:stCondLst>
                                            <p:cond delay="1808"/>
                                          </p:stCondLst>
                                        </p:cTn>
                                        <p:tgtEl>
                                          <p:spTgt spid="5401620"/>
                                        </p:tgtEl>
                                      </p:cBhvr>
                                      <p:to x="100000" y="95000"/>
                                    </p:animScale>
                                    <p:animScale>
                                      <p:cBhvr>
                                        <p:cTn id="24" dur="166" decel="50000">
                                          <p:stCondLst>
                                            <p:cond delay="1834"/>
                                          </p:stCondLst>
                                        </p:cTn>
                                        <p:tgtEl>
                                          <p:spTgt spid="5401620"/>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5401607"/>
                                        </p:tgtEl>
                                        <p:attrNameLst>
                                          <p:attrName>style.visibility</p:attrName>
                                        </p:attrNameLst>
                                      </p:cBhvr>
                                      <p:to>
                                        <p:strVal val="visible"/>
                                      </p:to>
                                    </p:set>
                                    <p:anim calcmode="lin" valueType="num">
                                      <p:cBhvr>
                                        <p:cTn id="29" dur="500" fill="hold"/>
                                        <p:tgtEl>
                                          <p:spTgt spid="5401607"/>
                                        </p:tgtEl>
                                        <p:attrNameLst>
                                          <p:attrName>ppt_w</p:attrName>
                                        </p:attrNameLst>
                                      </p:cBhvr>
                                      <p:tavLst>
                                        <p:tav tm="0">
                                          <p:val>
                                            <p:fltVal val="0"/>
                                          </p:val>
                                        </p:tav>
                                        <p:tav tm="100000">
                                          <p:val>
                                            <p:strVal val="#ppt_w"/>
                                          </p:val>
                                        </p:tav>
                                      </p:tavLst>
                                    </p:anim>
                                    <p:anim calcmode="lin" valueType="num">
                                      <p:cBhvr>
                                        <p:cTn id="30" dur="500" fill="hold"/>
                                        <p:tgtEl>
                                          <p:spTgt spid="540160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5401613"/>
                                        </p:tgtEl>
                                        <p:attrNameLst>
                                          <p:attrName>style.visibility</p:attrName>
                                        </p:attrNameLst>
                                      </p:cBhvr>
                                      <p:to>
                                        <p:strVal val="visible"/>
                                      </p:to>
                                    </p:set>
                                    <p:anim calcmode="lin" valueType="num">
                                      <p:cBhvr>
                                        <p:cTn id="33" dur="500" fill="hold"/>
                                        <p:tgtEl>
                                          <p:spTgt spid="5401613"/>
                                        </p:tgtEl>
                                        <p:attrNameLst>
                                          <p:attrName>ppt_w</p:attrName>
                                        </p:attrNameLst>
                                      </p:cBhvr>
                                      <p:tavLst>
                                        <p:tav tm="0">
                                          <p:val>
                                            <p:fltVal val="0"/>
                                          </p:val>
                                        </p:tav>
                                        <p:tav tm="100000">
                                          <p:val>
                                            <p:strVal val="#ppt_w"/>
                                          </p:val>
                                        </p:tav>
                                      </p:tavLst>
                                    </p:anim>
                                    <p:anim calcmode="lin" valueType="num">
                                      <p:cBhvr>
                                        <p:cTn id="34" dur="500" fill="hold"/>
                                        <p:tgtEl>
                                          <p:spTgt spid="540161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5401610"/>
                                        </p:tgtEl>
                                        <p:attrNameLst>
                                          <p:attrName>style.visibility</p:attrName>
                                        </p:attrNameLst>
                                      </p:cBhvr>
                                      <p:to>
                                        <p:strVal val="visible"/>
                                      </p:to>
                                    </p:set>
                                    <p:anim calcmode="lin" valueType="num">
                                      <p:cBhvr>
                                        <p:cTn id="37" dur="500" fill="hold"/>
                                        <p:tgtEl>
                                          <p:spTgt spid="5401610"/>
                                        </p:tgtEl>
                                        <p:attrNameLst>
                                          <p:attrName>ppt_w</p:attrName>
                                        </p:attrNameLst>
                                      </p:cBhvr>
                                      <p:tavLst>
                                        <p:tav tm="0">
                                          <p:val>
                                            <p:fltVal val="0"/>
                                          </p:val>
                                        </p:tav>
                                        <p:tav tm="100000">
                                          <p:val>
                                            <p:strVal val="#ppt_w"/>
                                          </p:val>
                                        </p:tav>
                                      </p:tavLst>
                                    </p:anim>
                                    <p:anim calcmode="lin" valueType="num">
                                      <p:cBhvr>
                                        <p:cTn id="38" dur="500" fill="hold"/>
                                        <p:tgtEl>
                                          <p:spTgt spid="540161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5401617"/>
                                        </p:tgtEl>
                                        <p:attrNameLst>
                                          <p:attrName>style.visibility</p:attrName>
                                        </p:attrNameLst>
                                      </p:cBhvr>
                                      <p:to>
                                        <p:strVal val="visible"/>
                                      </p:to>
                                    </p:set>
                                    <p:anim calcmode="lin" valueType="num">
                                      <p:cBhvr>
                                        <p:cTn id="41" dur="500" fill="hold"/>
                                        <p:tgtEl>
                                          <p:spTgt spid="5401617"/>
                                        </p:tgtEl>
                                        <p:attrNameLst>
                                          <p:attrName>ppt_w</p:attrName>
                                        </p:attrNameLst>
                                      </p:cBhvr>
                                      <p:tavLst>
                                        <p:tav tm="0">
                                          <p:val>
                                            <p:fltVal val="0"/>
                                          </p:val>
                                        </p:tav>
                                        <p:tav tm="100000">
                                          <p:val>
                                            <p:strVal val="#ppt_w"/>
                                          </p:val>
                                        </p:tav>
                                      </p:tavLst>
                                    </p:anim>
                                    <p:anim calcmode="lin" valueType="num">
                                      <p:cBhvr>
                                        <p:cTn id="42" dur="500" fill="hold"/>
                                        <p:tgtEl>
                                          <p:spTgt spid="5401617"/>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401606"/>
                                        </p:tgtEl>
                                        <p:attrNameLst>
                                          <p:attrName>style.visibility</p:attrName>
                                        </p:attrNameLst>
                                      </p:cBhvr>
                                      <p:to>
                                        <p:strVal val="visible"/>
                                      </p:to>
                                    </p:set>
                                    <p:anim calcmode="lin" valueType="num">
                                      <p:cBhvr>
                                        <p:cTn id="47" dur="500" fill="hold"/>
                                        <p:tgtEl>
                                          <p:spTgt spid="5401606"/>
                                        </p:tgtEl>
                                        <p:attrNameLst>
                                          <p:attrName>ppt_w</p:attrName>
                                        </p:attrNameLst>
                                      </p:cBhvr>
                                      <p:tavLst>
                                        <p:tav tm="0">
                                          <p:val>
                                            <p:fltVal val="0"/>
                                          </p:val>
                                        </p:tav>
                                        <p:tav tm="100000">
                                          <p:val>
                                            <p:strVal val="#ppt_w"/>
                                          </p:val>
                                        </p:tav>
                                      </p:tavLst>
                                    </p:anim>
                                    <p:anim calcmode="lin" valueType="num">
                                      <p:cBhvr>
                                        <p:cTn id="48" dur="500" fill="hold"/>
                                        <p:tgtEl>
                                          <p:spTgt spid="540160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401603"/>
                                        </p:tgtEl>
                                        <p:attrNameLst>
                                          <p:attrName>style.visibility</p:attrName>
                                        </p:attrNameLst>
                                      </p:cBhvr>
                                      <p:to>
                                        <p:strVal val="visible"/>
                                      </p:to>
                                    </p:set>
                                    <p:anim calcmode="lin" valueType="num">
                                      <p:cBhvr>
                                        <p:cTn id="51" dur="500" fill="hold"/>
                                        <p:tgtEl>
                                          <p:spTgt spid="5401603"/>
                                        </p:tgtEl>
                                        <p:attrNameLst>
                                          <p:attrName>ppt_w</p:attrName>
                                        </p:attrNameLst>
                                      </p:cBhvr>
                                      <p:tavLst>
                                        <p:tav tm="0">
                                          <p:val>
                                            <p:fltVal val="0"/>
                                          </p:val>
                                        </p:tav>
                                        <p:tav tm="100000">
                                          <p:val>
                                            <p:strVal val="#ppt_w"/>
                                          </p:val>
                                        </p:tav>
                                      </p:tavLst>
                                    </p:anim>
                                    <p:anim calcmode="lin" valueType="num">
                                      <p:cBhvr>
                                        <p:cTn id="52" dur="500" fill="hold"/>
                                        <p:tgtEl>
                                          <p:spTgt spid="540160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5401604"/>
                                        </p:tgtEl>
                                        <p:attrNameLst>
                                          <p:attrName>style.visibility</p:attrName>
                                        </p:attrNameLst>
                                      </p:cBhvr>
                                      <p:to>
                                        <p:strVal val="visible"/>
                                      </p:to>
                                    </p:set>
                                    <p:anim calcmode="lin" valueType="num">
                                      <p:cBhvr>
                                        <p:cTn id="55" dur="500" fill="hold"/>
                                        <p:tgtEl>
                                          <p:spTgt spid="5401604"/>
                                        </p:tgtEl>
                                        <p:attrNameLst>
                                          <p:attrName>ppt_w</p:attrName>
                                        </p:attrNameLst>
                                      </p:cBhvr>
                                      <p:tavLst>
                                        <p:tav tm="0">
                                          <p:val>
                                            <p:fltVal val="0"/>
                                          </p:val>
                                        </p:tav>
                                        <p:tav tm="100000">
                                          <p:val>
                                            <p:strVal val="#ppt_w"/>
                                          </p:val>
                                        </p:tav>
                                      </p:tavLst>
                                    </p:anim>
                                    <p:anim calcmode="lin" valueType="num">
                                      <p:cBhvr>
                                        <p:cTn id="56" dur="500" fill="hold"/>
                                        <p:tgtEl>
                                          <p:spTgt spid="540160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5401616"/>
                                        </p:tgtEl>
                                        <p:attrNameLst>
                                          <p:attrName>style.visibility</p:attrName>
                                        </p:attrNameLst>
                                      </p:cBhvr>
                                      <p:to>
                                        <p:strVal val="visible"/>
                                      </p:to>
                                    </p:set>
                                    <p:anim calcmode="lin" valueType="num">
                                      <p:cBhvr>
                                        <p:cTn id="59" dur="500" fill="hold"/>
                                        <p:tgtEl>
                                          <p:spTgt spid="5401616"/>
                                        </p:tgtEl>
                                        <p:attrNameLst>
                                          <p:attrName>ppt_w</p:attrName>
                                        </p:attrNameLst>
                                      </p:cBhvr>
                                      <p:tavLst>
                                        <p:tav tm="0">
                                          <p:val>
                                            <p:fltVal val="0"/>
                                          </p:val>
                                        </p:tav>
                                        <p:tav tm="100000">
                                          <p:val>
                                            <p:strVal val="#ppt_w"/>
                                          </p:val>
                                        </p:tav>
                                      </p:tavLst>
                                    </p:anim>
                                    <p:anim calcmode="lin" valueType="num">
                                      <p:cBhvr>
                                        <p:cTn id="60" dur="500" fill="hold"/>
                                        <p:tgtEl>
                                          <p:spTgt spid="540161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9" presetClass="path" presetSubtype="0" accel="50000" decel="50000" fill="hold" grpId="1" nodeType="clickEffect">
                                  <p:stCondLst>
                                    <p:cond delay="0"/>
                                  </p:stCondLst>
                                  <p:childTnLst>
                                    <p:animMotion origin="layout" path="M 4.44444E-6 -1.44509E-6 L 0.13003 0.12046 " pathEditMode="relative" rAng="0" ptsTypes="AA">
                                      <p:cBhvr>
                                        <p:cTn id="64" dur="2000" fill="hold"/>
                                        <p:tgtEl>
                                          <p:spTgt spid="5401606"/>
                                        </p:tgtEl>
                                        <p:attrNameLst>
                                          <p:attrName>ppt_x</p:attrName>
                                          <p:attrName>ppt_y</p:attrName>
                                        </p:attrNameLst>
                                      </p:cBhvr>
                                      <p:rCtr x="6493" y="6012"/>
                                    </p:animMotion>
                                  </p:childTnLst>
                                </p:cTn>
                              </p:par>
                              <p:par>
                                <p:cTn id="65" presetID="63" presetClass="path" presetSubtype="0" accel="50000" decel="50000" fill="hold" grpId="1" nodeType="withEffect">
                                  <p:stCondLst>
                                    <p:cond delay="0"/>
                                  </p:stCondLst>
                                  <p:childTnLst>
                                    <p:animMotion origin="layout" path="M -2.77778E-7 1.15607E-6 L 0.25 0.09988 " pathEditMode="relative" rAng="0" ptsTypes="AA">
                                      <p:cBhvr>
                                        <p:cTn id="66" dur="2000" fill="hold"/>
                                        <p:tgtEl>
                                          <p:spTgt spid="5401616"/>
                                        </p:tgtEl>
                                        <p:attrNameLst>
                                          <p:attrName>ppt_x</p:attrName>
                                          <p:attrName>ppt_y</p:attrName>
                                        </p:attrNameLst>
                                      </p:cBhvr>
                                      <p:rCtr x="12500" y="4994"/>
                                    </p:animMotion>
                                  </p:childTnLst>
                                </p:cTn>
                              </p:par>
                              <p:par>
                                <p:cTn id="67" presetID="0" presetClass="path" presetSubtype="0" accel="50000" decel="50000" fill="hold" grpId="1" nodeType="withEffect">
                                  <p:stCondLst>
                                    <p:cond delay="0"/>
                                  </p:stCondLst>
                                  <p:childTnLst>
                                    <p:animMotion origin="layout" path="M 4.44444E-6 3.23699E-6 L -0.15816 -0.13503 " pathEditMode="relative" rAng="0" ptsTypes="AA">
                                      <p:cBhvr>
                                        <p:cTn id="68" dur="2000" fill="hold"/>
                                        <p:tgtEl>
                                          <p:spTgt spid="5401604"/>
                                        </p:tgtEl>
                                        <p:attrNameLst>
                                          <p:attrName>ppt_x</p:attrName>
                                          <p:attrName>ppt_y</p:attrName>
                                        </p:attrNameLst>
                                      </p:cBhvr>
                                      <p:rCtr x="-7917" y="-6751"/>
                                    </p:animMotion>
                                  </p:childTnLst>
                                </p:cTn>
                              </p:par>
                              <p:par>
                                <p:cTn id="69" presetID="0" presetClass="path" presetSubtype="0" accel="50000" decel="50000" fill="hold" grpId="1" nodeType="withEffect">
                                  <p:stCondLst>
                                    <p:cond delay="0"/>
                                  </p:stCondLst>
                                  <p:childTnLst>
                                    <p:animMotion origin="layout" path="M 0.0 0.0 L -0.14184 0.12578 " pathEditMode="relative" ptsTypes="AA">
                                      <p:cBhvr>
                                        <p:cTn id="70" dur="2000" fill="hold"/>
                                        <p:tgtEl>
                                          <p:spTgt spid="5401603"/>
                                        </p:tgtEl>
                                        <p:attrNameLst>
                                          <p:attrName>ppt_x</p:attrName>
                                          <p:attrName>ppt_y</p:attrName>
                                        </p:attrNameLst>
                                      </p:cBhvr>
                                    </p:animMotion>
                                  </p:childTnLst>
                                </p:cTn>
                              </p:par>
                            </p:childTnLst>
                          </p:cTn>
                        </p:par>
                        <p:par>
                          <p:cTn id="71" fill="hold" nodeType="afterGroup">
                            <p:stCondLst>
                              <p:cond delay="2000"/>
                            </p:stCondLst>
                            <p:childTnLst>
                              <p:par>
                                <p:cTn id="72" presetID="6" presetClass="emph" presetSubtype="0" fill="hold" grpId="1" nodeType="afterEffect">
                                  <p:stCondLst>
                                    <p:cond delay="0"/>
                                  </p:stCondLst>
                                  <p:childTnLst>
                                    <p:animScale>
                                      <p:cBhvr>
                                        <p:cTn id="73" dur="2000" fill="hold"/>
                                        <p:tgtEl>
                                          <p:spTgt spid="5401602"/>
                                        </p:tgtEl>
                                      </p:cBhvr>
                                      <p:by x="150000" y="150000"/>
                                    </p:animScale>
                                  </p:childTnLst>
                                </p:cTn>
                              </p:par>
                              <p:par>
                                <p:cTn id="74" presetID="54" presetClass="entr" presetSubtype="0" accel="100000" fill="hold" grpId="0" nodeType="withEffect">
                                  <p:stCondLst>
                                    <p:cond delay="0"/>
                                  </p:stCondLst>
                                  <p:childTnLst>
                                    <p:set>
                                      <p:cBhvr>
                                        <p:cTn id="75" dur="1" fill="hold">
                                          <p:stCondLst>
                                            <p:cond delay="0"/>
                                          </p:stCondLst>
                                        </p:cTn>
                                        <p:tgtEl>
                                          <p:spTgt spid="5401621"/>
                                        </p:tgtEl>
                                        <p:attrNameLst>
                                          <p:attrName>style.visibility</p:attrName>
                                        </p:attrNameLst>
                                      </p:cBhvr>
                                      <p:to>
                                        <p:strVal val="visible"/>
                                      </p:to>
                                    </p:set>
                                    <p:anim calcmode="lin" valueType="num">
                                      <p:cBhvr>
                                        <p:cTn id="76" dur="500" fill="hold"/>
                                        <p:tgtEl>
                                          <p:spTgt spid="5401621"/>
                                        </p:tgtEl>
                                        <p:attrNameLst>
                                          <p:attrName>ppt_w</p:attrName>
                                        </p:attrNameLst>
                                      </p:cBhvr>
                                      <p:tavLst>
                                        <p:tav tm="0">
                                          <p:val>
                                            <p:strVal val="#ppt_w*0.05"/>
                                          </p:val>
                                        </p:tav>
                                        <p:tav tm="100000">
                                          <p:val>
                                            <p:strVal val="#ppt_w"/>
                                          </p:val>
                                        </p:tav>
                                      </p:tavLst>
                                    </p:anim>
                                    <p:anim calcmode="lin" valueType="num">
                                      <p:cBhvr>
                                        <p:cTn id="77" dur="500" fill="hold"/>
                                        <p:tgtEl>
                                          <p:spTgt spid="5401621"/>
                                        </p:tgtEl>
                                        <p:attrNameLst>
                                          <p:attrName>ppt_h</p:attrName>
                                        </p:attrNameLst>
                                      </p:cBhvr>
                                      <p:tavLst>
                                        <p:tav tm="0">
                                          <p:val>
                                            <p:strVal val="#ppt_h"/>
                                          </p:val>
                                        </p:tav>
                                        <p:tav tm="100000">
                                          <p:val>
                                            <p:strVal val="#ppt_h"/>
                                          </p:val>
                                        </p:tav>
                                      </p:tavLst>
                                    </p:anim>
                                    <p:anim calcmode="lin" valueType="num">
                                      <p:cBhvr>
                                        <p:cTn id="78" dur="500" fill="hold"/>
                                        <p:tgtEl>
                                          <p:spTgt spid="5401621"/>
                                        </p:tgtEl>
                                        <p:attrNameLst>
                                          <p:attrName>ppt_x</p:attrName>
                                        </p:attrNameLst>
                                      </p:cBhvr>
                                      <p:tavLst>
                                        <p:tav tm="0">
                                          <p:val>
                                            <p:strVal val="#ppt_x-.2"/>
                                          </p:val>
                                        </p:tav>
                                        <p:tav tm="100000">
                                          <p:val>
                                            <p:strVal val="#ppt_x"/>
                                          </p:val>
                                        </p:tav>
                                      </p:tavLst>
                                    </p:anim>
                                    <p:anim calcmode="lin" valueType="num">
                                      <p:cBhvr>
                                        <p:cTn id="79" dur="500" fill="hold"/>
                                        <p:tgtEl>
                                          <p:spTgt spid="5401621"/>
                                        </p:tgtEl>
                                        <p:attrNameLst>
                                          <p:attrName>ppt_y</p:attrName>
                                        </p:attrNameLst>
                                      </p:cBhvr>
                                      <p:tavLst>
                                        <p:tav tm="0">
                                          <p:val>
                                            <p:strVal val="#ppt_y"/>
                                          </p:val>
                                        </p:tav>
                                        <p:tav tm="100000">
                                          <p:val>
                                            <p:strVal val="#ppt_y"/>
                                          </p:val>
                                        </p:tav>
                                      </p:tavLst>
                                    </p:anim>
                                    <p:animEffect transition="in" filter="fade">
                                      <p:cBhvr>
                                        <p:cTn id="80" dur="500"/>
                                        <p:tgtEl>
                                          <p:spTgt spid="540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1602" grpId="0" animBg="1"/>
      <p:bldP spid="5401602" grpId="1" animBg="1"/>
      <p:bldP spid="5401603" grpId="0" animBg="1"/>
      <p:bldP spid="5401603" grpId="1" animBg="1"/>
      <p:bldP spid="5401604" grpId="0" animBg="1"/>
      <p:bldP spid="5401604" grpId="1" animBg="1"/>
      <p:bldP spid="5401606" grpId="0" animBg="1"/>
      <p:bldP spid="5401606" grpId="1" animBg="1"/>
      <p:bldP spid="5401616" grpId="0" animBg="1"/>
      <p:bldP spid="5401616" grpId="1" animBg="1"/>
      <p:bldP spid="5401621"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2818" name="Rectangle 2"/>
          <p:cNvSpPr>
            <a:spLocks noGrp="1" noChangeArrowheads="1"/>
          </p:cNvSpPr>
          <p:nvPr>
            <p:ph type="title"/>
          </p:nvPr>
        </p:nvSpPr>
        <p:spPr>
          <a:xfrm>
            <a:off x="0" y="125413"/>
            <a:ext cx="9144000" cy="782637"/>
          </a:xfrm>
        </p:spPr>
        <p:txBody>
          <a:bodyPr/>
          <a:lstStyle/>
          <a:p>
            <a:pPr algn="ctr"/>
            <a:r>
              <a:rPr lang="ja-JP" altLang="en-US" sz="3200">
                <a:effectLst/>
                <a:latin typeface="HGP創英角ﾎﾟｯﾌﾟ体" panose="040B0A00000000000000" pitchFamily="50" charset="-128"/>
                <a:ea typeface="HGP創英角ﾎﾟｯﾌﾟ体" panose="040B0A00000000000000" pitchFamily="50" charset="-128"/>
              </a:rPr>
              <a:t>公共工事という産業の</a:t>
            </a:r>
            <a:br>
              <a:rPr lang="ja-JP" altLang="en-US" sz="3200">
                <a:effectLst/>
                <a:latin typeface="HGP創英角ﾎﾟｯﾌﾟ体" panose="040B0A00000000000000" pitchFamily="50" charset="-128"/>
                <a:ea typeface="HGP創英角ﾎﾟｯﾌﾟ体" panose="040B0A00000000000000" pitchFamily="50" charset="-128"/>
              </a:rPr>
            </a:br>
            <a:r>
              <a:rPr lang="ja-JP" altLang="en-US" sz="3200">
                <a:effectLst/>
                <a:latin typeface="HGP創英角ﾎﾟｯﾌﾟ体" panose="040B0A00000000000000" pitchFamily="50" charset="-128"/>
                <a:ea typeface="HGP創英角ﾎﾟｯﾌﾟ体" panose="040B0A00000000000000" pitchFamily="50" charset="-128"/>
              </a:rPr>
              <a:t>かつての「のれん分け」</a:t>
            </a:r>
          </a:p>
        </p:txBody>
      </p:sp>
      <p:sp>
        <p:nvSpPr>
          <p:cNvPr id="5282819" name="Oval 3"/>
          <p:cNvSpPr>
            <a:spLocks noChangeArrowheads="1"/>
          </p:cNvSpPr>
          <p:nvPr/>
        </p:nvSpPr>
        <p:spPr bwMode="auto">
          <a:xfrm>
            <a:off x="6005513" y="1346200"/>
            <a:ext cx="2311400" cy="20113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kumimoji="0" lang="ja-JP" altLang="en-US" sz="2400">
                <a:latin typeface="HGP創英角ﾎﾟｯﾌﾟ体" panose="040B0A00000000000000" pitchFamily="50" charset="-128"/>
                <a:ea typeface="HGP創英角ﾎﾟｯﾌﾟ体" panose="040B0A00000000000000" pitchFamily="50" charset="-128"/>
              </a:rPr>
              <a:t>発注者</a:t>
            </a:r>
            <a:endParaRPr lang="ja-JP" altLang="en-US" sz="2400">
              <a:latin typeface="HGP創英角ﾎﾟｯﾌﾟ体" panose="040B0A00000000000000" pitchFamily="50" charset="-128"/>
              <a:ea typeface="HGP創英角ﾎﾟｯﾌﾟ体" panose="040B0A00000000000000" pitchFamily="50" charset="-128"/>
            </a:endParaRPr>
          </a:p>
          <a:p>
            <a:pPr>
              <a:lnSpc>
                <a:spcPct val="90000"/>
              </a:lnSpc>
            </a:pPr>
            <a:r>
              <a:rPr kumimoji="0" lang="ja-JP" altLang="en-US" sz="2400">
                <a:latin typeface="HGP創英角ﾎﾟｯﾌﾟ体" panose="040B0A00000000000000" pitchFamily="50" charset="-128"/>
                <a:ea typeface="HGP創英角ﾎﾟｯﾌﾟ体" panose="040B0A00000000000000" pitchFamily="50" charset="-128"/>
              </a:rPr>
              <a:t>能力の信頼</a:t>
            </a:r>
          </a:p>
          <a:p>
            <a:pPr>
              <a:lnSpc>
                <a:spcPct val="90000"/>
              </a:lnSpc>
            </a:pPr>
            <a:r>
              <a:rPr kumimoji="0" lang="ja-JP" altLang="en-US" sz="2400">
                <a:latin typeface="HGP創英角ﾎﾟｯﾌﾟ体" panose="040B0A00000000000000" pitchFamily="50" charset="-128"/>
                <a:ea typeface="HGP創英角ﾎﾟｯﾌﾟ体" panose="040B0A00000000000000" pitchFamily="50" charset="-128"/>
              </a:rPr>
              <a:t>意図の信頼</a:t>
            </a:r>
          </a:p>
        </p:txBody>
      </p:sp>
      <p:grpSp>
        <p:nvGrpSpPr>
          <p:cNvPr id="5282821" name="Group 5"/>
          <p:cNvGrpSpPr>
            <a:grpSpLocks/>
          </p:cNvGrpSpPr>
          <p:nvPr/>
        </p:nvGrpSpPr>
        <p:grpSpPr bwMode="auto">
          <a:xfrm>
            <a:off x="539750" y="1268413"/>
            <a:ext cx="3887788" cy="3811587"/>
            <a:chOff x="340" y="618"/>
            <a:chExt cx="2253" cy="2223"/>
          </a:xfrm>
        </p:grpSpPr>
        <p:sp>
          <p:nvSpPr>
            <p:cNvPr id="5282822" name="Line 6"/>
            <p:cNvSpPr>
              <a:spLocks noChangeShapeType="1"/>
            </p:cNvSpPr>
            <p:nvPr/>
          </p:nvSpPr>
          <p:spPr bwMode="white">
            <a:xfrm>
              <a:off x="1773" y="672"/>
              <a:ext cx="634"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82823" name="Oval 7"/>
            <p:cNvSpPr>
              <a:spLocks noChangeArrowheads="1"/>
            </p:cNvSpPr>
            <p:nvPr/>
          </p:nvSpPr>
          <p:spPr bwMode="blackWhite">
            <a:xfrm>
              <a:off x="340" y="709"/>
              <a:ext cx="2253" cy="2132"/>
            </a:xfrm>
            <a:prstGeom prst="ellipse">
              <a:avLst/>
            </a:prstGeom>
            <a:solidFill>
              <a:schemeClr val="bg2"/>
            </a:solidFill>
            <a:ln w="571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82824" name="Line 8"/>
            <p:cNvSpPr>
              <a:spLocks noChangeShapeType="1"/>
            </p:cNvSpPr>
            <p:nvPr/>
          </p:nvSpPr>
          <p:spPr bwMode="white">
            <a:xfrm>
              <a:off x="1773" y="618"/>
              <a:ext cx="634"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82825" name="Text Box 9"/>
            <p:cNvSpPr txBox="1">
              <a:spLocks noChangeArrowheads="1"/>
            </p:cNvSpPr>
            <p:nvPr/>
          </p:nvSpPr>
          <p:spPr bwMode="auto">
            <a:xfrm>
              <a:off x="521" y="845"/>
              <a:ext cx="2072" cy="161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spAutoFit/>
            </a:bodyPr>
            <a:lstStyle/>
            <a:p>
              <a:pPr algn="l">
                <a:lnSpc>
                  <a:spcPct val="90000"/>
                </a:lnSpc>
              </a:pP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・建設業許可</a:t>
              </a:r>
            </a:p>
            <a:p>
              <a:pPr algn="l">
                <a:lnSpc>
                  <a:spcPct val="90000"/>
                </a:lnSpc>
              </a:pP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・技術職員の数</a:t>
              </a:r>
            </a:p>
            <a:p>
              <a:pPr algn="l">
                <a:lnSpc>
                  <a:spcPct val="90000"/>
                </a:lnSpc>
              </a:pP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・経審の点数</a:t>
              </a:r>
            </a:p>
            <a:p>
              <a:pPr algn="l">
                <a:lnSpc>
                  <a:spcPct val="90000"/>
                </a:lnSpc>
              </a:pP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・営業年数</a:t>
              </a:r>
            </a:p>
            <a:p>
              <a:pPr algn="l">
                <a:lnSpc>
                  <a:spcPct val="90000"/>
                </a:lnSpc>
              </a:pP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a:t>
              </a:r>
              <a:r>
                <a:rPr lang="en-US" altLang="ja-JP"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ISO9000</a:t>
              </a:r>
              <a:r>
                <a:rPr lang="en-US" altLang="ja-JP" sz="20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a:t>
              </a:r>
              <a:r>
                <a:rPr lang="en-US" altLang="ja-JP"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s</a:t>
              </a:r>
              <a:r>
                <a:rPr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a:t>
              </a:r>
              <a:r>
                <a:rPr lang="en-US" altLang="ja-JP"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14000</a:t>
              </a:r>
            </a:p>
            <a:p>
              <a:pPr algn="l">
                <a:lnSpc>
                  <a:spcPct val="90000"/>
                </a:lnSpc>
              </a:pPr>
              <a:r>
                <a:rPr kumimoji="0" lang="ja-JP" altLang="en-US"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等々，お役所さんから言われた，まあそんなもの</a:t>
              </a:r>
              <a:r>
                <a:rPr kumimoji="0" lang="en-US" altLang="ja-JP" sz="20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a:t>
              </a:r>
              <a:endParaRPr kumimoji="0" lang="en-US" altLang="ja-JP" sz="20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endParaRPr>
            </a:p>
          </p:txBody>
        </p:sp>
      </p:grpSp>
      <p:sp>
        <p:nvSpPr>
          <p:cNvPr id="5282826" name="Oval 10"/>
          <p:cNvSpPr>
            <a:spLocks noChangeArrowheads="1"/>
          </p:cNvSpPr>
          <p:nvPr/>
        </p:nvSpPr>
        <p:spPr bwMode="auto">
          <a:xfrm>
            <a:off x="2771775" y="1346200"/>
            <a:ext cx="2741613" cy="20113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lang="ja-JP" altLang="en-US" sz="2400">
                <a:latin typeface="HGP創英角ﾎﾟｯﾌﾟ体" panose="040B0A00000000000000" pitchFamily="50" charset="-128"/>
                <a:ea typeface="HGP創英角ﾎﾟｯﾌﾟ体" panose="040B0A00000000000000" pitchFamily="50" charset="-128"/>
              </a:rPr>
              <a:t>中小建設業の</a:t>
            </a:r>
          </a:p>
          <a:p>
            <a:pPr>
              <a:lnSpc>
                <a:spcPct val="90000"/>
              </a:lnSpc>
            </a:pPr>
            <a:r>
              <a:rPr lang="ja-JP" altLang="en-US" sz="2400">
                <a:latin typeface="HGP創英角ﾎﾟｯﾌﾟ体" panose="040B0A00000000000000" pitchFamily="50" charset="-128"/>
                <a:ea typeface="HGP創英角ﾎﾟｯﾌﾟ体" panose="040B0A00000000000000" pitchFamily="50" charset="-128"/>
              </a:rPr>
              <a:t>能力の信頼</a:t>
            </a:r>
          </a:p>
          <a:p>
            <a:pPr>
              <a:lnSpc>
                <a:spcPct val="90000"/>
              </a:lnSpc>
            </a:pPr>
            <a:r>
              <a:rPr lang="ja-JP" altLang="en-US" sz="2400">
                <a:latin typeface="HGP創英角ﾎﾟｯﾌﾟ体" panose="040B0A00000000000000" pitchFamily="50" charset="-128"/>
                <a:ea typeface="HGP創英角ﾎﾟｯﾌﾟ体" panose="040B0A00000000000000" pitchFamily="50" charset="-128"/>
              </a:rPr>
              <a:t>意図の信頼</a:t>
            </a:r>
          </a:p>
        </p:txBody>
      </p:sp>
      <p:sp>
        <p:nvSpPr>
          <p:cNvPr id="5282827" name="Text Box 11"/>
          <p:cNvSpPr txBox="1">
            <a:spLocks noChangeArrowheads="1"/>
          </p:cNvSpPr>
          <p:nvPr/>
        </p:nvSpPr>
        <p:spPr bwMode="auto">
          <a:xfrm>
            <a:off x="5435600" y="2106613"/>
            <a:ext cx="47783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3200" b="1">
                <a:latin typeface="HGP創英角ﾎﾟｯﾌﾟ体" panose="040B0A00000000000000" pitchFamily="50" charset="-128"/>
                <a:ea typeface="HGP創英角ﾎﾟｯﾌﾟ体" panose="040B0A00000000000000" pitchFamily="50" charset="-128"/>
              </a:rPr>
              <a:t>＝</a:t>
            </a:r>
          </a:p>
        </p:txBody>
      </p:sp>
      <p:sp>
        <p:nvSpPr>
          <p:cNvPr id="5282832" name="AutoShape 16"/>
          <p:cNvSpPr>
            <a:spLocks noChangeArrowheads="1"/>
          </p:cNvSpPr>
          <p:nvPr/>
        </p:nvSpPr>
        <p:spPr bwMode="auto">
          <a:xfrm>
            <a:off x="5003800" y="3716338"/>
            <a:ext cx="2952750" cy="2592387"/>
          </a:xfrm>
          <a:prstGeom prst="wedgeEllipseCallout">
            <a:avLst>
              <a:gd name="adj1" fmla="val 54301"/>
              <a:gd name="adj2" fmla="val 1436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bg2"/>
                  </a:outerShdw>
                </a:effectLst>
              </a14:hiddenEffects>
            </a:ext>
          </a:extLst>
        </p:spPr>
        <p:txBody>
          <a:bodyPr anchor="ctr"/>
          <a:lstStyle/>
          <a:p>
            <a:r>
              <a:rPr lang="ja-JP" altLang="en-US" b="1"/>
              <a:t>消費のミーム＝発注者</a:t>
            </a:r>
          </a:p>
        </p:txBody>
      </p:sp>
      <p:pic>
        <p:nvPicPr>
          <p:cNvPr id="5282831" name="Picture 15"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419975" y="4608513"/>
            <a:ext cx="1724025" cy="2205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82832"/>
                                        </p:tgtEl>
                                        <p:attrNameLst>
                                          <p:attrName>style.visibility</p:attrName>
                                        </p:attrNameLst>
                                      </p:cBhvr>
                                      <p:to>
                                        <p:strVal val="visible"/>
                                      </p:to>
                                    </p:set>
                                    <p:anim calcmode="lin" valueType="num">
                                      <p:cBhvr>
                                        <p:cTn id="7" dur="500" fill="hold"/>
                                        <p:tgtEl>
                                          <p:spTgt spid="5282832"/>
                                        </p:tgtEl>
                                        <p:attrNameLst>
                                          <p:attrName>ppt_w</p:attrName>
                                        </p:attrNameLst>
                                      </p:cBhvr>
                                      <p:tavLst>
                                        <p:tav tm="0">
                                          <p:val>
                                            <p:fltVal val="0"/>
                                          </p:val>
                                        </p:tav>
                                        <p:tav tm="100000">
                                          <p:val>
                                            <p:strVal val="#ppt_w"/>
                                          </p:val>
                                        </p:tav>
                                      </p:tavLst>
                                    </p:anim>
                                    <p:anim calcmode="lin" valueType="num">
                                      <p:cBhvr>
                                        <p:cTn id="8" dur="500" fill="hold"/>
                                        <p:tgtEl>
                                          <p:spTgt spid="5282832"/>
                                        </p:tgtEl>
                                        <p:attrNameLst>
                                          <p:attrName>ppt_h</p:attrName>
                                        </p:attrNameLst>
                                      </p:cBhvr>
                                      <p:tavLst>
                                        <p:tav tm="0">
                                          <p:val>
                                            <p:fltVal val="0"/>
                                          </p:val>
                                        </p:tav>
                                        <p:tav tm="100000">
                                          <p:val>
                                            <p:strVal val="#ppt_h"/>
                                          </p:val>
                                        </p:tav>
                                      </p:tavLst>
                                    </p:anim>
                                  </p:childTnLst>
                                </p:cTn>
                              </p:par>
                              <p:par>
                                <p:cTn id="9" presetID="26" presetClass="entr" presetSubtype="0" fill="hold" nodeType="withEffect">
                                  <p:stCondLst>
                                    <p:cond delay="0"/>
                                  </p:stCondLst>
                                  <p:childTnLst>
                                    <p:set>
                                      <p:cBhvr>
                                        <p:cTn id="10" dur="1" fill="hold">
                                          <p:stCondLst>
                                            <p:cond delay="0"/>
                                          </p:stCondLst>
                                        </p:cTn>
                                        <p:tgtEl>
                                          <p:spTgt spid="5282831"/>
                                        </p:tgtEl>
                                        <p:attrNameLst>
                                          <p:attrName>style.visibility</p:attrName>
                                        </p:attrNameLst>
                                      </p:cBhvr>
                                      <p:to>
                                        <p:strVal val="visible"/>
                                      </p:to>
                                    </p:set>
                                    <p:animEffect transition="in" filter="wipe(down)">
                                      <p:cBhvr>
                                        <p:cTn id="11" dur="580">
                                          <p:stCondLst>
                                            <p:cond delay="0"/>
                                          </p:stCondLst>
                                        </p:cTn>
                                        <p:tgtEl>
                                          <p:spTgt spid="5282831"/>
                                        </p:tgtEl>
                                      </p:cBhvr>
                                    </p:animEffect>
                                    <p:anim calcmode="lin" valueType="num">
                                      <p:cBhvr>
                                        <p:cTn id="12" dur="1822" tmFilter="0,0; 0.14,0.36; 0.43,0.73; 0.71,0.91; 1.0,1.0">
                                          <p:stCondLst>
                                            <p:cond delay="0"/>
                                          </p:stCondLst>
                                        </p:cTn>
                                        <p:tgtEl>
                                          <p:spTgt spid="528283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28283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28283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28283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282831"/>
                                        </p:tgtEl>
                                        <p:attrNameLst>
                                          <p:attrName>ppt_y</p:attrName>
                                        </p:attrNameLst>
                                      </p:cBhvr>
                                      <p:tavLst>
                                        <p:tav tm="0" fmla="#ppt_y-sin(pi*$)/81">
                                          <p:val>
                                            <p:fltVal val="0"/>
                                          </p:val>
                                        </p:tav>
                                        <p:tav tm="100000">
                                          <p:val>
                                            <p:fltVal val="1"/>
                                          </p:val>
                                        </p:tav>
                                      </p:tavLst>
                                    </p:anim>
                                    <p:animScale>
                                      <p:cBhvr>
                                        <p:cTn id="17" dur="26">
                                          <p:stCondLst>
                                            <p:cond delay="650"/>
                                          </p:stCondLst>
                                        </p:cTn>
                                        <p:tgtEl>
                                          <p:spTgt spid="5282831"/>
                                        </p:tgtEl>
                                      </p:cBhvr>
                                      <p:to x="100000" y="60000"/>
                                    </p:animScale>
                                    <p:animScale>
                                      <p:cBhvr>
                                        <p:cTn id="18" dur="166" decel="50000">
                                          <p:stCondLst>
                                            <p:cond delay="676"/>
                                          </p:stCondLst>
                                        </p:cTn>
                                        <p:tgtEl>
                                          <p:spTgt spid="5282831"/>
                                        </p:tgtEl>
                                      </p:cBhvr>
                                      <p:to x="100000" y="100000"/>
                                    </p:animScale>
                                    <p:animScale>
                                      <p:cBhvr>
                                        <p:cTn id="19" dur="26">
                                          <p:stCondLst>
                                            <p:cond delay="1312"/>
                                          </p:stCondLst>
                                        </p:cTn>
                                        <p:tgtEl>
                                          <p:spTgt spid="5282831"/>
                                        </p:tgtEl>
                                      </p:cBhvr>
                                      <p:to x="100000" y="80000"/>
                                    </p:animScale>
                                    <p:animScale>
                                      <p:cBhvr>
                                        <p:cTn id="20" dur="166" decel="50000">
                                          <p:stCondLst>
                                            <p:cond delay="1338"/>
                                          </p:stCondLst>
                                        </p:cTn>
                                        <p:tgtEl>
                                          <p:spTgt spid="5282831"/>
                                        </p:tgtEl>
                                      </p:cBhvr>
                                      <p:to x="100000" y="100000"/>
                                    </p:animScale>
                                    <p:animScale>
                                      <p:cBhvr>
                                        <p:cTn id="21" dur="26">
                                          <p:stCondLst>
                                            <p:cond delay="1642"/>
                                          </p:stCondLst>
                                        </p:cTn>
                                        <p:tgtEl>
                                          <p:spTgt spid="5282831"/>
                                        </p:tgtEl>
                                      </p:cBhvr>
                                      <p:to x="100000" y="90000"/>
                                    </p:animScale>
                                    <p:animScale>
                                      <p:cBhvr>
                                        <p:cTn id="22" dur="166" decel="50000">
                                          <p:stCondLst>
                                            <p:cond delay="1668"/>
                                          </p:stCondLst>
                                        </p:cTn>
                                        <p:tgtEl>
                                          <p:spTgt spid="5282831"/>
                                        </p:tgtEl>
                                      </p:cBhvr>
                                      <p:to x="100000" y="100000"/>
                                    </p:animScale>
                                    <p:animScale>
                                      <p:cBhvr>
                                        <p:cTn id="23" dur="26">
                                          <p:stCondLst>
                                            <p:cond delay="1808"/>
                                          </p:stCondLst>
                                        </p:cTn>
                                        <p:tgtEl>
                                          <p:spTgt spid="5282831"/>
                                        </p:tgtEl>
                                      </p:cBhvr>
                                      <p:to x="100000" y="95000"/>
                                    </p:animScale>
                                    <p:animScale>
                                      <p:cBhvr>
                                        <p:cTn id="24" dur="166" decel="50000">
                                          <p:stCondLst>
                                            <p:cond delay="1834"/>
                                          </p:stCondLst>
                                        </p:cTn>
                                        <p:tgtEl>
                                          <p:spTgt spid="5282831"/>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4" name="J009748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283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0274" name="Rectangle 2"/>
          <p:cNvSpPr>
            <a:spLocks noGrp="1" noChangeArrowheads="1"/>
          </p:cNvSpPr>
          <p:nvPr>
            <p:ph type="title"/>
          </p:nvPr>
        </p:nvSpPr>
        <p:spPr>
          <a:xfrm>
            <a:off x="34925" y="44450"/>
            <a:ext cx="9109075" cy="782638"/>
          </a:xfrm>
        </p:spPr>
        <p:txBody>
          <a:bodyPr/>
          <a:lstStyle/>
          <a:p>
            <a:pPr algn="ctr"/>
            <a:r>
              <a:rPr lang="ja-JP" altLang="en-US" sz="3600">
                <a:solidFill>
                  <a:schemeClr val="tx1"/>
                </a:solidFill>
                <a:effectLst/>
                <a:latin typeface="HGP明朝E" panose="02020900000000000000" pitchFamily="18" charset="-128"/>
                <a:ea typeface="HGP明朝E" panose="02020900000000000000" pitchFamily="18" charset="-128"/>
              </a:rPr>
              <a:t>市民社会の台頭</a:t>
            </a:r>
          </a:p>
        </p:txBody>
      </p:sp>
      <p:sp>
        <p:nvSpPr>
          <p:cNvPr id="5430275" name="Oval 3"/>
          <p:cNvSpPr>
            <a:spLocks noChangeArrowheads="1"/>
          </p:cNvSpPr>
          <p:nvPr/>
        </p:nvSpPr>
        <p:spPr bwMode="blackWhite">
          <a:xfrm>
            <a:off x="1403350" y="1268413"/>
            <a:ext cx="3168650" cy="2160587"/>
          </a:xfrm>
          <a:prstGeom prst="ellipse">
            <a:avLst/>
          </a:prstGeom>
          <a:solidFill>
            <a:schemeClr val="bg2">
              <a:alpha val="5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000">
                <a:latin typeface="HG丸ｺﾞｼｯｸM-PRO" panose="020F0600000000000000" pitchFamily="50" charset="-128"/>
                <a:ea typeface="HG丸ｺﾞｼｯｸM-PRO" panose="020F0600000000000000" pitchFamily="50" charset="-128"/>
              </a:rPr>
              <a:t>第</a:t>
            </a:r>
            <a:r>
              <a:rPr kumimoji="0" lang="en-US" altLang="ja-JP" sz="2000">
                <a:latin typeface="HG丸ｺﾞｼｯｸM-PRO" panose="020F0600000000000000" pitchFamily="50" charset="-128"/>
                <a:ea typeface="HG丸ｺﾞｼｯｸM-PRO" panose="020F0600000000000000" pitchFamily="50" charset="-128"/>
              </a:rPr>
              <a:t>Ⅲ</a:t>
            </a:r>
            <a:r>
              <a:rPr kumimoji="0" lang="ja-JP" altLang="en-US" sz="2000">
                <a:latin typeface="HG丸ｺﾞｼｯｸM-PRO" panose="020F0600000000000000" pitchFamily="50" charset="-128"/>
                <a:ea typeface="HG丸ｺﾞｼｯｸM-PRO" panose="020F0600000000000000" pitchFamily="50" charset="-128"/>
              </a:rPr>
              <a:t>象限</a:t>
            </a:r>
          </a:p>
          <a:p>
            <a:r>
              <a:rPr kumimoji="0" lang="ja-JP" altLang="en-US" sz="2000">
                <a:latin typeface="HG丸ｺﾞｼｯｸM-PRO" panose="020F0600000000000000" pitchFamily="50" charset="-128"/>
                <a:ea typeface="HG丸ｺﾞｼｯｸM-PRO" panose="020F0600000000000000" pitchFamily="50" charset="-128"/>
              </a:rPr>
              <a:t>グローバル指向</a:t>
            </a:r>
          </a:p>
          <a:p>
            <a:r>
              <a:rPr kumimoji="0" lang="ja-JP" altLang="en-US" sz="2000">
                <a:latin typeface="HG丸ｺﾞｼｯｸM-PRO" panose="020F0600000000000000" pitchFamily="50" charset="-128"/>
                <a:ea typeface="HG丸ｺﾞｼｯｸM-PRO" panose="020F0600000000000000" pitchFamily="50" charset="-128"/>
              </a:rPr>
              <a:t>（</a:t>
            </a:r>
            <a:r>
              <a:rPr kumimoji="0" lang="en-US" altLang="ja-JP" sz="2000">
                <a:latin typeface="HG丸ｺﾞｼｯｸM-PRO" panose="020F0600000000000000" pitchFamily="50" charset="-128"/>
                <a:ea typeface="HG丸ｺﾞｼｯｸM-PRO" panose="020F0600000000000000" pitchFamily="50" charset="-128"/>
              </a:rPr>
              <a:t>CALS</a:t>
            </a:r>
            <a:r>
              <a:rPr kumimoji="0" lang="ja-JP" altLang="en-US" sz="2000">
                <a:latin typeface="HG丸ｺﾞｼｯｸM-PRO" panose="020F0600000000000000" pitchFamily="50" charset="-128"/>
                <a:ea typeface="HG丸ｺﾞｼｯｸM-PRO" panose="020F0600000000000000" pitchFamily="50" charset="-128"/>
              </a:rPr>
              <a:t>）</a:t>
            </a:r>
          </a:p>
        </p:txBody>
      </p:sp>
      <p:sp>
        <p:nvSpPr>
          <p:cNvPr id="5430276" name="Line 4"/>
          <p:cNvSpPr>
            <a:spLocks noChangeShapeType="1"/>
          </p:cNvSpPr>
          <p:nvPr/>
        </p:nvSpPr>
        <p:spPr bwMode="auto">
          <a:xfrm flipV="1">
            <a:off x="4627563" y="1195388"/>
            <a:ext cx="0" cy="47545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430277" name="Line 5"/>
          <p:cNvSpPr>
            <a:spLocks noChangeShapeType="1"/>
          </p:cNvSpPr>
          <p:nvPr/>
        </p:nvSpPr>
        <p:spPr bwMode="auto">
          <a:xfrm>
            <a:off x="1403350" y="3571875"/>
            <a:ext cx="64817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430278" name="Oval 6"/>
          <p:cNvSpPr>
            <a:spLocks noChangeArrowheads="1"/>
          </p:cNvSpPr>
          <p:nvPr/>
        </p:nvSpPr>
        <p:spPr bwMode="blackWhite">
          <a:xfrm>
            <a:off x="4716463" y="1268413"/>
            <a:ext cx="3168650" cy="2160587"/>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kumimoji="0" lang="ja-JP" altLang="en-US" sz="2000">
                <a:latin typeface="HG丸ｺﾞｼｯｸM-PRO" panose="020F0600000000000000" pitchFamily="50" charset="-128"/>
                <a:ea typeface="HG丸ｺﾞｼｯｸM-PRO" panose="020F0600000000000000" pitchFamily="50" charset="-128"/>
              </a:rPr>
              <a:t>第</a:t>
            </a:r>
            <a:r>
              <a:rPr kumimoji="0" lang="en-US" altLang="ja-JP" sz="2000">
                <a:latin typeface="HG丸ｺﾞｼｯｸM-PRO" panose="020F0600000000000000" pitchFamily="50" charset="-128"/>
                <a:ea typeface="HG丸ｺﾞｼｯｸM-PRO" panose="020F0600000000000000" pitchFamily="50" charset="-128"/>
              </a:rPr>
              <a:t>Ⅰ</a:t>
            </a:r>
            <a:r>
              <a:rPr kumimoji="0" lang="ja-JP" altLang="en-US" sz="2000">
                <a:latin typeface="HG丸ｺﾞｼｯｸM-PRO" panose="020F0600000000000000" pitchFamily="50" charset="-128"/>
                <a:ea typeface="HG丸ｺﾞｼｯｸM-PRO" panose="020F0600000000000000" pitchFamily="50" charset="-128"/>
              </a:rPr>
              <a:t>象限</a:t>
            </a:r>
          </a:p>
          <a:p>
            <a:r>
              <a:rPr kumimoji="0" lang="ja-JP" altLang="en-US" sz="2000">
                <a:latin typeface="HG丸ｺﾞｼｯｸM-PRO" panose="020F0600000000000000" pitchFamily="50" charset="-128"/>
                <a:ea typeface="HG丸ｺﾞｼｯｸM-PRO" panose="020F0600000000000000" pitchFamily="50" charset="-128"/>
              </a:rPr>
              <a:t>グローバル指向＋コミュニティ指向</a:t>
            </a:r>
          </a:p>
        </p:txBody>
      </p:sp>
      <p:sp>
        <p:nvSpPr>
          <p:cNvPr id="5430279" name="Oval 7"/>
          <p:cNvSpPr>
            <a:spLocks noChangeArrowheads="1"/>
          </p:cNvSpPr>
          <p:nvPr/>
        </p:nvSpPr>
        <p:spPr bwMode="blackWhite">
          <a:xfrm>
            <a:off x="1403350" y="3716338"/>
            <a:ext cx="3168650" cy="2160587"/>
          </a:xfrm>
          <a:prstGeom prst="ellipse">
            <a:avLst/>
          </a:prstGeom>
          <a:solidFill>
            <a:srgbClr val="80808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kumimoji="0" lang="ja-JP" altLang="en-US" sz="2000">
                <a:solidFill>
                  <a:schemeClr val="bg1"/>
                </a:solidFill>
                <a:latin typeface="HG丸ｺﾞｼｯｸM-PRO" panose="020F0600000000000000" pitchFamily="50" charset="-128"/>
                <a:ea typeface="HG丸ｺﾞｼｯｸM-PRO" panose="020F0600000000000000" pitchFamily="50" charset="-128"/>
              </a:rPr>
              <a:t>第</a:t>
            </a:r>
            <a:r>
              <a:rPr kumimoji="0" lang="en-US" altLang="ja-JP" sz="2000">
                <a:solidFill>
                  <a:schemeClr val="bg1"/>
                </a:solidFill>
                <a:latin typeface="HG丸ｺﾞｼｯｸM-PRO" panose="020F0600000000000000" pitchFamily="50" charset="-128"/>
                <a:ea typeface="HG丸ｺﾞｼｯｸM-PRO" panose="020F0600000000000000" pitchFamily="50" charset="-128"/>
              </a:rPr>
              <a:t>Ⅳ</a:t>
            </a:r>
            <a:r>
              <a:rPr kumimoji="0" lang="ja-JP" altLang="en-US" sz="2000">
                <a:solidFill>
                  <a:schemeClr val="bg1"/>
                </a:solidFill>
                <a:latin typeface="HG丸ｺﾞｼｯｸM-PRO" panose="020F0600000000000000" pitchFamily="50" charset="-128"/>
                <a:ea typeface="HG丸ｺﾞｼｯｸM-PRO" panose="020F0600000000000000" pitchFamily="50" charset="-128"/>
              </a:rPr>
              <a:t>象限</a:t>
            </a:r>
          </a:p>
          <a:p>
            <a:r>
              <a:rPr kumimoji="0" lang="ja-JP" altLang="en-US" sz="2000">
                <a:solidFill>
                  <a:schemeClr val="bg1"/>
                </a:solidFill>
                <a:latin typeface="HG丸ｺﾞｼｯｸM-PRO" panose="020F0600000000000000" pitchFamily="50" charset="-128"/>
                <a:ea typeface="HG丸ｺﾞｼｯｸM-PRO" panose="020F0600000000000000" pitchFamily="50" charset="-128"/>
              </a:rPr>
              <a:t>ノングローバル指向＋ノンコミュニティ指向</a:t>
            </a:r>
          </a:p>
        </p:txBody>
      </p:sp>
      <p:sp>
        <p:nvSpPr>
          <p:cNvPr id="5430280" name="Oval 8"/>
          <p:cNvSpPr>
            <a:spLocks noChangeArrowheads="1"/>
          </p:cNvSpPr>
          <p:nvPr/>
        </p:nvSpPr>
        <p:spPr bwMode="blackWhite">
          <a:xfrm>
            <a:off x="4716463" y="3643313"/>
            <a:ext cx="3168650" cy="2160587"/>
          </a:xfrm>
          <a:prstGeom prst="ellipse">
            <a:avLst/>
          </a:prstGeom>
          <a:solidFill>
            <a:srgbClr val="FFFBA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kumimoji="0" lang="ja-JP" altLang="en-US" sz="2000">
                <a:latin typeface="HG丸ｺﾞｼｯｸM-PRO" panose="020F0600000000000000" pitchFamily="50" charset="-128"/>
                <a:ea typeface="HG丸ｺﾞｼｯｸM-PRO" panose="020F0600000000000000" pitchFamily="50" charset="-128"/>
              </a:rPr>
              <a:t>第</a:t>
            </a:r>
            <a:r>
              <a:rPr kumimoji="0" lang="en-US" altLang="ja-JP" sz="2000">
                <a:latin typeface="HG丸ｺﾞｼｯｸM-PRO" panose="020F0600000000000000" pitchFamily="50" charset="-128"/>
                <a:ea typeface="HG丸ｺﾞｼｯｸM-PRO" panose="020F0600000000000000" pitchFamily="50" charset="-128"/>
              </a:rPr>
              <a:t>Ⅱ</a:t>
            </a:r>
            <a:r>
              <a:rPr kumimoji="0" lang="ja-JP" altLang="en-US" sz="2000">
                <a:latin typeface="HG丸ｺﾞｼｯｸM-PRO" panose="020F0600000000000000" pitchFamily="50" charset="-128"/>
                <a:ea typeface="HG丸ｺﾞｼｯｸM-PRO" panose="020F0600000000000000" pitchFamily="50" charset="-128"/>
              </a:rPr>
              <a:t>象限</a:t>
            </a:r>
          </a:p>
          <a:p>
            <a:r>
              <a:rPr kumimoji="0" lang="ja-JP" altLang="en-US" sz="2000">
                <a:latin typeface="HG丸ｺﾞｼｯｸM-PRO" panose="020F0600000000000000" pitchFamily="50" charset="-128"/>
                <a:ea typeface="HG丸ｺﾞｼｯｸM-PRO" panose="020F0600000000000000" pitchFamily="50" charset="-128"/>
              </a:rPr>
              <a:t>コミュニティ指向</a:t>
            </a:r>
          </a:p>
        </p:txBody>
      </p:sp>
      <p:sp>
        <p:nvSpPr>
          <p:cNvPr id="5430281" name="Text Box 9"/>
          <p:cNvSpPr txBox="1">
            <a:spLocks noChangeArrowheads="1"/>
          </p:cNvSpPr>
          <p:nvPr/>
        </p:nvSpPr>
        <p:spPr bwMode="auto">
          <a:xfrm>
            <a:off x="4284663" y="836613"/>
            <a:ext cx="7207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US" altLang="ja-JP" sz="1800">
                <a:latin typeface="HG丸ｺﾞｼｯｸM-PRO" panose="020F0600000000000000" pitchFamily="50" charset="-128"/>
                <a:ea typeface="HG丸ｺﾞｼｯｸM-PRO" panose="020F0600000000000000" pitchFamily="50" charset="-128"/>
              </a:rPr>
              <a:t>G</a:t>
            </a:r>
            <a:r>
              <a:rPr lang="ja-JP" altLang="en-US" sz="1800">
                <a:latin typeface="HG丸ｺﾞｼｯｸM-PRO" panose="020F0600000000000000" pitchFamily="50" charset="-128"/>
                <a:ea typeface="HG丸ｺﾞｼｯｸM-PRO" panose="020F0600000000000000" pitchFamily="50" charset="-128"/>
              </a:rPr>
              <a:t>大</a:t>
            </a:r>
          </a:p>
        </p:txBody>
      </p:sp>
      <p:sp>
        <p:nvSpPr>
          <p:cNvPr id="5430282" name="Text Box 10"/>
          <p:cNvSpPr txBox="1">
            <a:spLocks noChangeArrowheads="1"/>
          </p:cNvSpPr>
          <p:nvPr/>
        </p:nvSpPr>
        <p:spPr bwMode="auto">
          <a:xfrm>
            <a:off x="4284663" y="6165850"/>
            <a:ext cx="7207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US" altLang="ja-JP" sz="1800">
                <a:latin typeface="HG丸ｺﾞｼｯｸM-PRO" panose="020F0600000000000000" pitchFamily="50" charset="-128"/>
                <a:ea typeface="HG丸ｺﾞｼｯｸM-PRO" panose="020F0600000000000000" pitchFamily="50" charset="-128"/>
              </a:rPr>
              <a:t>G</a:t>
            </a:r>
            <a:r>
              <a:rPr lang="ja-JP" altLang="en-US" sz="1800">
                <a:latin typeface="HG丸ｺﾞｼｯｸM-PRO" panose="020F0600000000000000" pitchFamily="50" charset="-128"/>
                <a:ea typeface="HG丸ｺﾞｼｯｸM-PRO" panose="020F0600000000000000" pitchFamily="50" charset="-128"/>
              </a:rPr>
              <a:t>小</a:t>
            </a:r>
          </a:p>
        </p:txBody>
      </p:sp>
      <p:sp>
        <p:nvSpPr>
          <p:cNvPr id="5430283" name="Text Box 11"/>
          <p:cNvSpPr txBox="1">
            <a:spLocks noChangeArrowheads="1"/>
          </p:cNvSpPr>
          <p:nvPr/>
        </p:nvSpPr>
        <p:spPr bwMode="auto">
          <a:xfrm>
            <a:off x="7954963" y="3429000"/>
            <a:ext cx="7207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US" altLang="ja-JP" sz="1800">
                <a:latin typeface="HG丸ｺﾞｼｯｸM-PRO" panose="020F0600000000000000" pitchFamily="50" charset="-128"/>
                <a:ea typeface="HG丸ｺﾞｼｯｸM-PRO" panose="020F0600000000000000" pitchFamily="50" charset="-128"/>
              </a:rPr>
              <a:t>C</a:t>
            </a:r>
            <a:r>
              <a:rPr lang="ja-JP" altLang="en-US" sz="1800">
                <a:latin typeface="HG丸ｺﾞｼｯｸM-PRO" panose="020F0600000000000000" pitchFamily="50" charset="-128"/>
                <a:ea typeface="HG丸ｺﾞｼｯｸM-PRO" panose="020F0600000000000000" pitchFamily="50" charset="-128"/>
              </a:rPr>
              <a:t>大</a:t>
            </a:r>
          </a:p>
        </p:txBody>
      </p:sp>
      <p:sp>
        <p:nvSpPr>
          <p:cNvPr id="5430284" name="Text Box 12"/>
          <p:cNvSpPr txBox="1">
            <a:spLocks noChangeArrowheads="1"/>
          </p:cNvSpPr>
          <p:nvPr/>
        </p:nvSpPr>
        <p:spPr bwMode="auto">
          <a:xfrm>
            <a:off x="755650" y="3429000"/>
            <a:ext cx="720725" cy="339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en-US" altLang="ja-JP" sz="1800">
                <a:latin typeface="HG丸ｺﾞｼｯｸM-PRO" panose="020F0600000000000000" pitchFamily="50" charset="-128"/>
                <a:ea typeface="HG丸ｺﾞｼｯｸM-PRO" panose="020F0600000000000000" pitchFamily="50" charset="-128"/>
              </a:rPr>
              <a:t>C</a:t>
            </a:r>
            <a:r>
              <a:rPr lang="ja-JP" altLang="en-US" sz="1800">
                <a:latin typeface="HG丸ｺﾞｼｯｸM-PRO" panose="020F0600000000000000" pitchFamily="50" charset="-128"/>
                <a:ea typeface="HG丸ｺﾞｼｯｸM-PRO" panose="020F0600000000000000" pitchFamily="50" charset="-128"/>
              </a:rPr>
              <a:t>小</a:t>
            </a:r>
          </a:p>
        </p:txBody>
      </p:sp>
      <p:sp>
        <p:nvSpPr>
          <p:cNvPr id="5430285" name="Text Box 13"/>
          <p:cNvSpPr txBox="1">
            <a:spLocks noChangeArrowheads="1"/>
          </p:cNvSpPr>
          <p:nvPr/>
        </p:nvSpPr>
        <p:spPr bwMode="auto">
          <a:xfrm>
            <a:off x="34925" y="6529388"/>
            <a:ext cx="9036050" cy="214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900">
                <a:latin typeface="HG丸ｺﾞｼｯｸM-PRO" panose="020F0600000000000000" pitchFamily="50" charset="-128"/>
                <a:ea typeface="HG丸ｺﾞｼｯｸM-PRO" panose="020F0600000000000000" pitchFamily="50" charset="-128"/>
              </a:rPr>
              <a:t>金子郁容「新版 コミュニティ・ソリューション」</a:t>
            </a:r>
            <a:r>
              <a:rPr lang="en-US" altLang="ja-JP" sz="900">
                <a:latin typeface="HG丸ｺﾞｼｯｸM-PRO" panose="020F0600000000000000" pitchFamily="50" charset="-128"/>
                <a:ea typeface="HG丸ｺﾞｼｯｸM-PRO" panose="020F0600000000000000" pitchFamily="50" charset="-128"/>
              </a:rPr>
              <a:t>2002</a:t>
            </a:r>
            <a:r>
              <a:rPr lang="ja-JP" altLang="en-US" sz="900">
                <a:latin typeface="HG丸ｺﾞｼｯｸM-PRO" panose="020F0600000000000000" pitchFamily="50" charset="-128"/>
                <a:ea typeface="HG丸ｺﾞｼｯｸM-PRO" panose="020F0600000000000000" pitchFamily="50" charset="-128"/>
              </a:rPr>
              <a:t>年</a:t>
            </a:r>
            <a:r>
              <a:rPr lang="en-US" altLang="ja-JP" sz="900">
                <a:latin typeface="HG丸ｺﾞｼｯｸM-PRO" panose="020F0600000000000000" pitchFamily="50" charset="-128"/>
                <a:ea typeface="HG丸ｺﾞｼｯｸM-PRO" panose="020F0600000000000000" pitchFamily="50" charset="-128"/>
              </a:rPr>
              <a:t>4</a:t>
            </a:r>
            <a:r>
              <a:rPr lang="ja-JP" altLang="en-US" sz="900">
                <a:latin typeface="HG丸ｺﾞｼｯｸM-PRO" panose="020F0600000000000000" pitchFamily="50" charset="-128"/>
                <a:ea typeface="HG丸ｺﾞｼｯｸM-PRO" panose="020F0600000000000000" pitchFamily="50" charset="-128"/>
              </a:rPr>
              <a:t>月</a:t>
            </a:r>
            <a:r>
              <a:rPr lang="en-US" altLang="ja-JP" sz="900">
                <a:latin typeface="HG丸ｺﾞｼｯｸM-PRO" panose="020F0600000000000000" pitchFamily="50" charset="-128"/>
                <a:ea typeface="HG丸ｺﾞｼｯｸM-PRO" panose="020F0600000000000000" pitchFamily="50" charset="-128"/>
              </a:rPr>
              <a:t>22</a:t>
            </a:r>
            <a:r>
              <a:rPr lang="ja-JP" altLang="en-US" sz="900">
                <a:latin typeface="HG丸ｺﾞｼｯｸM-PRO" panose="020F0600000000000000" pitchFamily="50" charset="-128"/>
                <a:ea typeface="HG丸ｺﾞｼｯｸM-PRO" panose="020F0600000000000000" pitchFamily="50" charset="-128"/>
              </a:rPr>
              <a:t>日，岩波書店，</a:t>
            </a:r>
            <a:r>
              <a:rPr lang="en-US" altLang="ja-JP" sz="900">
                <a:latin typeface="HG丸ｺﾞｼｯｸM-PRO" panose="020F0600000000000000" pitchFamily="50" charset="-128"/>
                <a:ea typeface="HG丸ｺﾞｼｯｸM-PRO" panose="020F0600000000000000" pitchFamily="50" charset="-128"/>
              </a:rPr>
              <a:t>p86</a:t>
            </a:r>
            <a:r>
              <a:rPr lang="ja-JP" altLang="en-US" sz="900">
                <a:latin typeface="HG丸ｺﾞｼｯｸM-PRO" panose="020F0600000000000000" pitchFamily="50" charset="-128"/>
                <a:ea typeface="HG丸ｺﾞｼｯｸM-PRO" panose="020F0600000000000000" pitchFamily="50" charset="-128"/>
              </a:rPr>
              <a:t>の表を修正</a:t>
            </a:r>
          </a:p>
        </p:txBody>
      </p:sp>
      <p:sp>
        <p:nvSpPr>
          <p:cNvPr id="5430286" name="AutoShape 14"/>
          <p:cNvSpPr>
            <a:spLocks noChangeArrowheads="1"/>
          </p:cNvSpPr>
          <p:nvPr/>
        </p:nvSpPr>
        <p:spPr bwMode="auto">
          <a:xfrm>
            <a:off x="179388" y="1176338"/>
            <a:ext cx="5400675" cy="5205412"/>
          </a:xfrm>
          <a:prstGeom prst="wedgeEllipseCallout">
            <a:avLst>
              <a:gd name="adj1" fmla="val 52236"/>
              <a:gd name="adj2" fmla="val 20907"/>
            </a:avLst>
          </a:prstGeom>
          <a:solidFill>
            <a:schemeClr val="bg1"/>
          </a:solidFill>
          <a:ln w="9525" algn="ctr">
            <a:solidFill>
              <a:schemeClr val="tx1"/>
            </a:solidFill>
            <a:miter lim="800000"/>
            <a:headEnd/>
            <a:tailEnd/>
          </a:ln>
          <a:effectLst>
            <a:outerShdw dist="107763" dir="2700000" algn="ctr" rotWithShape="0">
              <a:schemeClr val="tx1">
                <a:alpha val="50000"/>
              </a:schemeClr>
            </a:outerShdw>
          </a:effectLst>
        </p:spPr>
        <p:txBody>
          <a:bodyPr anchor="ctr"/>
          <a:lstStyle/>
          <a:p>
            <a:r>
              <a:rPr lang="ja-JP" altLang="en-US" sz="6600" b="1"/>
              <a:t>市民社会</a:t>
            </a:r>
          </a:p>
          <a:p>
            <a:r>
              <a:rPr lang="ja-JP" altLang="en-US" sz="6600" b="1"/>
              <a:t>の台頭</a:t>
            </a:r>
          </a:p>
        </p:txBody>
      </p:sp>
      <p:sp>
        <p:nvSpPr>
          <p:cNvPr id="5430287" name="Oval 15"/>
          <p:cNvSpPr>
            <a:spLocks noChangeArrowheads="1"/>
          </p:cNvSpPr>
          <p:nvPr/>
        </p:nvSpPr>
        <p:spPr bwMode="auto">
          <a:xfrm>
            <a:off x="4427538" y="2781300"/>
            <a:ext cx="3816350" cy="3743325"/>
          </a:xfrm>
          <a:prstGeom prst="ellipse">
            <a:avLst/>
          </a:prstGeom>
          <a:noFill/>
          <a:ln w="120650" algn="ctr">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pic>
        <p:nvPicPr>
          <p:cNvPr id="5430288" name="Picture 16" descr="momoC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gray">
          <a:xfrm>
            <a:off x="7092950" y="4298950"/>
            <a:ext cx="2000250" cy="2514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5430280"/>
                                        </p:tgtEl>
                                      </p:cBhvr>
                                      <p:by x="150000" y="150000"/>
                                    </p:animScale>
                                  </p:childTnLst>
                                </p:cTn>
                              </p:par>
                              <p:par>
                                <p:cTn id="7" presetID="6" presetClass="emph" presetSubtype="0" fill="hold" grpId="0" nodeType="withEffect">
                                  <p:stCondLst>
                                    <p:cond delay="0"/>
                                  </p:stCondLst>
                                  <p:childTnLst>
                                    <p:animScale>
                                      <p:cBhvr>
                                        <p:cTn id="8" dur="2000" fill="hold"/>
                                        <p:tgtEl>
                                          <p:spTgt spid="5430278"/>
                                        </p:tgtEl>
                                      </p:cBhvr>
                                      <p:by x="50000" y="50000"/>
                                    </p:animScale>
                                  </p:childTnLst>
                                </p:cTn>
                              </p:par>
                              <p:par>
                                <p:cTn id="9" presetID="6" presetClass="emph" presetSubtype="0" fill="hold" grpId="0" nodeType="withEffect">
                                  <p:stCondLst>
                                    <p:cond delay="0"/>
                                  </p:stCondLst>
                                  <p:childTnLst>
                                    <p:animScale>
                                      <p:cBhvr>
                                        <p:cTn id="10" dur="2000" fill="hold"/>
                                        <p:tgtEl>
                                          <p:spTgt spid="5430275"/>
                                        </p:tgtEl>
                                      </p:cBhvr>
                                      <p:by x="50000" y="50000"/>
                                    </p:animScale>
                                  </p:childTnLst>
                                </p:cTn>
                              </p:par>
                              <p:par>
                                <p:cTn id="11" presetID="6" presetClass="emph" presetSubtype="0" fill="hold" grpId="0" nodeType="withEffect">
                                  <p:stCondLst>
                                    <p:cond delay="0"/>
                                  </p:stCondLst>
                                  <p:childTnLst>
                                    <p:animScale>
                                      <p:cBhvr>
                                        <p:cTn id="12" dur="2000" fill="hold"/>
                                        <p:tgtEl>
                                          <p:spTgt spid="5430279"/>
                                        </p:tgtEl>
                                      </p:cBhvr>
                                      <p:by x="50000" y="50000"/>
                                    </p:animScale>
                                  </p:childTnLst>
                                </p:cTn>
                              </p:par>
                              <p:par>
                                <p:cTn id="13" presetID="23" presetClass="entr" presetSubtype="16" fill="hold" grpId="0" nodeType="withEffect">
                                  <p:stCondLst>
                                    <p:cond delay="0"/>
                                  </p:stCondLst>
                                  <p:childTnLst>
                                    <p:set>
                                      <p:cBhvr>
                                        <p:cTn id="14" dur="1" fill="hold">
                                          <p:stCondLst>
                                            <p:cond delay="0"/>
                                          </p:stCondLst>
                                        </p:cTn>
                                        <p:tgtEl>
                                          <p:spTgt spid="5430286"/>
                                        </p:tgtEl>
                                        <p:attrNameLst>
                                          <p:attrName>style.visibility</p:attrName>
                                        </p:attrNameLst>
                                      </p:cBhvr>
                                      <p:to>
                                        <p:strVal val="visible"/>
                                      </p:to>
                                    </p:set>
                                    <p:anim calcmode="lin" valueType="num">
                                      <p:cBhvr>
                                        <p:cTn id="15" dur="500" fill="hold"/>
                                        <p:tgtEl>
                                          <p:spTgt spid="5430286"/>
                                        </p:tgtEl>
                                        <p:attrNameLst>
                                          <p:attrName>ppt_w</p:attrName>
                                        </p:attrNameLst>
                                      </p:cBhvr>
                                      <p:tavLst>
                                        <p:tav tm="0">
                                          <p:val>
                                            <p:fltVal val="0"/>
                                          </p:val>
                                        </p:tav>
                                        <p:tav tm="100000">
                                          <p:val>
                                            <p:strVal val="#ppt_w"/>
                                          </p:val>
                                        </p:tav>
                                      </p:tavLst>
                                    </p:anim>
                                    <p:anim calcmode="lin" valueType="num">
                                      <p:cBhvr>
                                        <p:cTn id="16" dur="500" fill="hold"/>
                                        <p:tgtEl>
                                          <p:spTgt spid="5430286"/>
                                        </p:tgtEl>
                                        <p:attrNameLst>
                                          <p:attrName>ppt_h</p:attrName>
                                        </p:attrNameLst>
                                      </p:cBhvr>
                                      <p:tavLst>
                                        <p:tav tm="0">
                                          <p:val>
                                            <p:fltVal val="0"/>
                                          </p:val>
                                        </p:tav>
                                        <p:tav tm="100000">
                                          <p:val>
                                            <p:strVal val="#ppt_h"/>
                                          </p:val>
                                        </p:tav>
                                      </p:tavLst>
                                    </p:anim>
                                  </p:childTnLst>
                                </p:cTn>
                              </p:par>
                              <p:par>
                                <p:cTn id="17" presetID="26" presetClass="entr" presetSubtype="0" fill="hold" nodeType="withEffect">
                                  <p:stCondLst>
                                    <p:cond delay="0"/>
                                  </p:stCondLst>
                                  <p:childTnLst>
                                    <p:set>
                                      <p:cBhvr>
                                        <p:cTn id="18" dur="1" fill="hold">
                                          <p:stCondLst>
                                            <p:cond delay="0"/>
                                          </p:stCondLst>
                                        </p:cTn>
                                        <p:tgtEl>
                                          <p:spTgt spid="5430288"/>
                                        </p:tgtEl>
                                        <p:attrNameLst>
                                          <p:attrName>style.visibility</p:attrName>
                                        </p:attrNameLst>
                                      </p:cBhvr>
                                      <p:to>
                                        <p:strVal val="visible"/>
                                      </p:to>
                                    </p:set>
                                    <p:animEffect transition="in" filter="wipe(down)">
                                      <p:cBhvr>
                                        <p:cTn id="19" dur="580">
                                          <p:stCondLst>
                                            <p:cond delay="0"/>
                                          </p:stCondLst>
                                        </p:cTn>
                                        <p:tgtEl>
                                          <p:spTgt spid="5430288"/>
                                        </p:tgtEl>
                                      </p:cBhvr>
                                    </p:animEffect>
                                    <p:anim calcmode="lin" valueType="num">
                                      <p:cBhvr>
                                        <p:cTn id="20" dur="1822" tmFilter="0,0; 0.14,0.36; 0.43,0.73; 0.71,0.91; 1.0,1.0">
                                          <p:stCondLst>
                                            <p:cond delay="0"/>
                                          </p:stCondLst>
                                        </p:cTn>
                                        <p:tgtEl>
                                          <p:spTgt spid="543028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43028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43028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43028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430288"/>
                                        </p:tgtEl>
                                        <p:attrNameLst>
                                          <p:attrName>ppt_y</p:attrName>
                                        </p:attrNameLst>
                                      </p:cBhvr>
                                      <p:tavLst>
                                        <p:tav tm="0" fmla="#ppt_y-sin(pi*$)/81">
                                          <p:val>
                                            <p:fltVal val="0"/>
                                          </p:val>
                                        </p:tav>
                                        <p:tav tm="100000">
                                          <p:val>
                                            <p:fltVal val="1"/>
                                          </p:val>
                                        </p:tav>
                                      </p:tavLst>
                                    </p:anim>
                                    <p:animScale>
                                      <p:cBhvr>
                                        <p:cTn id="25" dur="26">
                                          <p:stCondLst>
                                            <p:cond delay="650"/>
                                          </p:stCondLst>
                                        </p:cTn>
                                        <p:tgtEl>
                                          <p:spTgt spid="5430288"/>
                                        </p:tgtEl>
                                      </p:cBhvr>
                                      <p:to x="100000" y="60000"/>
                                    </p:animScale>
                                    <p:animScale>
                                      <p:cBhvr>
                                        <p:cTn id="26" dur="166" decel="50000">
                                          <p:stCondLst>
                                            <p:cond delay="676"/>
                                          </p:stCondLst>
                                        </p:cTn>
                                        <p:tgtEl>
                                          <p:spTgt spid="5430288"/>
                                        </p:tgtEl>
                                      </p:cBhvr>
                                      <p:to x="100000" y="100000"/>
                                    </p:animScale>
                                    <p:animScale>
                                      <p:cBhvr>
                                        <p:cTn id="27" dur="26">
                                          <p:stCondLst>
                                            <p:cond delay="1312"/>
                                          </p:stCondLst>
                                        </p:cTn>
                                        <p:tgtEl>
                                          <p:spTgt spid="5430288"/>
                                        </p:tgtEl>
                                      </p:cBhvr>
                                      <p:to x="100000" y="80000"/>
                                    </p:animScale>
                                    <p:animScale>
                                      <p:cBhvr>
                                        <p:cTn id="28" dur="166" decel="50000">
                                          <p:stCondLst>
                                            <p:cond delay="1338"/>
                                          </p:stCondLst>
                                        </p:cTn>
                                        <p:tgtEl>
                                          <p:spTgt spid="5430288"/>
                                        </p:tgtEl>
                                      </p:cBhvr>
                                      <p:to x="100000" y="100000"/>
                                    </p:animScale>
                                    <p:animScale>
                                      <p:cBhvr>
                                        <p:cTn id="29" dur="26">
                                          <p:stCondLst>
                                            <p:cond delay="1642"/>
                                          </p:stCondLst>
                                        </p:cTn>
                                        <p:tgtEl>
                                          <p:spTgt spid="5430288"/>
                                        </p:tgtEl>
                                      </p:cBhvr>
                                      <p:to x="100000" y="90000"/>
                                    </p:animScale>
                                    <p:animScale>
                                      <p:cBhvr>
                                        <p:cTn id="30" dur="166" decel="50000">
                                          <p:stCondLst>
                                            <p:cond delay="1668"/>
                                          </p:stCondLst>
                                        </p:cTn>
                                        <p:tgtEl>
                                          <p:spTgt spid="5430288"/>
                                        </p:tgtEl>
                                      </p:cBhvr>
                                      <p:to x="100000" y="100000"/>
                                    </p:animScale>
                                    <p:animScale>
                                      <p:cBhvr>
                                        <p:cTn id="31" dur="26">
                                          <p:stCondLst>
                                            <p:cond delay="1808"/>
                                          </p:stCondLst>
                                        </p:cTn>
                                        <p:tgtEl>
                                          <p:spTgt spid="5430288"/>
                                        </p:tgtEl>
                                      </p:cBhvr>
                                      <p:to x="100000" y="95000"/>
                                    </p:animScale>
                                    <p:animScale>
                                      <p:cBhvr>
                                        <p:cTn id="32" dur="166" decel="50000">
                                          <p:stCondLst>
                                            <p:cond delay="1834"/>
                                          </p:stCondLst>
                                        </p:cTn>
                                        <p:tgtEl>
                                          <p:spTgt spid="5430288"/>
                                        </p:tgtEl>
                                      </p:cBhvr>
                                      <p:to x="100000" y="100000"/>
                                    </p:animScale>
                                  </p:childTnLst>
                                </p:cTn>
                              </p:par>
                              <p:par>
                                <p:cTn id="33" presetID="29" presetClass="entr" presetSubtype="0" fill="hold" grpId="0" nodeType="withEffect">
                                  <p:stCondLst>
                                    <p:cond delay="0"/>
                                  </p:stCondLst>
                                  <p:childTnLst>
                                    <p:set>
                                      <p:cBhvr>
                                        <p:cTn id="34" dur="1" fill="hold">
                                          <p:stCondLst>
                                            <p:cond delay="0"/>
                                          </p:stCondLst>
                                        </p:cTn>
                                        <p:tgtEl>
                                          <p:spTgt spid="5430287"/>
                                        </p:tgtEl>
                                        <p:attrNameLst>
                                          <p:attrName>style.visibility</p:attrName>
                                        </p:attrNameLst>
                                      </p:cBhvr>
                                      <p:to>
                                        <p:strVal val="visible"/>
                                      </p:to>
                                    </p:set>
                                    <p:anim calcmode="lin" valueType="num">
                                      <p:cBhvr>
                                        <p:cTn id="35" dur="1000" fill="hold"/>
                                        <p:tgtEl>
                                          <p:spTgt spid="5430287"/>
                                        </p:tgtEl>
                                        <p:attrNameLst>
                                          <p:attrName>ppt_x</p:attrName>
                                        </p:attrNameLst>
                                      </p:cBhvr>
                                      <p:tavLst>
                                        <p:tav tm="0">
                                          <p:val>
                                            <p:strVal val="#ppt_x-.2"/>
                                          </p:val>
                                        </p:tav>
                                        <p:tav tm="100000">
                                          <p:val>
                                            <p:strVal val="#ppt_x"/>
                                          </p:val>
                                        </p:tav>
                                      </p:tavLst>
                                    </p:anim>
                                    <p:anim calcmode="lin" valueType="num">
                                      <p:cBhvr>
                                        <p:cTn id="36" dur="1000" fill="hold"/>
                                        <p:tgtEl>
                                          <p:spTgt spid="543028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430287"/>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5430274"/>
                                        </p:tgtEl>
                                        <p:attrNameLst>
                                          <p:attrName>style.visibility</p:attrName>
                                        </p:attrNameLst>
                                      </p:cBhvr>
                                      <p:to>
                                        <p:strVal val="visible"/>
                                      </p:to>
                                    </p:set>
                                    <p:anim calcmode="lin" valueType="num">
                                      <p:cBhvr additive="base">
                                        <p:cTn id="40" dur="500" fill="hold"/>
                                        <p:tgtEl>
                                          <p:spTgt spid="5430274"/>
                                        </p:tgtEl>
                                        <p:attrNameLst>
                                          <p:attrName>ppt_x</p:attrName>
                                        </p:attrNameLst>
                                      </p:cBhvr>
                                      <p:tavLst>
                                        <p:tav tm="0">
                                          <p:val>
                                            <p:strVal val="#ppt_x"/>
                                          </p:val>
                                        </p:tav>
                                        <p:tav tm="100000">
                                          <p:val>
                                            <p:strVal val="#ppt_x"/>
                                          </p:val>
                                        </p:tav>
                                      </p:tavLst>
                                    </p:anim>
                                    <p:anim calcmode="lin" valueType="num">
                                      <p:cBhvr additive="base">
                                        <p:cTn id="41" dur="500" fill="hold"/>
                                        <p:tgtEl>
                                          <p:spTgt spid="5430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274" grpId="0"/>
      <p:bldP spid="5430275" grpId="0" animBg="1"/>
      <p:bldP spid="5430278" grpId="0" animBg="1"/>
      <p:bldP spid="5430279" grpId="0" animBg="1"/>
      <p:bldP spid="5430280" grpId="0" animBg="1"/>
      <p:bldP spid="5430286" grpId="0" animBg="1"/>
      <p:bldP spid="543028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2146" name="Oval 2"/>
          <p:cNvSpPr>
            <a:spLocks noChangeArrowheads="1"/>
          </p:cNvSpPr>
          <p:nvPr/>
        </p:nvSpPr>
        <p:spPr bwMode="auto">
          <a:xfrm>
            <a:off x="179388" y="404813"/>
            <a:ext cx="4464050" cy="4103687"/>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3200">
                <a:latin typeface="HGP創英角ﾎﾟｯﾌﾟ体" panose="040B0A00000000000000" pitchFamily="50" charset="-128"/>
                <a:ea typeface="HGP創英角ﾎﾟｯﾌﾟ体" panose="040B0A00000000000000" pitchFamily="50" charset="-128"/>
              </a:rPr>
              <a:t>市民社会という</a:t>
            </a:r>
          </a:p>
          <a:p>
            <a:pPr>
              <a:lnSpc>
                <a:spcPct val="90000"/>
              </a:lnSpc>
            </a:pPr>
            <a:r>
              <a:rPr lang="ja-JP" altLang="en-US" sz="3200">
                <a:latin typeface="HGP創英角ﾎﾟｯﾌﾟ体" panose="040B0A00000000000000" pitchFamily="50" charset="-128"/>
                <a:ea typeface="HGP創英角ﾎﾟｯﾌﾟ体" panose="040B0A00000000000000" pitchFamily="50" charset="-128"/>
              </a:rPr>
              <a:t>消費のミーム</a:t>
            </a:r>
          </a:p>
        </p:txBody>
      </p:sp>
      <p:sp>
        <p:nvSpPr>
          <p:cNvPr id="5382147" name="Rectangle 3"/>
          <p:cNvSpPr>
            <a:spLocks noGrp="1" noChangeArrowheads="1"/>
          </p:cNvSpPr>
          <p:nvPr>
            <p:ph type="title"/>
          </p:nvPr>
        </p:nvSpPr>
        <p:spPr>
          <a:xfrm>
            <a:off x="0" y="0"/>
            <a:ext cx="9144000" cy="782638"/>
          </a:xfrm>
        </p:spPr>
        <p:txBody>
          <a:bodyPr/>
          <a:lstStyle/>
          <a:p>
            <a:pPr algn="ctr"/>
            <a:r>
              <a:rPr lang="ja-JP" altLang="en-US" sz="3200">
                <a:effectLst/>
                <a:latin typeface="HGP創英角ﾎﾟｯﾌﾟ体" panose="040B0A00000000000000" pitchFamily="50" charset="-128"/>
                <a:ea typeface="HGP創英角ﾎﾟｯﾌﾟ体" panose="040B0A00000000000000" pitchFamily="50" charset="-128"/>
              </a:rPr>
              <a:t>信頼の射程</a:t>
            </a:r>
          </a:p>
        </p:txBody>
      </p:sp>
      <p:sp>
        <p:nvSpPr>
          <p:cNvPr id="5382148" name="Oval 4"/>
          <p:cNvSpPr>
            <a:spLocks noChangeArrowheads="1"/>
          </p:cNvSpPr>
          <p:nvPr/>
        </p:nvSpPr>
        <p:spPr bwMode="auto">
          <a:xfrm>
            <a:off x="4427538" y="1916113"/>
            <a:ext cx="1163637" cy="1125537"/>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pPr>
            <a:r>
              <a:rPr kumimoji="0" lang="ja-JP" altLang="en-US" sz="1800">
                <a:latin typeface="HGP創英角ﾎﾟｯﾌﾟ体" panose="040B0A00000000000000" pitchFamily="50" charset="-128"/>
                <a:ea typeface="HGP創英角ﾎﾟｯﾌﾟ体" panose="040B0A00000000000000" pitchFamily="50" charset="-128"/>
              </a:rPr>
              <a:t>発注者</a:t>
            </a:r>
          </a:p>
        </p:txBody>
      </p:sp>
      <p:sp>
        <p:nvSpPr>
          <p:cNvPr id="5382149" name="Oval 5"/>
          <p:cNvSpPr>
            <a:spLocks noChangeArrowheads="1"/>
          </p:cNvSpPr>
          <p:nvPr/>
        </p:nvSpPr>
        <p:spPr bwMode="auto">
          <a:xfrm>
            <a:off x="6367463" y="2317750"/>
            <a:ext cx="2103437" cy="15430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中小建設業の</a:t>
            </a:r>
          </a:p>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能力の信頼</a:t>
            </a:r>
          </a:p>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意図の信頼</a:t>
            </a:r>
          </a:p>
        </p:txBody>
      </p:sp>
      <p:sp>
        <p:nvSpPr>
          <p:cNvPr id="5382151" name="Line 7"/>
          <p:cNvSpPr>
            <a:spLocks noChangeShapeType="1"/>
          </p:cNvSpPr>
          <p:nvPr/>
        </p:nvSpPr>
        <p:spPr bwMode="auto">
          <a:xfrm flipH="1" flipV="1">
            <a:off x="3492500" y="2317750"/>
            <a:ext cx="2874963" cy="7239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99190" dir="2388334" algn="ctr" rotWithShape="0">
                    <a:schemeClr val="bg2"/>
                  </a:outerShdw>
                </a:effectLst>
              </a14:hiddenEffects>
            </a:ext>
          </a:extLst>
        </p:spPr>
        <p:txBody>
          <a:bodyPr wrap="none" anchor="ctr"/>
          <a:lstStyle/>
          <a:p>
            <a:endParaRPr lang="ja-JP" altLang="en-US"/>
          </a:p>
        </p:txBody>
      </p:sp>
      <p:sp>
        <p:nvSpPr>
          <p:cNvPr id="5382152" name="AutoShape 8"/>
          <p:cNvSpPr>
            <a:spLocks noChangeArrowheads="1"/>
          </p:cNvSpPr>
          <p:nvPr/>
        </p:nvSpPr>
        <p:spPr bwMode="auto">
          <a:xfrm>
            <a:off x="4651375" y="3860800"/>
            <a:ext cx="3089275" cy="2808288"/>
          </a:xfrm>
          <a:prstGeom prst="wedgeEllipseCallout">
            <a:avLst>
              <a:gd name="adj1" fmla="val 57042"/>
              <a:gd name="adj2" fmla="val 263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99190" dir="2388334" algn="ctr" rotWithShape="0">
                    <a:schemeClr val="bg2"/>
                  </a:outerShdw>
                </a:effectLst>
              </a14:hiddenEffects>
            </a:ext>
          </a:extLst>
        </p:spPr>
        <p:txBody>
          <a:bodyPr anchor="ctr"/>
          <a:lstStyle/>
          <a:p>
            <a:endParaRPr lang="ja-JP" altLang="ja-JP" sz="6600" b="1"/>
          </a:p>
        </p:txBody>
      </p:sp>
      <p:sp>
        <p:nvSpPr>
          <p:cNvPr id="5382153" name="Rectangle 9"/>
          <p:cNvSpPr>
            <a:spLocks noChangeArrowheads="1"/>
          </p:cNvSpPr>
          <p:nvPr/>
        </p:nvSpPr>
        <p:spPr bwMode="auto">
          <a:xfrm>
            <a:off x="4364038" y="4221163"/>
            <a:ext cx="3879850" cy="1895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ja-JP" altLang="en-US" sz="3200">
                <a:effectLst>
                  <a:outerShdw blurRad="38100" dist="38100" dir="2700000" algn="tl">
                    <a:srgbClr val="C0C0C0"/>
                  </a:outerShdw>
                </a:effectLst>
                <a:latin typeface="Times New Roman" panose="02020603050405020304" pitchFamily="18" charset="0"/>
              </a:rPr>
              <a:t>民間も</a:t>
            </a:r>
          </a:p>
          <a:p>
            <a:pPr>
              <a:lnSpc>
                <a:spcPct val="90000"/>
              </a:lnSpc>
            </a:pPr>
            <a:r>
              <a:rPr lang="ja-JP" altLang="en-US" sz="3200">
                <a:effectLst>
                  <a:outerShdw blurRad="38100" dist="38100" dir="2700000" algn="tl">
                    <a:srgbClr val="C0C0C0"/>
                  </a:outerShdw>
                </a:effectLst>
                <a:latin typeface="Times New Roman" panose="02020603050405020304" pitchFamily="18" charset="0"/>
              </a:rPr>
              <a:t>公共も</a:t>
            </a:r>
          </a:p>
          <a:p>
            <a:pPr>
              <a:lnSpc>
                <a:spcPct val="90000"/>
              </a:lnSpc>
            </a:pPr>
            <a:r>
              <a:rPr lang="ja-JP" altLang="en-US" sz="3200">
                <a:effectLst>
                  <a:outerShdw blurRad="38100" dist="38100" dir="2700000" algn="tl">
                    <a:srgbClr val="C0C0C0"/>
                  </a:outerShdw>
                </a:effectLst>
                <a:latin typeface="Times New Roman" panose="02020603050405020304" pitchFamily="18" charset="0"/>
              </a:rPr>
              <a:t>おなじ</a:t>
            </a:r>
          </a:p>
        </p:txBody>
      </p:sp>
      <p:pic>
        <p:nvPicPr>
          <p:cNvPr id="5382150" name="Picture 6" descr="momoCA"/>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gray">
          <a:xfrm>
            <a:off x="7419975" y="4652963"/>
            <a:ext cx="1724025" cy="2205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3821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J0097487.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382151"/>
                                        </p:tgtEl>
                                        <p:attrNameLst>
                                          <p:attrName>style.visibility</p:attrName>
                                        </p:attrNameLst>
                                      </p:cBhvr>
                                      <p:to>
                                        <p:strVal val="visible"/>
                                      </p:to>
                                    </p:set>
                                    <p:animEffect transition="in" filter="wipe(down)">
                                      <p:cBhvr>
                                        <p:cTn id="11" dur="500"/>
                                        <p:tgtEl>
                                          <p:spTgt spid="5382151"/>
                                        </p:tgtEl>
                                      </p:cBhvr>
                                    </p:animEffect>
                                  </p:childTnLst>
                                  <p:subTnLst>
                                    <p:audio>
                                      <p:cMediaNode>
                                        <p:cTn display="0" masterRel="sameClick">
                                          <p:stCondLst>
                                            <p:cond evt="begin" delay="0">
                                              <p:tn val="9"/>
                                            </p:cond>
                                          </p:stCondLst>
                                          <p:endCondLst>
                                            <p:cond evt="onStopAudio" delay="0">
                                              <p:tgtEl>
                                                <p:sldTgt/>
                                              </p:tgtEl>
                                            </p:cond>
                                          </p:endCondLst>
                                        </p:cTn>
                                        <p:tgtEl>
                                          <p:sndTgt r:embed="rId5" name="laser.wav"/>
                                        </p:tgtEl>
                                      </p:cMediaNode>
                                    </p:audio>
                                  </p:sub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382152"/>
                                        </p:tgtEl>
                                        <p:attrNameLst>
                                          <p:attrName>style.visibility</p:attrName>
                                        </p:attrNameLst>
                                      </p:cBhvr>
                                      <p:to>
                                        <p:strVal val="visible"/>
                                      </p:to>
                                    </p:set>
                                    <p:anim calcmode="lin" valueType="num">
                                      <p:cBhvr>
                                        <p:cTn id="15" dur="500" fill="hold"/>
                                        <p:tgtEl>
                                          <p:spTgt spid="538215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382152"/>
                                        </p:tgtEl>
                                        <p:attrNameLst>
                                          <p:attrName>ppt_y</p:attrName>
                                        </p:attrNameLst>
                                      </p:cBhvr>
                                      <p:tavLst>
                                        <p:tav tm="0">
                                          <p:val>
                                            <p:strVal val="#ppt_y"/>
                                          </p:val>
                                        </p:tav>
                                        <p:tav tm="100000">
                                          <p:val>
                                            <p:strVal val="#ppt_y"/>
                                          </p:val>
                                        </p:tav>
                                      </p:tavLst>
                                    </p:anim>
                                    <p:anim calcmode="lin" valueType="num">
                                      <p:cBhvr>
                                        <p:cTn id="17" dur="500" fill="hold"/>
                                        <p:tgtEl>
                                          <p:spTgt spid="538215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3821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382152"/>
                                        </p:tgtEl>
                                      </p:cBhvr>
                                    </p:animEffect>
                                  </p:childTnLst>
                                  <p:subTnLst>
                                    <p:audio>
                                      <p:cMediaNode>
                                        <p:cTn display="0" masterRel="sameClick">
                                          <p:stCondLst>
                                            <p:cond evt="begin" delay="0">
                                              <p:tn val="13"/>
                                            </p:cond>
                                          </p:stCondLst>
                                          <p:endCondLst>
                                            <p:cond evt="onStopAudio" delay="0">
                                              <p:tgtEl>
                                                <p:sldTgt/>
                                              </p:tgtEl>
                                            </p:cond>
                                          </p:endCondLst>
                                        </p:cTn>
                                        <p:tgtEl>
                                          <p:sndTgt r:embed="rId6" name="voltage.wav"/>
                                        </p:tgtEl>
                                      </p:cMediaNode>
                                    </p:audio>
                                  </p:sub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5382153"/>
                                        </p:tgtEl>
                                        <p:attrNameLst>
                                          <p:attrName>style.visibility</p:attrName>
                                        </p:attrNameLst>
                                      </p:cBhvr>
                                      <p:to>
                                        <p:strVal val="visible"/>
                                      </p:to>
                                    </p:set>
                                    <p:anim calcmode="lin" valueType="num">
                                      <p:cBhvr>
                                        <p:cTn id="22" dur="500" fill="hold"/>
                                        <p:tgtEl>
                                          <p:spTgt spid="538215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382153"/>
                                        </p:tgtEl>
                                        <p:attrNameLst>
                                          <p:attrName>ppt_y</p:attrName>
                                        </p:attrNameLst>
                                      </p:cBhvr>
                                      <p:tavLst>
                                        <p:tav tm="0">
                                          <p:val>
                                            <p:strVal val="#ppt_y"/>
                                          </p:val>
                                        </p:tav>
                                        <p:tav tm="100000">
                                          <p:val>
                                            <p:strVal val="#ppt_y"/>
                                          </p:val>
                                        </p:tav>
                                      </p:tavLst>
                                    </p:anim>
                                    <p:anim calcmode="lin" valueType="num">
                                      <p:cBhvr>
                                        <p:cTn id="24" dur="500" fill="hold"/>
                                        <p:tgtEl>
                                          <p:spTgt spid="538215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38215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382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2151" grpId="0" animBg="1"/>
      <p:bldP spid="5382152" grpId="0" animBg="1"/>
      <p:bldP spid="538215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7154" name="Oval 2"/>
          <p:cNvSpPr>
            <a:spLocks noChangeArrowheads="1"/>
          </p:cNvSpPr>
          <p:nvPr/>
        </p:nvSpPr>
        <p:spPr bwMode="auto">
          <a:xfrm>
            <a:off x="3198813" y="1412875"/>
            <a:ext cx="5694362" cy="5368925"/>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ja-JP" altLang="en-US" sz="4400">
                <a:latin typeface="HGP創英角ﾎﾟｯﾌﾟ体" panose="040B0A00000000000000" pitchFamily="50" charset="-128"/>
                <a:ea typeface="HGP創英角ﾎﾟｯﾌﾟ体" panose="040B0A00000000000000" pitchFamily="50" charset="-128"/>
              </a:rPr>
              <a:t>市民社会という</a:t>
            </a:r>
          </a:p>
          <a:p>
            <a:pPr>
              <a:lnSpc>
                <a:spcPct val="90000"/>
              </a:lnSpc>
            </a:pPr>
            <a:r>
              <a:rPr lang="ja-JP" altLang="en-US" sz="4400">
                <a:latin typeface="HGP創英角ﾎﾟｯﾌﾟ体" panose="040B0A00000000000000" pitchFamily="50" charset="-128"/>
                <a:ea typeface="HGP創英角ﾎﾟｯﾌﾟ体" panose="040B0A00000000000000" pitchFamily="50" charset="-128"/>
              </a:rPr>
              <a:t>消費のミーム</a:t>
            </a:r>
          </a:p>
        </p:txBody>
      </p:sp>
      <p:sp>
        <p:nvSpPr>
          <p:cNvPr id="5297155" name="Rectangle 3"/>
          <p:cNvSpPr>
            <a:spLocks noGrp="1" noChangeArrowheads="1"/>
          </p:cNvSpPr>
          <p:nvPr>
            <p:ph type="title"/>
          </p:nvPr>
        </p:nvSpPr>
        <p:spPr>
          <a:xfrm>
            <a:off x="0" y="0"/>
            <a:ext cx="9144000" cy="782638"/>
          </a:xfrm>
        </p:spPr>
        <p:txBody>
          <a:bodyPr/>
          <a:lstStyle/>
          <a:p>
            <a:pPr algn="ctr"/>
            <a:r>
              <a:rPr lang="ja-JP" altLang="en-US">
                <a:effectLst/>
                <a:latin typeface="HGP創英角ﾎﾟｯﾌﾟ体" panose="040B0A00000000000000" pitchFamily="50" charset="-128"/>
                <a:ea typeface="HGP創英角ﾎﾟｯﾌﾟ体" panose="040B0A00000000000000" pitchFamily="50" charset="-128"/>
              </a:rPr>
              <a:t>市民社会に向けて</a:t>
            </a:r>
          </a:p>
        </p:txBody>
      </p:sp>
      <p:sp>
        <p:nvSpPr>
          <p:cNvPr id="5297156" name="Oval 4"/>
          <p:cNvSpPr>
            <a:spLocks noChangeArrowheads="1"/>
          </p:cNvSpPr>
          <p:nvPr/>
        </p:nvSpPr>
        <p:spPr bwMode="auto">
          <a:xfrm>
            <a:off x="4575175" y="1614488"/>
            <a:ext cx="1781175" cy="15430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kumimoji="0" lang="ja-JP" altLang="en-US" sz="1800">
                <a:latin typeface="HGP創英角ﾎﾟｯﾌﾟ体" panose="040B0A00000000000000" pitchFamily="50" charset="-128"/>
                <a:ea typeface="HGP創英角ﾎﾟｯﾌﾟ体" panose="040B0A00000000000000" pitchFamily="50" charset="-128"/>
              </a:rPr>
              <a:t>発注者</a:t>
            </a:r>
            <a:r>
              <a:rPr lang="ja-JP" altLang="en-US" sz="1800">
                <a:latin typeface="HGP創英角ﾎﾟｯﾌﾟ体" panose="040B0A00000000000000" pitchFamily="50" charset="-128"/>
                <a:ea typeface="HGP創英角ﾎﾟｯﾌﾟ体" panose="040B0A00000000000000" pitchFamily="50" charset="-128"/>
              </a:rPr>
              <a:t>の</a:t>
            </a:r>
          </a:p>
          <a:p>
            <a:pPr>
              <a:lnSpc>
                <a:spcPct val="90000"/>
              </a:lnSpc>
            </a:pPr>
            <a:r>
              <a:rPr kumimoji="0" lang="ja-JP" altLang="en-US" sz="1800">
                <a:latin typeface="HGP創英角ﾎﾟｯﾌﾟ体" panose="040B0A00000000000000" pitchFamily="50" charset="-128"/>
                <a:ea typeface="HGP創英角ﾎﾟｯﾌﾟ体" panose="040B0A00000000000000" pitchFamily="50" charset="-128"/>
              </a:rPr>
              <a:t>能力の信頼</a:t>
            </a:r>
          </a:p>
          <a:p>
            <a:pPr>
              <a:lnSpc>
                <a:spcPct val="90000"/>
              </a:lnSpc>
            </a:pPr>
            <a:r>
              <a:rPr kumimoji="0" lang="ja-JP" altLang="en-US" sz="1800">
                <a:latin typeface="HGP創英角ﾎﾟｯﾌﾟ体" panose="040B0A00000000000000" pitchFamily="50" charset="-128"/>
                <a:ea typeface="HGP創英角ﾎﾟｯﾌﾟ体" panose="040B0A00000000000000" pitchFamily="50" charset="-128"/>
              </a:rPr>
              <a:t>意図の信頼</a:t>
            </a:r>
          </a:p>
        </p:txBody>
      </p:sp>
      <p:grpSp>
        <p:nvGrpSpPr>
          <p:cNvPr id="5297157" name="Group 5"/>
          <p:cNvGrpSpPr>
            <a:grpSpLocks/>
          </p:cNvGrpSpPr>
          <p:nvPr/>
        </p:nvGrpSpPr>
        <p:grpSpPr bwMode="auto">
          <a:xfrm>
            <a:off x="34925" y="1084263"/>
            <a:ext cx="3281363" cy="3136900"/>
            <a:chOff x="340" y="618"/>
            <a:chExt cx="2253" cy="2223"/>
          </a:xfrm>
        </p:grpSpPr>
        <p:sp>
          <p:nvSpPr>
            <p:cNvPr id="5297158" name="Line 6"/>
            <p:cNvSpPr>
              <a:spLocks noChangeShapeType="1"/>
            </p:cNvSpPr>
            <p:nvPr/>
          </p:nvSpPr>
          <p:spPr bwMode="white">
            <a:xfrm>
              <a:off x="1773" y="672"/>
              <a:ext cx="634"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97159" name="Oval 7"/>
            <p:cNvSpPr>
              <a:spLocks noChangeArrowheads="1"/>
            </p:cNvSpPr>
            <p:nvPr/>
          </p:nvSpPr>
          <p:spPr bwMode="blackWhite">
            <a:xfrm>
              <a:off x="340" y="709"/>
              <a:ext cx="2253" cy="2132"/>
            </a:xfrm>
            <a:prstGeom prst="ellipse">
              <a:avLst/>
            </a:prstGeom>
            <a:solidFill>
              <a:schemeClr val="bg2"/>
            </a:solidFill>
            <a:ln w="5715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97160" name="Line 8"/>
            <p:cNvSpPr>
              <a:spLocks noChangeShapeType="1"/>
            </p:cNvSpPr>
            <p:nvPr/>
          </p:nvSpPr>
          <p:spPr bwMode="white">
            <a:xfrm>
              <a:off x="1773" y="618"/>
              <a:ext cx="634"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97161" name="Text Box 9"/>
            <p:cNvSpPr txBox="1">
              <a:spLocks noChangeArrowheads="1"/>
            </p:cNvSpPr>
            <p:nvPr/>
          </p:nvSpPr>
          <p:spPr bwMode="auto">
            <a:xfrm>
              <a:off x="521" y="845"/>
              <a:ext cx="2072" cy="159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spAutoFit/>
            </a:bodyPr>
            <a:lstStyle/>
            <a:p>
              <a:pPr algn="l">
                <a:lnSpc>
                  <a:spcPct val="90000"/>
                </a:lnSpc>
              </a:pP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・建設業許可</a:t>
              </a:r>
            </a:p>
            <a:p>
              <a:pPr algn="l">
                <a:lnSpc>
                  <a:spcPct val="90000"/>
                </a:lnSpc>
              </a:pP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・技術職員の数</a:t>
              </a:r>
            </a:p>
            <a:p>
              <a:pPr algn="l">
                <a:lnSpc>
                  <a:spcPct val="90000"/>
                </a:lnSpc>
              </a:pP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・経審の点数</a:t>
              </a:r>
            </a:p>
            <a:p>
              <a:pPr algn="l">
                <a:lnSpc>
                  <a:spcPct val="90000"/>
                </a:lnSpc>
              </a:pP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・営業年数</a:t>
              </a:r>
            </a:p>
            <a:p>
              <a:pPr algn="l">
                <a:lnSpc>
                  <a:spcPct val="90000"/>
                </a:lnSpc>
              </a:pP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a:t>
              </a:r>
              <a:r>
                <a:rPr lang="en-US" altLang="ja-JP"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ISO9000</a:t>
              </a:r>
              <a:r>
                <a:rPr lang="en-US" altLang="ja-JP" sz="1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a:t>
              </a:r>
              <a:r>
                <a:rPr lang="en-US" altLang="ja-JP"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s</a:t>
              </a:r>
              <a:r>
                <a:rPr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a:t>
              </a:r>
              <a:r>
                <a:rPr lang="en-US" altLang="ja-JP"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14000</a:t>
              </a:r>
            </a:p>
            <a:p>
              <a:pPr algn="l">
                <a:lnSpc>
                  <a:spcPct val="90000"/>
                </a:lnSpc>
              </a:pPr>
              <a:r>
                <a:rPr kumimoji="0" lang="ja-JP" altLang="en-US"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rPr>
                <a:t>等々，お役所さんから言われた，まあそんなもの</a:t>
              </a:r>
              <a:r>
                <a:rPr kumimoji="0" lang="en-US" altLang="ja-JP" sz="1600">
                  <a:effectLst>
                    <a:outerShdw blurRad="38100" dist="38100" dir="2700000" algn="tl">
                      <a:srgbClr val="C0C0C0"/>
                    </a:outerShdw>
                  </a:effectLst>
                  <a:latin typeface="Times New Roman" panose="02020603050405020304" pitchFamily="18" charset="0"/>
                  <a:ea typeface="HGP創英角ﾎﾟｯﾌﾟ体" panose="040B0A00000000000000" pitchFamily="50" charset="-128"/>
                </a:rPr>
                <a:t>…</a:t>
              </a:r>
              <a:endParaRPr kumimoji="0" lang="en-US" altLang="ja-JP" sz="1600">
                <a:effectLst>
                  <a:outerShdw blurRad="38100" dist="38100" dir="2700000" algn="tl">
                    <a:srgbClr val="C0C0C0"/>
                  </a:outerShdw>
                </a:effectLst>
                <a:latin typeface="HGP創英角ﾎﾟｯﾌﾟ体" panose="040B0A00000000000000" pitchFamily="50" charset="-128"/>
                <a:ea typeface="HGP創英角ﾎﾟｯﾌﾟ体" panose="040B0A00000000000000" pitchFamily="50" charset="-128"/>
              </a:endParaRPr>
            </a:p>
          </p:txBody>
        </p:sp>
      </p:grpSp>
      <p:sp>
        <p:nvSpPr>
          <p:cNvPr id="5297162" name="Oval 10"/>
          <p:cNvSpPr>
            <a:spLocks noChangeArrowheads="1"/>
          </p:cNvSpPr>
          <p:nvPr/>
        </p:nvSpPr>
        <p:spPr bwMode="auto">
          <a:xfrm>
            <a:off x="2020888" y="1582738"/>
            <a:ext cx="2103437" cy="15430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中小建設業の</a:t>
            </a:r>
          </a:p>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能力の信頼</a:t>
            </a:r>
          </a:p>
          <a:p>
            <a:pPr>
              <a:lnSpc>
                <a:spcPct val="90000"/>
              </a:lnSpc>
            </a:pPr>
            <a:r>
              <a:rPr lang="ja-JP" altLang="en-US" sz="1800">
                <a:latin typeface="HGP創英角ﾎﾟｯﾌﾟ体" panose="040B0A00000000000000" pitchFamily="50" charset="-128"/>
                <a:ea typeface="HGP創英角ﾎﾟｯﾌﾟ体" panose="040B0A00000000000000" pitchFamily="50" charset="-128"/>
              </a:rPr>
              <a:t>意図の信頼</a:t>
            </a:r>
          </a:p>
        </p:txBody>
      </p:sp>
      <p:sp>
        <p:nvSpPr>
          <p:cNvPr id="5297163" name="Text Box 11"/>
          <p:cNvSpPr txBox="1">
            <a:spLocks noChangeArrowheads="1"/>
          </p:cNvSpPr>
          <p:nvPr/>
        </p:nvSpPr>
        <p:spPr bwMode="auto">
          <a:xfrm>
            <a:off x="4022725" y="2035175"/>
            <a:ext cx="47783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pPr>
            <a:r>
              <a:rPr lang="ja-JP" altLang="en-US" sz="3200" b="1">
                <a:latin typeface="HGP創英角ﾎﾟｯﾌﾟ体" panose="040B0A00000000000000" pitchFamily="50" charset="-128"/>
                <a:ea typeface="HGP創英角ﾎﾟｯﾌﾟ体" panose="040B0A00000000000000" pitchFamily="50" charset="-128"/>
              </a:rPr>
              <a:t>＝</a:t>
            </a:r>
          </a:p>
        </p:txBody>
      </p:sp>
      <p:pic>
        <p:nvPicPr>
          <p:cNvPr id="5297164" name="Picture 12" descr="momoCA"/>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gray">
          <a:xfrm>
            <a:off x="7419975" y="4608513"/>
            <a:ext cx="1724025" cy="2205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97154"/>
                                        </p:tgtEl>
                                        <p:attrNameLst>
                                          <p:attrName>style.visibility</p:attrName>
                                        </p:attrNameLst>
                                      </p:cBhvr>
                                      <p:to>
                                        <p:strVal val="visible"/>
                                      </p:to>
                                    </p:set>
                                    <p:anim calcmode="lin" valueType="num">
                                      <p:cBhvr>
                                        <p:cTn id="7" dur="500" fill="hold"/>
                                        <p:tgtEl>
                                          <p:spTgt spid="5297154"/>
                                        </p:tgtEl>
                                        <p:attrNameLst>
                                          <p:attrName>ppt_w</p:attrName>
                                        </p:attrNameLst>
                                      </p:cBhvr>
                                      <p:tavLst>
                                        <p:tav tm="0">
                                          <p:val>
                                            <p:fltVal val="0"/>
                                          </p:val>
                                        </p:tav>
                                        <p:tav tm="100000">
                                          <p:val>
                                            <p:strVal val="#ppt_w"/>
                                          </p:val>
                                        </p:tav>
                                      </p:tavLst>
                                    </p:anim>
                                    <p:anim calcmode="lin" valueType="num">
                                      <p:cBhvr>
                                        <p:cTn id="8" dur="500" fill="hold"/>
                                        <p:tgtEl>
                                          <p:spTgt spid="5297154"/>
                                        </p:tgtEl>
                                        <p:attrNameLst>
                                          <p:attrName>ppt_h</p:attrName>
                                        </p:attrNameLst>
                                      </p:cBhvr>
                                      <p:tavLst>
                                        <p:tav tm="0">
                                          <p:val>
                                            <p:fltVal val="0"/>
                                          </p:val>
                                        </p:tav>
                                        <p:tav tm="100000">
                                          <p:val>
                                            <p:strVal val="#ppt_h"/>
                                          </p:val>
                                        </p:tav>
                                      </p:tavLst>
                                    </p:anim>
                                  </p:childTnLst>
                                </p:cTn>
                              </p:par>
                              <p:par>
                                <p:cTn id="9" presetID="26" presetClass="entr" presetSubtype="0" fill="hold" nodeType="withEffect">
                                  <p:stCondLst>
                                    <p:cond delay="0"/>
                                  </p:stCondLst>
                                  <p:childTnLst>
                                    <p:set>
                                      <p:cBhvr>
                                        <p:cTn id="10" dur="1" fill="hold">
                                          <p:stCondLst>
                                            <p:cond delay="0"/>
                                          </p:stCondLst>
                                        </p:cTn>
                                        <p:tgtEl>
                                          <p:spTgt spid="5297164"/>
                                        </p:tgtEl>
                                        <p:attrNameLst>
                                          <p:attrName>style.visibility</p:attrName>
                                        </p:attrNameLst>
                                      </p:cBhvr>
                                      <p:to>
                                        <p:strVal val="visible"/>
                                      </p:to>
                                    </p:set>
                                    <p:animEffect transition="in" filter="wipe(down)">
                                      <p:cBhvr>
                                        <p:cTn id="11" dur="580">
                                          <p:stCondLst>
                                            <p:cond delay="0"/>
                                          </p:stCondLst>
                                        </p:cTn>
                                        <p:tgtEl>
                                          <p:spTgt spid="5297164"/>
                                        </p:tgtEl>
                                      </p:cBhvr>
                                    </p:animEffect>
                                    <p:anim calcmode="lin" valueType="num">
                                      <p:cBhvr>
                                        <p:cTn id="12" dur="1822" tmFilter="0,0; 0.14,0.36; 0.43,0.73; 0.71,0.91; 1.0,1.0">
                                          <p:stCondLst>
                                            <p:cond delay="0"/>
                                          </p:stCondLst>
                                        </p:cTn>
                                        <p:tgtEl>
                                          <p:spTgt spid="529716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29716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29716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29716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297164"/>
                                        </p:tgtEl>
                                        <p:attrNameLst>
                                          <p:attrName>ppt_y</p:attrName>
                                        </p:attrNameLst>
                                      </p:cBhvr>
                                      <p:tavLst>
                                        <p:tav tm="0" fmla="#ppt_y-sin(pi*$)/81">
                                          <p:val>
                                            <p:fltVal val="0"/>
                                          </p:val>
                                        </p:tav>
                                        <p:tav tm="100000">
                                          <p:val>
                                            <p:fltVal val="1"/>
                                          </p:val>
                                        </p:tav>
                                      </p:tavLst>
                                    </p:anim>
                                    <p:animScale>
                                      <p:cBhvr>
                                        <p:cTn id="17" dur="26">
                                          <p:stCondLst>
                                            <p:cond delay="650"/>
                                          </p:stCondLst>
                                        </p:cTn>
                                        <p:tgtEl>
                                          <p:spTgt spid="5297164"/>
                                        </p:tgtEl>
                                      </p:cBhvr>
                                      <p:to x="100000" y="60000"/>
                                    </p:animScale>
                                    <p:animScale>
                                      <p:cBhvr>
                                        <p:cTn id="18" dur="166" decel="50000">
                                          <p:stCondLst>
                                            <p:cond delay="676"/>
                                          </p:stCondLst>
                                        </p:cTn>
                                        <p:tgtEl>
                                          <p:spTgt spid="5297164"/>
                                        </p:tgtEl>
                                      </p:cBhvr>
                                      <p:to x="100000" y="100000"/>
                                    </p:animScale>
                                    <p:animScale>
                                      <p:cBhvr>
                                        <p:cTn id="19" dur="26">
                                          <p:stCondLst>
                                            <p:cond delay="1312"/>
                                          </p:stCondLst>
                                        </p:cTn>
                                        <p:tgtEl>
                                          <p:spTgt spid="5297164"/>
                                        </p:tgtEl>
                                      </p:cBhvr>
                                      <p:to x="100000" y="80000"/>
                                    </p:animScale>
                                    <p:animScale>
                                      <p:cBhvr>
                                        <p:cTn id="20" dur="166" decel="50000">
                                          <p:stCondLst>
                                            <p:cond delay="1338"/>
                                          </p:stCondLst>
                                        </p:cTn>
                                        <p:tgtEl>
                                          <p:spTgt spid="5297164"/>
                                        </p:tgtEl>
                                      </p:cBhvr>
                                      <p:to x="100000" y="100000"/>
                                    </p:animScale>
                                    <p:animScale>
                                      <p:cBhvr>
                                        <p:cTn id="21" dur="26">
                                          <p:stCondLst>
                                            <p:cond delay="1642"/>
                                          </p:stCondLst>
                                        </p:cTn>
                                        <p:tgtEl>
                                          <p:spTgt spid="5297164"/>
                                        </p:tgtEl>
                                      </p:cBhvr>
                                      <p:to x="100000" y="90000"/>
                                    </p:animScale>
                                    <p:animScale>
                                      <p:cBhvr>
                                        <p:cTn id="22" dur="166" decel="50000">
                                          <p:stCondLst>
                                            <p:cond delay="1668"/>
                                          </p:stCondLst>
                                        </p:cTn>
                                        <p:tgtEl>
                                          <p:spTgt spid="5297164"/>
                                        </p:tgtEl>
                                      </p:cBhvr>
                                      <p:to x="100000" y="100000"/>
                                    </p:animScale>
                                    <p:animScale>
                                      <p:cBhvr>
                                        <p:cTn id="23" dur="26">
                                          <p:stCondLst>
                                            <p:cond delay="1808"/>
                                          </p:stCondLst>
                                        </p:cTn>
                                        <p:tgtEl>
                                          <p:spTgt spid="5297164"/>
                                        </p:tgtEl>
                                      </p:cBhvr>
                                      <p:to x="100000" y="95000"/>
                                    </p:animScale>
                                    <p:animScale>
                                      <p:cBhvr>
                                        <p:cTn id="24" dur="166" decel="50000">
                                          <p:stCondLst>
                                            <p:cond delay="1834"/>
                                          </p:stCondLst>
                                        </p:cTn>
                                        <p:tgtEl>
                                          <p:spTgt spid="5297164"/>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4" name="J009748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71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2018" name="Text Box 2"/>
          <p:cNvSpPr txBox="1">
            <a:spLocks noChangeArrowheads="1"/>
          </p:cNvSpPr>
          <p:nvPr/>
        </p:nvSpPr>
        <p:spPr bwMode="auto">
          <a:xfrm>
            <a:off x="4821238" y="6359525"/>
            <a:ext cx="42259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1pPr>
            <a:lvl2pPr marL="593725" indent="-184150"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2pPr>
            <a:lvl3pPr marL="1192213" indent="-37147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3pPr>
            <a:lvl4pPr marL="1787525" indent="-492125"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4pPr>
            <a:lvl5pPr marL="1890713" algn="l" defTabSz="676275">
              <a:spcBef>
                <a:spcPct val="0"/>
              </a:spcBef>
              <a:defRPr kumimoji="1" sz="2400">
                <a:solidFill>
                  <a:schemeClr val="tx1"/>
                </a:solidFill>
                <a:latin typeface="Times New Roman" panose="02020603050405020304" pitchFamily="18" charset="0"/>
                <a:ea typeface="ＭＳ Ｐゴシック" panose="020B0600070205080204" pitchFamily="50" charset="-128"/>
              </a:defRPr>
            </a:lvl5pPr>
            <a:lvl6pPr marL="2347913"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805113"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262313"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719513" defTabSz="676275"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1400">
                <a:solidFill>
                  <a:srgbClr val="000000"/>
                </a:solidFill>
              </a:rPr>
              <a:t>(c) Copyright TOSIO MOMOTI 2004.All rights reserved.</a:t>
            </a:r>
          </a:p>
          <a:p>
            <a:r>
              <a:rPr lang="ja-JP" altLang="en-US" sz="1400">
                <a:solidFill>
                  <a:srgbClr val="000000"/>
                </a:solidFill>
                <a:latin typeface="ＭＳ Ｐゴシック" panose="020B0600070205080204" pitchFamily="50" charset="-128"/>
              </a:rPr>
              <a:t>無断複製厳禁</a:t>
            </a:r>
            <a:endParaRPr lang="ja-JP" altLang="en-US" sz="2200"/>
          </a:p>
        </p:txBody>
      </p:sp>
      <p:sp>
        <p:nvSpPr>
          <p:cNvPr id="3542019" name="Text Box 3"/>
          <p:cNvSpPr txBox="1">
            <a:spLocks noChangeArrowheads="1"/>
          </p:cNvSpPr>
          <p:nvPr/>
        </p:nvSpPr>
        <p:spPr bwMode="auto">
          <a:xfrm>
            <a:off x="533400" y="1382713"/>
            <a:ext cx="7278688" cy="32829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ja-JP" altLang="en-US" sz="2200">
                <a:latin typeface="Times New Roman" panose="02020603050405020304" pitchFamily="18" charset="0"/>
                <a:ea typeface="HG正楷書体-PRO" panose="03000600000000000000" pitchFamily="66" charset="-128"/>
              </a:rPr>
              <a:t>ご清聴ありがとうございました。</a:t>
            </a:r>
          </a:p>
          <a:p>
            <a:pPr algn="l"/>
            <a:endParaRPr lang="ja-JP" altLang="en-US" sz="2200">
              <a:latin typeface="Times New Roman" panose="02020603050405020304" pitchFamily="18" charset="0"/>
              <a:ea typeface="HG正楷書体-PRO" panose="03000600000000000000" pitchFamily="66" charset="-128"/>
            </a:endParaRPr>
          </a:p>
          <a:p>
            <a:pPr algn="l"/>
            <a:r>
              <a:rPr lang="ja-JP" altLang="en-US" sz="2200">
                <a:latin typeface="Times New Roman" panose="02020603050405020304" pitchFamily="18" charset="0"/>
                <a:ea typeface="HG正楷書体-PRO" panose="03000600000000000000" pitchFamily="66" charset="-128"/>
              </a:rPr>
              <a:t>情報システムコンサルタント</a:t>
            </a:r>
          </a:p>
          <a:p>
            <a:pPr algn="l">
              <a:lnSpc>
                <a:spcPct val="60000"/>
              </a:lnSpc>
            </a:pPr>
            <a:r>
              <a:rPr lang="ja-JP" altLang="en-US" sz="2200" b="1">
                <a:latin typeface="Times New Roman" panose="02020603050405020304" pitchFamily="18" charset="0"/>
                <a:ea typeface="HG正楷書体-PRO" panose="03000600000000000000" pitchFamily="66" charset="-128"/>
              </a:rPr>
              <a:t>　　　　　　　　桃知　利男</a:t>
            </a:r>
            <a:endParaRPr lang="ja-JP" altLang="en-US" sz="2200">
              <a:latin typeface="Times New Roman" panose="02020603050405020304" pitchFamily="18" charset="0"/>
              <a:ea typeface="HG正楷書体-PRO" panose="03000600000000000000" pitchFamily="66" charset="-128"/>
            </a:endParaRPr>
          </a:p>
          <a:p>
            <a:pPr algn="l">
              <a:lnSpc>
                <a:spcPct val="60000"/>
              </a:lnSpc>
            </a:pPr>
            <a:r>
              <a:rPr lang="en-US" altLang="ja-JP" sz="2200">
                <a:latin typeface="Times New Roman" panose="02020603050405020304" pitchFamily="18" charset="0"/>
                <a:ea typeface="ＭＳ Ｐゴシック" panose="020B0600070205080204" pitchFamily="50" charset="-128"/>
              </a:rPr>
              <a:t>E-mail</a:t>
            </a:r>
            <a:r>
              <a:rPr lang="ja-JP" altLang="en-US" sz="2200">
                <a:latin typeface="Times New Roman" panose="02020603050405020304" pitchFamily="18" charset="0"/>
                <a:ea typeface="ＭＳ Ｐゴシック" panose="020B0600070205080204" pitchFamily="50" charset="-128"/>
              </a:rPr>
              <a:t>　</a:t>
            </a:r>
            <a:r>
              <a:rPr lang="en-US" altLang="ja-JP" sz="2200">
                <a:latin typeface="Times New Roman" panose="02020603050405020304" pitchFamily="18" charset="0"/>
                <a:ea typeface="ＭＳ Ｐゴシック" panose="020B0600070205080204" pitchFamily="50" charset="-128"/>
                <a:hlinkClick r:id="rId4"/>
              </a:rPr>
              <a:t>pinkhip@dc4.so-net.ne.jp</a:t>
            </a:r>
            <a:endParaRPr lang="en-US" altLang="ja-JP" sz="2200">
              <a:latin typeface="Times New Roman" panose="02020603050405020304" pitchFamily="18" charset="0"/>
              <a:ea typeface="ＭＳ Ｐゴシック" panose="020B0600070205080204" pitchFamily="50" charset="-128"/>
            </a:endParaRPr>
          </a:p>
          <a:p>
            <a:pPr algn="l">
              <a:lnSpc>
                <a:spcPct val="60000"/>
              </a:lnSpc>
            </a:pPr>
            <a:r>
              <a:rPr lang="en-US" altLang="ja-JP" sz="2200">
                <a:latin typeface="Times New Roman" panose="02020603050405020304" pitchFamily="18" charset="0"/>
                <a:ea typeface="ＭＳ Ｐゴシック" panose="020B0600070205080204" pitchFamily="50" charset="-128"/>
              </a:rPr>
              <a:t>URL</a:t>
            </a:r>
            <a:r>
              <a:rPr lang="ja-JP" altLang="en-US" sz="2200">
                <a:latin typeface="Times New Roman" panose="02020603050405020304" pitchFamily="18" charset="0"/>
                <a:ea typeface="ＭＳ Ｐゴシック" panose="020B0600070205080204" pitchFamily="50" charset="-128"/>
              </a:rPr>
              <a:t>　　</a:t>
            </a:r>
            <a:r>
              <a:rPr lang="en-US" altLang="ja-JP" sz="2200">
                <a:latin typeface="Times New Roman" panose="02020603050405020304" pitchFamily="18" charset="0"/>
                <a:ea typeface="ＭＳ Ｐゴシック" panose="020B0600070205080204" pitchFamily="50" charset="-128"/>
                <a:hlinkClick r:id="rId5"/>
              </a:rPr>
              <a:t>http://www.momoti.com/</a:t>
            </a:r>
            <a:endParaRPr lang="en-US" altLang="ja-JP" sz="2200">
              <a:latin typeface="Times New Roman" panose="02020603050405020304" pitchFamily="18" charset="0"/>
              <a:ea typeface="ＭＳ Ｐゴシック" panose="020B0600070205080204" pitchFamily="50" charset="-128"/>
            </a:endParaRPr>
          </a:p>
          <a:p>
            <a:pPr algn="l">
              <a:lnSpc>
                <a:spcPct val="60000"/>
              </a:lnSpc>
            </a:pPr>
            <a:endParaRPr lang="en-US" altLang="ja-JP" sz="2200">
              <a:latin typeface="Times New Roman" panose="02020603050405020304" pitchFamily="18" charset="0"/>
              <a:ea typeface="ＭＳ Ｐゴシック" panose="020B0600070205080204" pitchFamily="50" charset="-128"/>
            </a:endParaRPr>
          </a:p>
          <a:p>
            <a:pPr algn="l">
              <a:lnSpc>
                <a:spcPct val="60000"/>
              </a:lnSpc>
            </a:pPr>
            <a:r>
              <a:rPr lang="ja-JP" altLang="en-US" sz="2200">
                <a:latin typeface="Times New Roman" panose="02020603050405020304" pitchFamily="18" charset="0"/>
                <a:ea typeface="ＭＳ Ｐゴシック" panose="020B0600070205080204" pitchFamily="50" charset="-128"/>
              </a:rPr>
              <a:t>　</a:t>
            </a:r>
            <a:r>
              <a:rPr lang="ja-JP" altLang="en-US" sz="1800">
                <a:latin typeface="Times New Roman" panose="02020603050405020304" pitchFamily="18" charset="0"/>
                <a:ea typeface="HG正楷書体-PRO" panose="03000600000000000000" pitchFamily="66" charset="-128"/>
              </a:rPr>
              <a:t>ご面倒でも私宛の連絡はメールでお願いいたします。</a:t>
            </a:r>
          </a:p>
        </p:txBody>
      </p:sp>
      <p:pic>
        <p:nvPicPr>
          <p:cNvPr id="3542020" name="Picture 4" descr="mom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225"/>
            <a:ext cx="2400300" cy="411163"/>
          </a:xfrm>
          <a:prstGeom prst="rect">
            <a:avLst/>
          </a:prstGeom>
          <a:noFill/>
          <a:extLst>
            <a:ext uri="{909E8E84-426E-40DD-AFC4-6F175D3DCCD1}">
              <a14:hiddenFill xmlns:a14="http://schemas.microsoft.com/office/drawing/2010/main">
                <a:solidFill>
                  <a:srgbClr val="FFFFFF"/>
                </a:solidFill>
              </a14:hiddenFill>
            </a:ext>
          </a:extLst>
        </p:spPr>
      </p:pic>
      <p:sp>
        <p:nvSpPr>
          <p:cNvPr id="3542021" name="Rectangle 5"/>
          <p:cNvSpPr>
            <a:spLocks noChangeArrowheads="1"/>
          </p:cNvSpPr>
          <p:nvPr/>
        </p:nvSpPr>
        <p:spPr bwMode="white">
          <a:xfrm>
            <a:off x="6934200" y="609600"/>
            <a:ext cx="1447800" cy="381000"/>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accent1">
                      <a:alpha val="50000"/>
                    </a:schemeClr>
                  </a:outerShdw>
                </a:effectLst>
              </a14:hiddenEffects>
            </a:ext>
          </a:extLst>
        </p:spPr>
        <p:txBody>
          <a:bodyPr wrap="none" anchor="ctr">
            <a:spAutoFit/>
          </a:bodyPr>
          <a:lstStyle/>
          <a:p>
            <a:endParaRPr lang="ja-JP" altLang="en-US"/>
          </a:p>
        </p:txBody>
      </p:sp>
      <p:pic>
        <p:nvPicPr>
          <p:cNvPr id="3542022" name="Picture 6" descr="momo2"/>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4500563" y="2492375"/>
            <a:ext cx="1046162" cy="1046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ndAc>
      <p:stSnd>
        <p:snd r:embed="rId3"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9666" name="Rectangle 2"/>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クラスター化された社会</a:t>
            </a:r>
          </a:p>
        </p:txBody>
      </p:sp>
      <p:pic>
        <p:nvPicPr>
          <p:cNvPr id="5489668" name="Picture 4" descr="capt000s"/>
          <p:cNvPicPr>
            <a:picLocks noChangeAspect="1" noChangeArrowheads="1"/>
          </p:cNvPicPr>
          <p:nvPr/>
        </p:nvPicPr>
        <p:blipFill>
          <a:blip r:embed="rId4">
            <a:extLst>
              <a:ext uri="{28A0092B-C50C-407E-A947-70E740481C1C}">
                <a14:useLocalDpi xmlns:a14="http://schemas.microsoft.com/office/drawing/2010/main" val="0"/>
              </a:ext>
            </a:extLst>
          </a:blip>
          <a:srcRect l="4155" t="5879" r="2341"/>
          <a:stretch>
            <a:fillRect/>
          </a:stretch>
        </p:blipFill>
        <p:spPr bwMode="auto">
          <a:xfrm>
            <a:off x="827088" y="908050"/>
            <a:ext cx="7451725" cy="5400675"/>
          </a:xfrm>
          <a:prstGeom prst="rect">
            <a:avLst/>
          </a:prstGeom>
          <a:noFill/>
          <a:extLst>
            <a:ext uri="{909E8E84-426E-40DD-AFC4-6F175D3DCCD1}">
              <a14:hiddenFill xmlns:a14="http://schemas.microsoft.com/office/drawing/2010/main">
                <a:solidFill>
                  <a:srgbClr val="FFFFFF"/>
                </a:solidFill>
              </a14:hiddenFill>
            </a:ext>
          </a:extLst>
        </p:spPr>
      </p:pic>
      <p:sp>
        <p:nvSpPr>
          <p:cNvPr id="5489669" name="Text Box 5"/>
          <p:cNvSpPr txBox="1">
            <a:spLocks noChangeArrowheads="1"/>
          </p:cNvSpPr>
          <p:nvPr/>
        </p:nvSpPr>
        <p:spPr bwMode="auto">
          <a:xfrm>
            <a:off x="1042988" y="6453188"/>
            <a:ext cx="6913562" cy="27463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a:t>アルバート＝ラズロ・バラバシ，「新ネットワーク思考」，</a:t>
            </a:r>
            <a:r>
              <a:rPr lang="en-US" altLang="ja-JP" sz="1200"/>
              <a:t>p77</a:t>
            </a:r>
            <a:r>
              <a:rPr lang="ja-JP" altLang="en-US" sz="1200"/>
              <a:t>　</a:t>
            </a:r>
            <a:r>
              <a:rPr lang="en-US" altLang="ja-JP" sz="1200"/>
              <a:t>2002</a:t>
            </a:r>
            <a:r>
              <a:rPr lang="ja-JP" altLang="en-US" sz="1200"/>
              <a:t>年</a:t>
            </a:r>
            <a:r>
              <a:rPr lang="en-US" altLang="ja-JP" sz="1200"/>
              <a:t>12</a:t>
            </a:r>
            <a:r>
              <a:rPr lang="ja-JP" altLang="en-US" sz="1200"/>
              <a:t>月</a:t>
            </a:r>
            <a:r>
              <a:rPr lang="en-US" altLang="ja-JP" sz="1200"/>
              <a:t>20</a:t>
            </a:r>
            <a:r>
              <a:rPr lang="ja-JP" altLang="en-US" sz="1200"/>
              <a:t>日　日本放送出版協会</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7621" name="Rectangle 5"/>
          <p:cNvSpPr>
            <a:spLocks noGrp="1" noChangeArrowheads="1"/>
          </p:cNvSpPr>
          <p:nvPr>
            <p:ph type="title"/>
          </p:nvPr>
        </p:nvSpPr>
        <p:spPr>
          <a:xfrm>
            <a:off x="0" y="0"/>
            <a:ext cx="9144000" cy="782638"/>
          </a:xfrm>
        </p:spPr>
        <p:txBody>
          <a:bodyPr/>
          <a:lstStyle/>
          <a:p>
            <a:pPr algn="ctr"/>
            <a:r>
              <a:rPr lang="ja-JP" altLang="en-US" sz="3400">
                <a:solidFill>
                  <a:schemeClr val="tx1"/>
                </a:solidFill>
                <a:effectLst/>
                <a:latin typeface="HGP創英角ﾎﾟｯﾌﾟ体" panose="040B0A00000000000000" pitchFamily="50" charset="-128"/>
                <a:ea typeface="HGP創英角ﾎﾟｯﾌﾟ体" panose="040B0A00000000000000" pitchFamily="50" charset="-128"/>
              </a:rPr>
              <a:t>広くて弱い紐帯の存在</a:t>
            </a:r>
          </a:p>
        </p:txBody>
      </p:sp>
      <p:pic>
        <p:nvPicPr>
          <p:cNvPr id="5487639" name="Picture 23" descr="capt001"/>
          <p:cNvPicPr>
            <a:picLocks noChangeAspect="1" noChangeArrowheads="1"/>
          </p:cNvPicPr>
          <p:nvPr/>
        </p:nvPicPr>
        <p:blipFill>
          <a:blip r:embed="rId4">
            <a:extLst>
              <a:ext uri="{28A0092B-C50C-407E-A947-70E740481C1C}">
                <a14:useLocalDpi xmlns:a14="http://schemas.microsoft.com/office/drawing/2010/main" val="0"/>
              </a:ext>
            </a:extLst>
          </a:blip>
          <a:srcRect t="9564"/>
          <a:stretch>
            <a:fillRect/>
          </a:stretch>
        </p:blipFill>
        <p:spPr bwMode="auto">
          <a:xfrm>
            <a:off x="1187450" y="782638"/>
            <a:ext cx="6510338" cy="5789612"/>
          </a:xfrm>
          <a:prstGeom prst="rect">
            <a:avLst/>
          </a:prstGeom>
          <a:noFill/>
          <a:extLst>
            <a:ext uri="{909E8E84-426E-40DD-AFC4-6F175D3DCCD1}">
              <a14:hiddenFill xmlns:a14="http://schemas.microsoft.com/office/drawing/2010/main">
                <a:solidFill>
                  <a:srgbClr val="FFFFFF"/>
                </a:solidFill>
              </a14:hiddenFill>
            </a:ext>
          </a:extLst>
        </p:spPr>
      </p:pic>
      <p:sp>
        <p:nvSpPr>
          <p:cNvPr id="5487640" name="Text Box 24"/>
          <p:cNvSpPr txBox="1">
            <a:spLocks noChangeArrowheads="1"/>
          </p:cNvSpPr>
          <p:nvPr/>
        </p:nvSpPr>
        <p:spPr bwMode="auto">
          <a:xfrm>
            <a:off x="1042988" y="6524625"/>
            <a:ext cx="6913562" cy="27463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200"/>
              <a:t>アルバート＝ラズロ・バラバシ，「新ネットワーク思考」，</a:t>
            </a:r>
            <a:r>
              <a:rPr lang="en-US" altLang="ja-JP" sz="1200"/>
              <a:t>p66</a:t>
            </a:r>
            <a:r>
              <a:rPr lang="ja-JP" altLang="en-US" sz="1200"/>
              <a:t>　</a:t>
            </a:r>
            <a:r>
              <a:rPr lang="en-US" altLang="ja-JP" sz="1200"/>
              <a:t>2002</a:t>
            </a:r>
            <a:r>
              <a:rPr lang="ja-JP" altLang="en-US" sz="1200"/>
              <a:t>年</a:t>
            </a:r>
            <a:r>
              <a:rPr lang="en-US" altLang="ja-JP" sz="1200"/>
              <a:t>12</a:t>
            </a:r>
            <a:r>
              <a:rPr lang="ja-JP" altLang="en-US" sz="1200"/>
              <a:t>月</a:t>
            </a:r>
            <a:r>
              <a:rPr lang="en-US" altLang="ja-JP" sz="1200"/>
              <a:t>20</a:t>
            </a:r>
            <a:r>
              <a:rPr lang="ja-JP" altLang="en-US" sz="1200"/>
              <a:t>日　日本放送出版協会</a:t>
            </a:r>
          </a:p>
        </p:txBody>
      </p:sp>
      <p:sp>
        <p:nvSpPr>
          <p:cNvPr id="5487641" name="Rectangle 25">
            <a:hlinkClick r:id="rId5"/>
          </p:cNvPr>
          <p:cNvSpPr>
            <a:spLocks noChangeArrowheads="1"/>
          </p:cNvSpPr>
          <p:nvPr/>
        </p:nvSpPr>
        <p:spPr bwMode="auto">
          <a:xfrm>
            <a:off x="4932363" y="6219825"/>
            <a:ext cx="4176712" cy="304800"/>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ja-JP" sz="1400"/>
              <a:t>http://www.asahijobplatz.com/column/?id=25</a:t>
            </a: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
      <a:majorFont>
        <a:latin typeface="HG丸ｺﾞｼｯｸM-PRO"/>
        <a:ea typeface="HG丸ｺﾞｼｯｸM-PRO"/>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BE7D"/>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rgbClr val="008000"/>
          </a:buClr>
          <a:buSzPct val="90000"/>
          <a:buFont typeface="Monotype Sorts" pitchFamily="2" charset="2"/>
          <a:buNone/>
          <a:tabLst/>
          <a:defRPr kumimoji="1" lang="ja-JP" altLang="en-US" sz="2800" b="0" i="0" u="none" strike="noStrike" cap="none" normalizeH="0" baseline="0" smtClean="0">
            <a:ln>
              <a:noFill/>
            </a:ln>
            <a:solidFill>
              <a:schemeClr val="tx1"/>
            </a:solidFill>
            <a:effectLst/>
            <a:latin typeface="HGP明朝B" panose="02020800000000000000" pitchFamily="18" charset="-128"/>
            <a:ea typeface="HGP明朝B" panose="02020800000000000000" pitchFamily="18" charset="-128"/>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BE7D"/>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rot="10800000"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rgbClr val="008000"/>
          </a:buClr>
          <a:buSzPct val="90000"/>
          <a:buFont typeface="Monotype Sorts" pitchFamily="2" charset="2"/>
          <a:buNone/>
          <a:tabLst/>
          <a:defRPr kumimoji="1" lang="ja-JP" altLang="en-US" sz="2800" b="0" i="0" u="none" strike="noStrike" cap="none" normalizeH="0" baseline="0" smtClean="0">
            <a:ln>
              <a:noFill/>
            </a:ln>
            <a:solidFill>
              <a:schemeClr val="tx1"/>
            </a:solidFill>
            <a:effectLst/>
            <a:latin typeface="HGP明朝B" panose="02020800000000000000" pitchFamily="18" charset="-128"/>
            <a:ea typeface="HGP明朝B" panose="02020800000000000000" pitchFamily="18"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47725</TotalTime>
  <Words>3117</Words>
  <Application>Microsoft Office PowerPoint</Application>
  <PresentationFormat>画面に合わせる (4:3)</PresentationFormat>
  <Paragraphs>742</Paragraphs>
  <Slides>74</Slides>
  <Notes>74</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89" baseType="lpstr">
      <vt:lpstr>HGPｺﾞｼｯｸM</vt:lpstr>
      <vt:lpstr>HGP創英角ﾎﾟｯﾌﾟ体</vt:lpstr>
      <vt:lpstr>HGP明朝B</vt:lpstr>
      <vt:lpstr>HGP明朝E</vt:lpstr>
      <vt:lpstr>HGS創英角ﾎﾟｯﾌﾟ体</vt:lpstr>
      <vt:lpstr>HG丸ｺﾞｼｯｸM-PRO</vt:lpstr>
      <vt:lpstr>HG正楷書体-PRO</vt:lpstr>
      <vt:lpstr>Monotype Sorts</vt:lpstr>
      <vt:lpstr>ＭＳ Ｐゴシック</vt:lpstr>
      <vt:lpstr>ＭＳ Ｐ明朝</vt:lpstr>
      <vt:lpstr>Arial</vt:lpstr>
      <vt:lpstr>Times New Roman</vt:lpstr>
      <vt:lpstr>Wingdings</vt:lpstr>
      <vt:lpstr>標準デザイン</vt:lpstr>
      <vt:lpstr>Visio</vt:lpstr>
      <vt:lpstr>「ミーム論とIT化」</vt:lpstr>
      <vt:lpstr>ネットワーク</vt:lpstr>
      <vt:lpstr>あたしの身の上ばなし</vt:lpstr>
      <vt:lpstr>きっかけはデジタルなコミュニケーション</vt:lpstr>
      <vt:lpstr>楔の仕事</vt:lpstr>
      <vt:lpstr>ソーシャル・キャピタルの芽生え 楔（くさび）と呼ばれる方々</vt:lpstr>
      <vt:lpstr>共感とコミットメントの連鎖</vt:lpstr>
      <vt:lpstr>クラスター化された社会</vt:lpstr>
      <vt:lpstr>広くて弱い紐帯の存在</vt:lpstr>
      <vt:lpstr>現実は</vt:lpstr>
      <vt:lpstr>現実はスケールフリーネットワーク</vt:lpstr>
      <vt:lpstr>スケールフリー・ネットワーク</vt:lpstr>
      <vt:lpstr>リンク</vt:lpstr>
      <vt:lpstr>商品</vt:lpstr>
      <vt:lpstr>共感とコミットメント</vt:lpstr>
      <vt:lpstr>コミュニティ・ソリューションの秘密</vt:lpstr>
      <vt:lpstr>現場のIT化</vt:lpstr>
      <vt:lpstr>現場のIT化</vt:lpstr>
      <vt:lpstr>建設業のIT化＝現場のIT化</vt:lpstr>
      <vt:lpstr>現場からのアクセス</vt:lpstr>
      <vt:lpstr>イントラネットを使うということ</vt:lpstr>
      <vt:lpstr>イントラネット＝フリーハンドの表現の場</vt:lpstr>
      <vt:lpstr>イントラネットは眼鏡である</vt:lpstr>
      <vt:lpstr>IT化論</vt:lpstr>
      <vt:lpstr>IT化のキーワード＝「信頼」</vt:lpstr>
      <vt:lpstr>インターネット社会というもの</vt:lpstr>
      <vt:lpstr>インターネット社会というもの</vt:lpstr>
      <vt:lpstr>情報が価値を持つとは</vt:lpstr>
      <vt:lpstr>情報が見える能力</vt:lpstr>
      <vt:lpstr>情報が見えるということ</vt:lpstr>
      <vt:lpstr>IT化はイントラネットから始めよう</vt:lpstr>
      <vt:lpstr>情報を発信する</vt:lpstr>
      <vt:lpstr>「反省という行為」</vt:lpstr>
      <vt:lpstr>マズロー的欲求</vt:lpstr>
      <vt:lpstr>ITを使った反省</vt:lpstr>
      <vt:lpstr>イントラネット＝反省の共有化</vt:lpstr>
      <vt:lpstr>IT化への視点</vt:lpstr>
      <vt:lpstr>環境認識の誤り</vt:lpstr>
      <vt:lpstr>IT化への視点</vt:lpstr>
      <vt:lpstr>フォーマット（IT化の大問題）</vt:lpstr>
      <vt:lpstr>フィードバック</vt:lpstr>
      <vt:lpstr>フリーハンドで自らを語ろう</vt:lpstr>
      <vt:lpstr>きっかけとしての協会イントラネット</vt:lpstr>
      <vt:lpstr>ミーム</vt:lpstr>
      <vt:lpstr>ITが扱う情報とは</vt:lpstr>
      <vt:lpstr>人間は複製子の乗り物</vt:lpstr>
      <vt:lpstr>遺伝子という複製子</vt:lpstr>
      <vt:lpstr>ミームとは（遺伝子からのアナロジー）</vt:lpstr>
      <vt:lpstr>ミームの存在</vt:lpstr>
      <vt:lpstr>人間はミームの乗り物である</vt:lpstr>
      <vt:lpstr>ミームの特徴１</vt:lpstr>
      <vt:lpstr>ミームの特徴２</vt:lpstr>
      <vt:lpstr>ミームの特徴3</vt:lpstr>
      <vt:lpstr>遺伝子による環境変化への対応</vt:lpstr>
      <vt:lpstr>ミームによる環境変化への対応</vt:lpstr>
      <vt:lpstr>こんなのもミーム</vt:lpstr>
      <vt:lpstr>建設技術もミーム</vt:lpstr>
      <vt:lpstr>人間は複製子の乗り物</vt:lpstr>
      <vt:lpstr>あなたもミームの乗り物である</vt:lpstr>
      <vt:lpstr>種の論理</vt:lpstr>
      <vt:lpstr>フィードバック</vt:lpstr>
      <vt:lpstr>ミームの伝播＝相互作用</vt:lpstr>
      <vt:lpstr>売買（経済的交換）とは</vt:lpstr>
      <vt:lpstr>我われが売っているものとは</vt:lpstr>
      <vt:lpstr>市場は情報の相互作用の場</vt:lpstr>
      <vt:lpstr>メタ情報としての信頼という情報</vt:lpstr>
      <vt:lpstr>意図に対する信頼二分類</vt:lpstr>
      <vt:lpstr>信頼をメタ情報とした商品＝のれん</vt:lpstr>
      <vt:lpstr>のれん</vt:lpstr>
      <vt:lpstr>公共工事という産業の かつての「のれん分け」</vt:lpstr>
      <vt:lpstr>市民社会の台頭</vt:lpstr>
      <vt:lpstr>信頼の射程</vt:lpstr>
      <vt:lpstr>市民社会に向けて</vt:lpstr>
      <vt:lpstr>PowerPoint プレゼンテーション</vt:lpstr>
    </vt:vector>
  </TitlesOfParts>
  <Manager>MOMOTI</Manager>
  <Company>ももちどっとこむ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桃論</dc:title>
  <dc:subject>中小建設業IT化概論</dc:subject>
  <dc:creator>MOMOＴＩ</dc:creator>
  <dc:description/>
  <cp:lastModifiedBy>MOMOTI</cp:lastModifiedBy>
  <cp:revision>1128</cp:revision>
  <cp:lastPrinted>1999-08-20T13:59:28Z</cp:lastPrinted>
  <dcterms:created xsi:type="dcterms:W3CDTF">1999-04-25T06:01:30Z</dcterms:created>
  <dcterms:modified xsi:type="dcterms:W3CDTF">2015-12-04T05:00:38Z</dcterms:modified>
  <cp:category>Prezentation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pinkhip@dc4.so-net.ne.jp</vt:lpwstr>
  </property>
  <property fmtid="{D5CDD505-2E9C-101B-9397-08002B2CF9AE}" pid="8" name="HomePage">
    <vt:lpwstr>http://plaza28.mbn.or.jp/~pinkhip/</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C:\My Documents\hpb4\momoti</vt:lpwstr>
  </property>
</Properties>
</file>